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3" r:id="rId2"/>
    <p:sldMasterId id="2147483977" r:id="rId3"/>
    <p:sldMasterId id="2147485682" r:id="rId4"/>
    <p:sldMasterId id="2147485790" r:id="rId5"/>
  </p:sldMasterIdLst>
  <p:notesMasterIdLst>
    <p:notesMasterId r:id="rId21"/>
  </p:notesMasterIdLst>
  <p:handoutMasterIdLst>
    <p:handoutMasterId r:id="rId22"/>
  </p:handoutMasterIdLst>
  <p:sldIdLst>
    <p:sldId id="512" r:id="rId6"/>
    <p:sldId id="672" r:id="rId7"/>
    <p:sldId id="674" r:id="rId8"/>
    <p:sldId id="673" r:id="rId9"/>
    <p:sldId id="668" r:id="rId10"/>
    <p:sldId id="667" r:id="rId11"/>
    <p:sldId id="670" r:id="rId12"/>
    <p:sldId id="678" r:id="rId13"/>
    <p:sldId id="638" r:id="rId14"/>
    <p:sldId id="640" r:id="rId15"/>
    <p:sldId id="539" r:id="rId16"/>
    <p:sldId id="553" r:id="rId17"/>
    <p:sldId id="658" r:id="rId18"/>
    <p:sldId id="680" r:id="rId19"/>
    <p:sldId id="681" r:id="rId2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4025" indent="1588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1225" indent="1588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66838" indent="1588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4038" indent="1588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F0000"/>
    <a:srgbClr val="0000FF"/>
    <a:srgbClr val="D30AA5"/>
    <a:srgbClr val="BD2C0F"/>
    <a:srgbClr val="66FFFF"/>
    <a:srgbClr val="00FF00"/>
    <a:srgbClr val="0099CC"/>
    <a:srgbClr val="A2AB00"/>
    <a:srgbClr val="7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8" autoAdjust="0"/>
    <p:restoredTop sz="96232" autoAdjust="0"/>
  </p:normalViewPr>
  <p:slideViewPr>
    <p:cSldViewPr snapToGrid="0">
      <p:cViewPr>
        <p:scale>
          <a:sx n="77" d="100"/>
          <a:sy n="77" d="100"/>
        </p:scale>
        <p:origin x="-1110" y="-8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98"/>
    </p:cViewPr>
  </p:sorter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61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3413"/>
            <a:ext cx="5100637" cy="420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6912" rIns="92206" bIns="46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41047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9263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17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25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4988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168" algn="l" defTabSz="91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591" algn="l" defTabSz="91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21" algn="l" defTabSz="91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454" algn="l" defTabSz="9128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4165F2-6C37-4F57-BB2D-06B6D425C143}" type="slidenum">
              <a:rPr lang="en-US"/>
              <a:pPr/>
              <a:t>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4233C69-D69B-474B-8559-75894F709CE4}" type="slidenum">
              <a:rPr lang="en-US" sz="1200">
                <a:solidFill>
                  <a:srgbClr val="000000"/>
                </a:solidFill>
              </a:rPr>
              <a:pPr algn="r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37ABF-094D-4CC2-A8C9-76C9B27A9142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21304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33" indent="0" algn="ctr">
              <a:buNone/>
              <a:defRPr/>
            </a:lvl2pPr>
            <a:lvl3pPr marL="912863" indent="0" algn="ctr">
              <a:buNone/>
              <a:defRPr/>
            </a:lvl3pPr>
            <a:lvl4pPr marL="1369296" indent="0" algn="ctr">
              <a:buNone/>
              <a:defRPr/>
            </a:lvl4pPr>
            <a:lvl5pPr marL="1825726" indent="0" algn="ctr">
              <a:buNone/>
              <a:defRPr/>
            </a:lvl5pPr>
            <a:lvl6pPr marL="2282168" indent="0" algn="ctr">
              <a:buNone/>
              <a:defRPr/>
            </a:lvl6pPr>
            <a:lvl7pPr marL="2738591" indent="0" algn="ctr">
              <a:buNone/>
              <a:defRPr/>
            </a:lvl7pPr>
            <a:lvl8pPr marL="3195021" indent="0" algn="ctr">
              <a:buNone/>
              <a:defRPr/>
            </a:lvl8pPr>
            <a:lvl9pPr marL="36514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6" y="533402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2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3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21304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33" indent="0" algn="ctr">
              <a:buNone/>
              <a:defRPr/>
            </a:lvl2pPr>
            <a:lvl3pPr marL="912863" indent="0" algn="ctr">
              <a:buNone/>
              <a:defRPr/>
            </a:lvl3pPr>
            <a:lvl4pPr marL="1369296" indent="0" algn="ctr">
              <a:buNone/>
              <a:defRPr/>
            </a:lvl4pPr>
            <a:lvl5pPr marL="1825726" indent="0" algn="ctr">
              <a:buNone/>
              <a:defRPr/>
            </a:lvl5pPr>
            <a:lvl6pPr marL="2282168" indent="0" algn="ctr">
              <a:buNone/>
              <a:defRPr/>
            </a:lvl6pPr>
            <a:lvl7pPr marL="2738591" indent="0" algn="ctr">
              <a:buNone/>
              <a:defRPr/>
            </a:lvl7pPr>
            <a:lvl8pPr marL="3195021" indent="0" algn="ctr">
              <a:buNone/>
              <a:defRPr/>
            </a:lvl8pPr>
            <a:lvl9pPr marL="36514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2247357-D9A7-461C-8E00-E1F2C43A2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2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64A641C-577F-444B-AD71-7F2A9DE37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3" indent="0">
              <a:buNone/>
              <a:defRPr sz="1800"/>
            </a:lvl2pPr>
            <a:lvl3pPr marL="912863" indent="0">
              <a:buNone/>
              <a:defRPr sz="1600"/>
            </a:lvl3pPr>
            <a:lvl4pPr marL="1369296" indent="0">
              <a:buNone/>
              <a:defRPr sz="1400"/>
            </a:lvl4pPr>
            <a:lvl5pPr marL="1825726" indent="0">
              <a:buNone/>
              <a:defRPr sz="1400"/>
            </a:lvl5pPr>
            <a:lvl6pPr marL="2282168" indent="0">
              <a:buNone/>
              <a:defRPr sz="1400"/>
            </a:lvl6pPr>
            <a:lvl7pPr marL="2738591" indent="0">
              <a:buNone/>
              <a:defRPr sz="1400"/>
            </a:lvl7pPr>
            <a:lvl8pPr marL="3195021" indent="0">
              <a:buNone/>
              <a:defRPr sz="1400"/>
            </a:lvl8pPr>
            <a:lvl9pPr marL="3651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3699801-F5D3-4692-AD26-9B94470D7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53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33D8FF0-3001-412B-A8A2-C4C967085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0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3" indent="0">
              <a:buNone/>
              <a:defRPr sz="1800" b="1"/>
            </a:lvl3pPr>
            <a:lvl4pPr marL="1369296" indent="0">
              <a:buNone/>
              <a:defRPr sz="1600" b="1"/>
            </a:lvl4pPr>
            <a:lvl5pPr marL="1825726" indent="0">
              <a:buNone/>
              <a:defRPr sz="1600" b="1"/>
            </a:lvl5pPr>
            <a:lvl6pPr marL="2282168" indent="0">
              <a:buNone/>
              <a:defRPr sz="1600" b="1"/>
            </a:lvl6pPr>
            <a:lvl7pPr marL="2738591" indent="0">
              <a:buNone/>
              <a:defRPr sz="1600" b="1"/>
            </a:lvl7pPr>
            <a:lvl8pPr marL="3195021" indent="0">
              <a:buNone/>
              <a:defRPr sz="1600" b="1"/>
            </a:lvl8pPr>
            <a:lvl9pPr marL="3651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3" indent="0">
              <a:buNone/>
              <a:defRPr sz="1800" b="1"/>
            </a:lvl3pPr>
            <a:lvl4pPr marL="1369296" indent="0">
              <a:buNone/>
              <a:defRPr sz="1600" b="1"/>
            </a:lvl4pPr>
            <a:lvl5pPr marL="1825726" indent="0">
              <a:buNone/>
              <a:defRPr sz="1600" b="1"/>
            </a:lvl5pPr>
            <a:lvl6pPr marL="2282168" indent="0">
              <a:buNone/>
              <a:defRPr sz="1600" b="1"/>
            </a:lvl6pPr>
            <a:lvl7pPr marL="2738591" indent="0">
              <a:buNone/>
              <a:defRPr sz="1600" b="1"/>
            </a:lvl7pPr>
            <a:lvl8pPr marL="3195021" indent="0">
              <a:buNone/>
              <a:defRPr sz="1600" b="1"/>
            </a:lvl8pPr>
            <a:lvl9pPr marL="3651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07F10CC-C84F-4F8C-A71B-44BD4E108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51E510B-AA34-4267-9CF9-8CEBD07D7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85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6FF3185-B872-4F7F-997A-A44694672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13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3" indent="0">
              <a:buNone/>
              <a:defRPr sz="1000"/>
            </a:lvl3pPr>
            <a:lvl4pPr marL="1369296" indent="0">
              <a:buNone/>
              <a:defRPr sz="900"/>
            </a:lvl4pPr>
            <a:lvl5pPr marL="1825726" indent="0">
              <a:buNone/>
              <a:defRPr sz="900"/>
            </a:lvl5pPr>
            <a:lvl6pPr marL="2282168" indent="0">
              <a:buNone/>
              <a:defRPr sz="900"/>
            </a:lvl6pPr>
            <a:lvl7pPr marL="2738591" indent="0">
              <a:buNone/>
              <a:defRPr sz="900"/>
            </a:lvl7pPr>
            <a:lvl8pPr marL="3195021" indent="0">
              <a:buNone/>
              <a:defRPr sz="900"/>
            </a:lvl8pPr>
            <a:lvl9pPr marL="3651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2735A93-3668-4191-93E1-83178FD78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5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13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33" indent="0">
              <a:buNone/>
              <a:defRPr sz="2800"/>
            </a:lvl2pPr>
            <a:lvl3pPr marL="912863" indent="0">
              <a:buNone/>
              <a:defRPr sz="2400"/>
            </a:lvl3pPr>
            <a:lvl4pPr marL="1369296" indent="0">
              <a:buNone/>
              <a:defRPr sz="2000"/>
            </a:lvl4pPr>
            <a:lvl5pPr marL="1825726" indent="0">
              <a:buNone/>
              <a:defRPr sz="2000"/>
            </a:lvl5pPr>
            <a:lvl6pPr marL="2282168" indent="0">
              <a:buNone/>
              <a:defRPr sz="2000"/>
            </a:lvl6pPr>
            <a:lvl7pPr marL="2738591" indent="0">
              <a:buNone/>
              <a:defRPr sz="2000"/>
            </a:lvl7pPr>
            <a:lvl8pPr marL="3195021" indent="0">
              <a:buNone/>
              <a:defRPr sz="2000"/>
            </a:lvl8pPr>
            <a:lvl9pPr marL="3651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3" indent="0">
              <a:buNone/>
              <a:defRPr sz="1000"/>
            </a:lvl3pPr>
            <a:lvl4pPr marL="1369296" indent="0">
              <a:buNone/>
              <a:defRPr sz="900"/>
            </a:lvl4pPr>
            <a:lvl5pPr marL="1825726" indent="0">
              <a:buNone/>
              <a:defRPr sz="900"/>
            </a:lvl5pPr>
            <a:lvl6pPr marL="2282168" indent="0">
              <a:buNone/>
              <a:defRPr sz="900"/>
            </a:lvl6pPr>
            <a:lvl7pPr marL="2738591" indent="0">
              <a:buNone/>
              <a:defRPr sz="900"/>
            </a:lvl7pPr>
            <a:lvl8pPr marL="3195021" indent="0">
              <a:buNone/>
              <a:defRPr sz="900"/>
            </a:lvl8pPr>
            <a:lvl9pPr marL="3651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D1F5BB7-8EE5-4F89-B6F3-7DD4969CE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66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F21556F-A278-4FD1-B366-C81A54CDC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44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6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BFB5FB8-299D-4434-B95B-3AA934D79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33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7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4A236C9-5C5C-4659-874A-4D3066346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60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65" indent="0" algn="ctr">
              <a:buNone/>
              <a:defRPr/>
            </a:lvl2pPr>
            <a:lvl3pPr marL="913128" indent="0" algn="ctr">
              <a:buNone/>
              <a:defRPr/>
            </a:lvl3pPr>
            <a:lvl4pPr marL="1369694" indent="0" algn="ctr">
              <a:buNone/>
              <a:defRPr/>
            </a:lvl4pPr>
            <a:lvl5pPr marL="1826256" indent="0" algn="ctr">
              <a:buNone/>
              <a:defRPr/>
            </a:lvl5pPr>
            <a:lvl6pPr marL="2282828" indent="0" algn="ctr">
              <a:buNone/>
              <a:defRPr/>
            </a:lvl6pPr>
            <a:lvl7pPr marL="2739385" indent="0" algn="ctr">
              <a:buNone/>
              <a:defRPr/>
            </a:lvl7pPr>
            <a:lvl8pPr marL="3195947" indent="0" algn="ctr">
              <a:buNone/>
              <a:defRPr/>
            </a:lvl8pPr>
            <a:lvl9pPr marL="36525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057224-71BE-4F32-A7CC-E7E547BE0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7CDE6D-1A4E-4F5D-B0C8-907C4A646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5" indent="0">
              <a:buNone/>
              <a:defRPr sz="1800"/>
            </a:lvl2pPr>
            <a:lvl3pPr marL="913128" indent="0">
              <a:buNone/>
              <a:defRPr sz="1600"/>
            </a:lvl3pPr>
            <a:lvl4pPr marL="1369694" indent="0">
              <a:buNone/>
              <a:defRPr sz="1400"/>
            </a:lvl4pPr>
            <a:lvl5pPr marL="1826256" indent="0">
              <a:buNone/>
              <a:defRPr sz="1400"/>
            </a:lvl5pPr>
            <a:lvl6pPr marL="2282828" indent="0">
              <a:buNone/>
              <a:defRPr sz="1400"/>
            </a:lvl6pPr>
            <a:lvl7pPr marL="2739385" indent="0">
              <a:buNone/>
              <a:defRPr sz="1400"/>
            </a:lvl7pPr>
            <a:lvl8pPr marL="3195947" indent="0">
              <a:buNone/>
              <a:defRPr sz="1400"/>
            </a:lvl8pPr>
            <a:lvl9pPr marL="36525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DBE9D5-EE2B-407F-BFAB-6B05D9109F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83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1B9ECB-8565-4E0F-AA71-81381845D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94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28" indent="0">
              <a:buNone/>
              <a:defRPr sz="1800" b="1"/>
            </a:lvl3pPr>
            <a:lvl4pPr marL="1369694" indent="0">
              <a:buNone/>
              <a:defRPr sz="1600" b="1"/>
            </a:lvl4pPr>
            <a:lvl5pPr marL="1826256" indent="0">
              <a:buNone/>
              <a:defRPr sz="1600" b="1"/>
            </a:lvl5pPr>
            <a:lvl6pPr marL="2282828" indent="0">
              <a:buNone/>
              <a:defRPr sz="1600" b="1"/>
            </a:lvl6pPr>
            <a:lvl7pPr marL="2739385" indent="0">
              <a:buNone/>
              <a:defRPr sz="1600" b="1"/>
            </a:lvl7pPr>
            <a:lvl8pPr marL="3195947" indent="0">
              <a:buNone/>
              <a:defRPr sz="1600" b="1"/>
            </a:lvl8pPr>
            <a:lvl9pPr marL="3652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28" indent="0">
              <a:buNone/>
              <a:defRPr sz="1800" b="1"/>
            </a:lvl3pPr>
            <a:lvl4pPr marL="1369694" indent="0">
              <a:buNone/>
              <a:defRPr sz="1600" b="1"/>
            </a:lvl4pPr>
            <a:lvl5pPr marL="1826256" indent="0">
              <a:buNone/>
              <a:defRPr sz="1600" b="1"/>
            </a:lvl5pPr>
            <a:lvl6pPr marL="2282828" indent="0">
              <a:buNone/>
              <a:defRPr sz="1600" b="1"/>
            </a:lvl6pPr>
            <a:lvl7pPr marL="2739385" indent="0">
              <a:buNone/>
              <a:defRPr sz="1600" b="1"/>
            </a:lvl7pPr>
            <a:lvl8pPr marL="3195947" indent="0">
              <a:buNone/>
              <a:defRPr sz="1600" b="1"/>
            </a:lvl8pPr>
            <a:lvl9pPr marL="36525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E7DEAC-EA84-45BA-B038-C761186C1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56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A2AA6F-D1D6-48B3-998A-57A481A44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3" indent="0">
              <a:buNone/>
              <a:defRPr sz="1800"/>
            </a:lvl2pPr>
            <a:lvl3pPr marL="912863" indent="0">
              <a:buNone/>
              <a:defRPr sz="1600"/>
            </a:lvl3pPr>
            <a:lvl4pPr marL="1369296" indent="0">
              <a:buNone/>
              <a:defRPr sz="1400"/>
            </a:lvl4pPr>
            <a:lvl5pPr marL="1825726" indent="0">
              <a:buNone/>
              <a:defRPr sz="1400"/>
            </a:lvl5pPr>
            <a:lvl6pPr marL="2282168" indent="0">
              <a:buNone/>
              <a:defRPr sz="1400"/>
            </a:lvl6pPr>
            <a:lvl7pPr marL="2738591" indent="0">
              <a:buNone/>
              <a:defRPr sz="1400"/>
            </a:lvl7pPr>
            <a:lvl8pPr marL="3195021" indent="0">
              <a:buNone/>
              <a:defRPr sz="1400"/>
            </a:lvl8pPr>
            <a:lvl9pPr marL="3651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2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1EFFA7-C399-482D-B8A9-28223BDEA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41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28" indent="0">
              <a:buNone/>
              <a:defRPr sz="1000"/>
            </a:lvl3pPr>
            <a:lvl4pPr marL="1369694" indent="0">
              <a:buNone/>
              <a:defRPr sz="900"/>
            </a:lvl4pPr>
            <a:lvl5pPr marL="1826256" indent="0">
              <a:buNone/>
              <a:defRPr sz="900"/>
            </a:lvl5pPr>
            <a:lvl6pPr marL="2282828" indent="0">
              <a:buNone/>
              <a:defRPr sz="900"/>
            </a:lvl6pPr>
            <a:lvl7pPr marL="2739385" indent="0">
              <a:buNone/>
              <a:defRPr sz="900"/>
            </a:lvl7pPr>
            <a:lvl8pPr marL="3195947" indent="0">
              <a:buNone/>
              <a:defRPr sz="900"/>
            </a:lvl8pPr>
            <a:lvl9pPr marL="3652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3831F6-F046-4D1E-9AE0-A054415B8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48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28" indent="0">
              <a:buNone/>
              <a:defRPr sz="2400"/>
            </a:lvl3pPr>
            <a:lvl4pPr marL="1369694" indent="0">
              <a:buNone/>
              <a:defRPr sz="2000"/>
            </a:lvl4pPr>
            <a:lvl5pPr marL="1826256" indent="0">
              <a:buNone/>
              <a:defRPr sz="2000"/>
            </a:lvl5pPr>
            <a:lvl6pPr marL="2282828" indent="0">
              <a:buNone/>
              <a:defRPr sz="2000"/>
            </a:lvl6pPr>
            <a:lvl7pPr marL="2739385" indent="0">
              <a:buNone/>
              <a:defRPr sz="2000"/>
            </a:lvl7pPr>
            <a:lvl8pPr marL="3195947" indent="0">
              <a:buNone/>
              <a:defRPr sz="2000"/>
            </a:lvl8pPr>
            <a:lvl9pPr marL="365251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28" indent="0">
              <a:buNone/>
              <a:defRPr sz="1000"/>
            </a:lvl3pPr>
            <a:lvl4pPr marL="1369694" indent="0">
              <a:buNone/>
              <a:defRPr sz="900"/>
            </a:lvl4pPr>
            <a:lvl5pPr marL="1826256" indent="0">
              <a:buNone/>
              <a:defRPr sz="900"/>
            </a:lvl5pPr>
            <a:lvl6pPr marL="2282828" indent="0">
              <a:buNone/>
              <a:defRPr sz="900"/>
            </a:lvl6pPr>
            <a:lvl7pPr marL="2739385" indent="0">
              <a:buNone/>
              <a:defRPr sz="900"/>
            </a:lvl7pPr>
            <a:lvl8pPr marL="3195947" indent="0">
              <a:buNone/>
              <a:defRPr sz="900"/>
            </a:lvl8pPr>
            <a:lvl9pPr marL="36525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D70E12-B270-4ED2-AE30-61EE6E38B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33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2A422B-8FAE-45B0-9BD7-325218F31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74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9FF430-101C-41A0-9507-D7B280C5A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70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2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7D9ADC-FE79-4E17-84AD-4A1BEFBCE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8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21304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33" indent="0" algn="ctr">
              <a:buNone/>
              <a:defRPr/>
            </a:lvl2pPr>
            <a:lvl3pPr marL="912863" indent="0" algn="ctr">
              <a:buNone/>
              <a:defRPr/>
            </a:lvl3pPr>
            <a:lvl4pPr marL="1369296" indent="0" algn="ctr">
              <a:buNone/>
              <a:defRPr/>
            </a:lvl4pPr>
            <a:lvl5pPr marL="1825726" indent="0" algn="ctr">
              <a:buNone/>
              <a:defRPr/>
            </a:lvl5pPr>
            <a:lvl6pPr marL="2282168" indent="0" algn="ctr">
              <a:buNone/>
              <a:defRPr/>
            </a:lvl6pPr>
            <a:lvl7pPr marL="2738591" indent="0" algn="ctr">
              <a:buNone/>
              <a:defRPr/>
            </a:lvl7pPr>
            <a:lvl8pPr marL="3195021" indent="0" algn="ctr">
              <a:buNone/>
              <a:defRPr/>
            </a:lvl8pPr>
            <a:lvl9pPr marL="36514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84E3864-034E-4535-842C-FE3DE99C4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959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89F9351-7A6B-4426-BEF5-4A4B66E15B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89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3" indent="0">
              <a:buNone/>
              <a:defRPr sz="1800"/>
            </a:lvl2pPr>
            <a:lvl3pPr marL="912863" indent="0">
              <a:buNone/>
              <a:defRPr sz="1600"/>
            </a:lvl3pPr>
            <a:lvl4pPr marL="1369296" indent="0">
              <a:buNone/>
              <a:defRPr sz="1400"/>
            </a:lvl4pPr>
            <a:lvl5pPr marL="1825726" indent="0">
              <a:buNone/>
              <a:defRPr sz="1400"/>
            </a:lvl5pPr>
            <a:lvl6pPr marL="2282168" indent="0">
              <a:buNone/>
              <a:defRPr sz="1400"/>
            </a:lvl6pPr>
            <a:lvl7pPr marL="2738591" indent="0">
              <a:buNone/>
              <a:defRPr sz="1400"/>
            </a:lvl7pPr>
            <a:lvl8pPr marL="3195021" indent="0">
              <a:buNone/>
              <a:defRPr sz="1400"/>
            </a:lvl8pPr>
            <a:lvl9pPr marL="3651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A5E0D5D-C424-4DE9-B330-FFFDF0683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71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394CABC-5795-4ECD-BEDB-B4DFDD908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5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1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3" indent="0">
              <a:buNone/>
              <a:defRPr sz="1800" b="1"/>
            </a:lvl3pPr>
            <a:lvl4pPr marL="1369296" indent="0">
              <a:buNone/>
              <a:defRPr sz="1600" b="1"/>
            </a:lvl4pPr>
            <a:lvl5pPr marL="1825726" indent="0">
              <a:buNone/>
              <a:defRPr sz="1600" b="1"/>
            </a:lvl5pPr>
            <a:lvl6pPr marL="2282168" indent="0">
              <a:buNone/>
              <a:defRPr sz="1600" b="1"/>
            </a:lvl6pPr>
            <a:lvl7pPr marL="2738591" indent="0">
              <a:buNone/>
              <a:defRPr sz="1600" b="1"/>
            </a:lvl7pPr>
            <a:lvl8pPr marL="3195021" indent="0">
              <a:buNone/>
              <a:defRPr sz="1600" b="1"/>
            </a:lvl8pPr>
            <a:lvl9pPr marL="3651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3" indent="0">
              <a:buNone/>
              <a:defRPr sz="1800" b="1"/>
            </a:lvl3pPr>
            <a:lvl4pPr marL="1369296" indent="0">
              <a:buNone/>
              <a:defRPr sz="1600" b="1"/>
            </a:lvl4pPr>
            <a:lvl5pPr marL="1825726" indent="0">
              <a:buNone/>
              <a:defRPr sz="1600" b="1"/>
            </a:lvl5pPr>
            <a:lvl6pPr marL="2282168" indent="0">
              <a:buNone/>
              <a:defRPr sz="1600" b="1"/>
            </a:lvl6pPr>
            <a:lvl7pPr marL="2738591" indent="0">
              <a:buNone/>
              <a:defRPr sz="1600" b="1"/>
            </a:lvl7pPr>
            <a:lvl8pPr marL="3195021" indent="0">
              <a:buNone/>
              <a:defRPr sz="1600" b="1"/>
            </a:lvl8pPr>
            <a:lvl9pPr marL="3651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F2498C0-28C5-49AF-878A-F7852B2426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58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C053020-3DAD-421E-AF10-CEA7B933C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39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2667452-F283-45AA-9CEE-8B2BA92274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90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3" indent="0">
              <a:buNone/>
              <a:defRPr sz="1000"/>
            </a:lvl3pPr>
            <a:lvl4pPr marL="1369296" indent="0">
              <a:buNone/>
              <a:defRPr sz="900"/>
            </a:lvl4pPr>
            <a:lvl5pPr marL="1825726" indent="0">
              <a:buNone/>
              <a:defRPr sz="900"/>
            </a:lvl5pPr>
            <a:lvl6pPr marL="2282168" indent="0">
              <a:buNone/>
              <a:defRPr sz="900"/>
            </a:lvl6pPr>
            <a:lvl7pPr marL="2738591" indent="0">
              <a:buNone/>
              <a:defRPr sz="900"/>
            </a:lvl7pPr>
            <a:lvl8pPr marL="3195021" indent="0">
              <a:buNone/>
              <a:defRPr sz="900"/>
            </a:lvl8pPr>
            <a:lvl9pPr marL="3651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45A29F7-EB7F-402D-9E23-CEB6EEDD4E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68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33" indent="0">
              <a:buNone/>
              <a:defRPr sz="2800"/>
            </a:lvl2pPr>
            <a:lvl3pPr marL="912863" indent="0">
              <a:buNone/>
              <a:defRPr sz="2400"/>
            </a:lvl3pPr>
            <a:lvl4pPr marL="1369296" indent="0">
              <a:buNone/>
              <a:defRPr sz="2000"/>
            </a:lvl4pPr>
            <a:lvl5pPr marL="1825726" indent="0">
              <a:buNone/>
              <a:defRPr sz="2000"/>
            </a:lvl5pPr>
            <a:lvl6pPr marL="2282168" indent="0">
              <a:buNone/>
              <a:defRPr sz="2000"/>
            </a:lvl6pPr>
            <a:lvl7pPr marL="2738591" indent="0">
              <a:buNone/>
              <a:defRPr sz="2000"/>
            </a:lvl7pPr>
            <a:lvl8pPr marL="3195021" indent="0">
              <a:buNone/>
              <a:defRPr sz="2000"/>
            </a:lvl8pPr>
            <a:lvl9pPr marL="3651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3" indent="0">
              <a:buNone/>
              <a:defRPr sz="1000"/>
            </a:lvl3pPr>
            <a:lvl4pPr marL="1369296" indent="0">
              <a:buNone/>
              <a:defRPr sz="900"/>
            </a:lvl4pPr>
            <a:lvl5pPr marL="1825726" indent="0">
              <a:buNone/>
              <a:defRPr sz="900"/>
            </a:lvl5pPr>
            <a:lvl6pPr marL="2282168" indent="0">
              <a:buNone/>
              <a:defRPr sz="900"/>
            </a:lvl6pPr>
            <a:lvl7pPr marL="2738591" indent="0">
              <a:buNone/>
              <a:defRPr sz="900"/>
            </a:lvl7pPr>
            <a:lvl8pPr marL="3195021" indent="0">
              <a:buNone/>
              <a:defRPr sz="900"/>
            </a:lvl8pPr>
            <a:lvl9pPr marL="3651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1EC7E99-6B27-41E5-BA35-99C433200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6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3F03A5F-DE8C-4E67-89E1-0161C0E1A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87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6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7E3D0CC-3F5B-4E9C-9001-23C4D3461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03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7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FAF57CB-F87E-45F0-B255-2ACC05FB3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80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213045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33" indent="0" algn="ctr">
              <a:buNone/>
              <a:defRPr/>
            </a:lvl2pPr>
            <a:lvl3pPr marL="912863" indent="0" algn="ctr">
              <a:buNone/>
              <a:defRPr/>
            </a:lvl3pPr>
            <a:lvl4pPr marL="1369296" indent="0" algn="ctr">
              <a:buNone/>
              <a:defRPr/>
            </a:lvl4pPr>
            <a:lvl5pPr marL="1825726" indent="0" algn="ctr">
              <a:buNone/>
              <a:defRPr/>
            </a:lvl5pPr>
            <a:lvl6pPr marL="2282168" indent="0" algn="ctr">
              <a:buNone/>
              <a:defRPr/>
            </a:lvl6pPr>
            <a:lvl7pPr marL="2738591" indent="0" algn="ctr">
              <a:buNone/>
              <a:defRPr/>
            </a:lvl7pPr>
            <a:lvl8pPr marL="3195021" indent="0" algn="ctr">
              <a:buNone/>
              <a:defRPr/>
            </a:lvl8pPr>
            <a:lvl9pPr marL="36514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8E90125-0C27-4416-B3B0-42EA41425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3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E3680AC-2162-4AC2-84DF-015D7052F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3" indent="0">
              <a:buNone/>
              <a:defRPr sz="1800" b="1"/>
            </a:lvl3pPr>
            <a:lvl4pPr marL="1369296" indent="0">
              <a:buNone/>
              <a:defRPr sz="1600" b="1"/>
            </a:lvl4pPr>
            <a:lvl5pPr marL="1825726" indent="0">
              <a:buNone/>
              <a:defRPr sz="1600" b="1"/>
            </a:lvl5pPr>
            <a:lvl6pPr marL="2282168" indent="0">
              <a:buNone/>
              <a:defRPr sz="1600" b="1"/>
            </a:lvl6pPr>
            <a:lvl7pPr marL="2738591" indent="0">
              <a:buNone/>
              <a:defRPr sz="1600" b="1"/>
            </a:lvl7pPr>
            <a:lvl8pPr marL="3195021" indent="0">
              <a:buNone/>
              <a:defRPr sz="1600" b="1"/>
            </a:lvl8pPr>
            <a:lvl9pPr marL="3651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3" indent="0">
              <a:buNone/>
              <a:defRPr sz="1800" b="1"/>
            </a:lvl3pPr>
            <a:lvl4pPr marL="1369296" indent="0">
              <a:buNone/>
              <a:defRPr sz="1600" b="1"/>
            </a:lvl4pPr>
            <a:lvl5pPr marL="1825726" indent="0">
              <a:buNone/>
              <a:defRPr sz="1600" b="1"/>
            </a:lvl5pPr>
            <a:lvl6pPr marL="2282168" indent="0">
              <a:buNone/>
              <a:defRPr sz="1600" b="1"/>
            </a:lvl6pPr>
            <a:lvl7pPr marL="2738591" indent="0">
              <a:buNone/>
              <a:defRPr sz="1600" b="1"/>
            </a:lvl7pPr>
            <a:lvl8pPr marL="3195021" indent="0">
              <a:buNone/>
              <a:defRPr sz="1600" b="1"/>
            </a:lvl8pPr>
            <a:lvl9pPr marL="3651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33" indent="0">
              <a:buNone/>
              <a:defRPr sz="1800"/>
            </a:lvl2pPr>
            <a:lvl3pPr marL="912863" indent="0">
              <a:buNone/>
              <a:defRPr sz="1600"/>
            </a:lvl3pPr>
            <a:lvl4pPr marL="1369296" indent="0">
              <a:buNone/>
              <a:defRPr sz="1400"/>
            </a:lvl4pPr>
            <a:lvl5pPr marL="1825726" indent="0">
              <a:buNone/>
              <a:defRPr sz="1400"/>
            </a:lvl5pPr>
            <a:lvl6pPr marL="2282168" indent="0">
              <a:buNone/>
              <a:defRPr sz="1400"/>
            </a:lvl6pPr>
            <a:lvl7pPr marL="2738591" indent="0">
              <a:buNone/>
              <a:defRPr sz="1400"/>
            </a:lvl7pPr>
            <a:lvl8pPr marL="3195021" indent="0">
              <a:buNone/>
              <a:defRPr sz="1400"/>
            </a:lvl8pPr>
            <a:lvl9pPr marL="3651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D6CE79E-C9D2-48E7-8544-2179F0FF78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9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9D82C2D-F09F-4202-A005-C93D6DD73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32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3" indent="0">
              <a:buNone/>
              <a:defRPr sz="1800" b="1"/>
            </a:lvl3pPr>
            <a:lvl4pPr marL="1369296" indent="0">
              <a:buNone/>
              <a:defRPr sz="1600" b="1"/>
            </a:lvl4pPr>
            <a:lvl5pPr marL="1825726" indent="0">
              <a:buNone/>
              <a:defRPr sz="1600" b="1"/>
            </a:lvl5pPr>
            <a:lvl6pPr marL="2282168" indent="0">
              <a:buNone/>
              <a:defRPr sz="1600" b="1"/>
            </a:lvl6pPr>
            <a:lvl7pPr marL="2738591" indent="0">
              <a:buNone/>
              <a:defRPr sz="1600" b="1"/>
            </a:lvl7pPr>
            <a:lvl8pPr marL="3195021" indent="0">
              <a:buNone/>
              <a:defRPr sz="1600" b="1"/>
            </a:lvl8pPr>
            <a:lvl9pPr marL="3651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3" indent="0">
              <a:buNone/>
              <a:defRPr sz="1800" b="1"/>
            </a:lvl3pPr>
            <a:lvl4pPr marL="1369296" indent="0">
              <a:buNone/>
              <a:defRPr sz="1600" b="1"/>
            </a:lvl4pPr>
            <a:lvl5pPr marL="1825726" indent="0">
              <a:buNone/>
              <a:defRPr sz="1600" b="1"/>
            </a:lvl5pPr>
            <a:lvl6pPr marL="2282168" indent="0">
              <a:buNone/>
              <a:defRPr sz="1600" b="1"/>
            </a:lvl6pPr>
            <a:lvl7pPr marL="2738591" indent="0">
              <a:buNone/>
              <a:defRPr sz="1600" b="1"/>
            </a:lvl7pPr>
            <a:lvl8pPr marL="3195021" indent="0">
              <a:buNone/>
              <a:defRPr sz="1600" b="1"/>
            </a:lvl8pPr>
            <a:lvl9pPr marL="3651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388676B-42C4-4EBD-B954-AEF7EA3BD2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10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D54FF2B-FEFF-4A34-9D06-EFF6FEBF0E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29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D42A681-2C41-4E86-8077-6E074EE74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617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3" indent="0">
              <a:buNone/>
              <a:defRPr sz="1000"/>
            </a:lvl3pPr>
            <a:lvl4pPr marL="1369296" indent="0">
              <a:buNone/>
              <a:defRPr sz="900"/>
            </a:lvl4pPr>
            <a:lvl5pPr marL="1825726" indent="0">
              <a:buNone/>
              <a:defRPr sz="900"/>
            </a:lvl5pPr>
            <a:lvl6pPr marL="2282168" indent="0">
              <a:buNone/>
              <a:defRPr sz="900"/>
            </a:lvl6pPr>
            <a:lvl7pPr marL="2738591" indent="0">
              <a:buNone/>
              <a:defRPr sz="900"/>
            </a:lvl7pPr>
            <a:lvl8pPr marL="3195021" indent="0">
              <a:buNone/>
              <a:defRPr sz="900"/>
            </a:lvl8pPr>
            <a:lvl9pPr marL="3651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C0E857A-C0AC-4BF2-AA20-AC59360E4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1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33" indent="0">
              <a:buNone/>
              <a:defRPr sz="2800"/>
            </a:lvl2pPr>
            <a:lvl3pPr marL="912863" indent="0">
              <a:buNone/>
              <a:defRPr sz="2400"/>
            </a:lvl3pPr>
            <a:lvl4pPr marL="1369296" indent="0">
              <a:buNone/>
              <a:defRPr sz="2000"/>
            </a:lvl4pPr>
            <a:lvl5pPr marL="1825726" indent="0">
              <a:buNone/>
              <a:defRPr sz="2000"/>
            </a:lvl5pPr>
            <a:lvl6pPr marL="2282168" indent="0">
              <a:buNone/>
              <a:defRPr sz="2000"/>
            </a:lvl6pPr>
            <a:lvl7pPr marL="2738591" indent="0">
              <a:buNone/>
              <a:defRPr sz="2000"/>
            </a:lvl7pPr>
            <a:lvl8pPr marL="3195021" indent="0">
              <a:buNone/>
              <a:defRPr sz="2000"/>
            </a:lvl8pPr>
            <a:lvl9pPr marL="3651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3" indent="0">
              <a:buNone/>
              <a:defRPr sz="1000"/>
            </a:lvl3pPr>
            <a:lvl4pPr marL="1369296" indent="0">
              <a:buNone/>
              <a:defRPr sz="900"/>
            </a:lvl4pPr>
            <a:lvl5pPr marL="1825726" indent="0">
              <a:buNone/>
              <a:defRPr sz="900"/>
            </a:lvl5pPr>
            <a:lvl6pPr marL="2282168" indent="0">
              <a:buNone/>
              <a:defRPr sz="900"/>
            </a:lvl6pPr>
            <a:lvl7pPr marL="2738591" indent="0">
              <a:buNone/>
              <a:defRPr sz="900"/>
            </a:lvl7pPr>
            <a:lvl8pPr marL="3195021" indent="0">
              <a:buNone/>
              <a:defRPr sz="900"/>
            </a:lvl8pPr>
            <a:lvl9pPr marL="3651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6129B94-C86F-4EFF-A3C2-B0E8297141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08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74151CF-495A-474E-864B-CCD6D254B7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352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6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C8B765A-D180-4A3B-A7AC-A4B61CAE6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21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67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C4115CE-0CBD-46E1-B1EF-7E1568B76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6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3" indent="0">
              <a:buNone/>
              <a:defRPr sz="1000"/>
            </a:lvl3pPr>
            <a:lvl4pPr marL="1369296" indent="0">
              <a:buNone/>
              <a:defRPr sz="900"/>
            </a:lvl4pPr>
            <a:lvl5pPr marL="1825726" indent="0">
              <a:buNone/>
              <a:defRPr sz="900"/>
            </a:lvl5pPr>
            <a:lvl6pPr marL="2282168" indent="0">
              <a:buNone/>
              <a:defRPr sz="900"/>
            </a:lvl6pPr>
            <a:lvl7pPr marL="2738591" indent="0">
              <a:buNone/>
              <a:defRPr sz="900"/>
            </a:lvl7pPr>
            <a:lvl8pPr marL="3195021" indent="0">
              <a:buNone/>
              <a:defRPr sz="900"/>
            </a:lvl8pPr>
            <a:lvl9pPr marL="3651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33" indent="0">
              <a:buNone/>
              <a:defRPr sz="2800"/>
            </a:lvl2pPr>
            <a:lvl3pPr marL="912863" indent="0">
              <a:buNone/>
              <a:defRPr sz="2400"/>
            </a:lvl3pPr>
            <a:lvl4pPr marL="1369296" indent="0">
              <a:buNone/>
              <a:defRPr sz="2000"/>
            </a:lvl4pPr>
            <a:lvl5pPr marL="1825726" indent="0">
              <a:buNone/>
              <a:defRPr sz="2000"/>
            </a:lvl5pPr>
            <a:lvl6pPr marL="2282168" indent="0">
              <a:buNone/>
              <a:defRPr sz="2000"/>
            </a:lvl6pPr>
            <a:lvl7pPr marL="2738591" indent="0">
              <a:buNone/>
              <a:defRPr sz="2000"/>
            </a:lvl7pPr>
            <a:lvl8pPr marL="3195021" indent="0">
              <a:buNone/>
              <a:defRPr sz="2000"/>
            </a:lvl8pPr>
            <a:lvl9pPr marL="365145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3" indent="0">
              <a:buNone/>
              <a:defRPr sz="1000"/>
            </a:lvl3pPr>
            <a:lvl4pPr marL="1369296" indent="0">
              <a:buNone/>
              <a:defRPr sz="900"/>
            </a:lvl4pPr>
            <a:lvl5pPr marL="1825726" indent="0">
              <a:buNone/>
              <a:defRPr sz="900"/>
            </a:lvl5pPr>
            <a:lvl6pPr marL="2282168" indent="0">
              <a:buNone/>
              <a:defRPr sz="900"/>
            </a:lvl6pPr>
            <a:lvl7pPr marL="2738591" indent="0">
              <a:buNone/>
              <a:defRPr sz="900"/>
            </a:lvl7pPr>
            <a:lvl8pPr marL="3195021" indent="0">
              <a:buNone/>
              <a:defRPr sz="900"/>
            </a:lvl8pPr>
            <a:lvl9pPr marL="3651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32" tIns="44375" rIns="90332" bIns="44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24 pt</a:t>
            </a:r>
          </a:p>
          <a:p>
            <a:pPr lvl="1"/>
            <a:r>
              <a:rPr lang="en-US" smtClean="0"/>
              <a:t>Second level 22 pt</a:t>
            </a:r>
          </a:p>
          <a:p>
            <a:pPr lvl="2"/>
            <a:r>
              <a:rPr lang="en-US" smtClean="0"/>
              <a:t>Third level 20 pt</a:t>
            </a:r>
          </a:p>
          <a:p>
            <a:pPr lvl="3"/>
            <a:r>
              <a:rPr lang="en-US" smtClean="0"/>
              <a:t>Fourth level 18pt</a:t>
            </a:r>
          </a:p>
          <a:p>
            <a:pPr lvl="4"/>
            <a:r>
              <a:rPr lang="en-US" smtClean="0"/>
              <a:t>Fifth level 18pt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03275" y="1447800"/>
            <a:ext cx="7616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290" tIns="45645" rIns="91290" bIns="45645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32" tIns="44375" rIns="90332" bIns="443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- 28 Point Helvetica Bold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6433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2863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69296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5726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39725" indent="-16827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</a:defRPr>
      </a:lvl2pPr>
      <a:lvl3pPr marL="1082675" indent="-16827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</a:defRPr>
      </a:lvl3pPr>
      <a:lvl4pPr marL="1538288" indent="-168275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</a:defRPr>
      </a:lvl4pPr>
      <a:lvl5pPr marL="1936750" indent="-10953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5pPr>
      <a:lvl6pPr marL="2394682" indent="-11252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6pPr>
      <a:lvl7pPr marL="2851115" indent="-11252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7pPr>
      <a:lvl8pPr marL="3307546" indent="-11252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8pPr>
      <a:lvl9pPr marL="3763976" indent="-112524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3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3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6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6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8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91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21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4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5" rIns="91290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FBF06F64-72E0-431A-9967-8BF022D97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9" name="Picture 7" descr="CLFtemp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4" r:id="rId1"/>
    <p:sldLayoutId id="2147485755" r:id="rId2"/>
    <p:sldLayoutId id="2147485756" r:id="rId3"/>
    <p:sldLayoutId id="2147485757" r:id="rId4"/>
    <p:sldLayoutId id="2147485758" r:id="rId5"/>
    <p:sldLayoutId id="2147485759" r:id="rId6"/>
    <p:sldLayoutId id="2147485760" r:id="rId7"/>
    <p:sldLayoutId id="2147485761" r:id="rId8"/>
    <p:sldLayoutId id="2147485762" r:id="rId9"/>
    <p:sldLayoutId id="2147485763" r:id="rId10"/>
    <p:sldLayoutId id="2147485764" r:id="rId11"/>
    <p:sldLayoutId id="21474857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4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8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2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57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370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807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3239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671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3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3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6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6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8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91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21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4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7" tIns="45658" rIns="91317" bIns="4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7" tIns="45658" rIns="91317" bIns="4565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AAE91-70BD-43AA-9D78-D04316CEC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8" descr="CLFtemp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6" r:id="rId1"/>
    <p:sldLayoutId id="2147485767" r:id="rId2"/>
    <p:sldLayoutId id="2147485768" r:id="rId3"/>
    <p:sldLayoutId id="2147485769" r:id="rId4"/>
    <p:sldLayoutId id="2147485770" r:id="rId5"/>
    <p:sldLayoutId id="2147485771" r:id="rId6"/>
    <p:sldLayoutId id="2147485772" r:id="rId7"/>
    <p:sldLayoutId id="2147485773" r:id="rId8"/>
    <p:sldLayoutId id="2147485774" r:id="rId9"/>
    <p:sldLayoutId id="2147485775" r:id="rId10"/>
    <p:sldLayoutId id="2147485776" r:id="rId11"/>
    <p:sldLayoutId id="2147485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5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69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62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100" indent="-2282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668" indent="-2282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232" indent="-2282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796" indent="-22827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8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4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56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8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85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47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13" algn="l" defTabSz="913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5" rIns="91290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4A59B2EB-CD99-4D57-8DAB-1E857B72D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7" descr="CLFtemp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78" r:id="rId1"/>
    <p:sldLayoutId id="2147485779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  <p:sldLayoutId id="214748578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4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8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2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57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370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807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3239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671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3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3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6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6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8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91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21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4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5" rIns="91290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0" tIns="45645" rIns="91290" bIns="456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8D77EC18-58E0-497D-8ED4-EB1B17FD8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7" descr="CLFtemp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49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1" r:id="rId1"/>
    <p:sldLayoutId id="2147485792" r:id="rId2"/>
    <p:sldLayoutId id="2147485793" r:id="rId3"/>
    <p:sldLayoutId id="2147485794" r:id="rId4"/>
    <p:sldLayoutId id="2147485795" r:id="rId5"/>
    <p:sldLayoutId id="2147485796" r:id="rId6"/>
    <p:sldLayoutId id="2147485797" r:id="rId7"/>
    <p:sldLayoutId id="2147485798" r:id="rId8"/>
    <p:sldLayoutId id="2147485799" r:id="rId9"/>
    <p:sldLayoutId id="2147485800" r:id="rId10"/>
    <p:sldLayoutId id="2147485801" r:id="rId11"/>
    <p:sldLayoutId id="2147485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4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8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2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57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370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807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3239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671" indent="-2282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3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3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6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26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8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91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21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54" algn="l" defTabSz="91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overview title master_gene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5588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195888" y="762000"/>
            <a:ext cx="377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C40704"/>
                </a:solidFill>
                <a:ea typeface="ＭＳ Ｐゴシック" charset="-128"/>
              </a:rPr>
              <a:t>S a n d i a   N a t i o n a l  L a b o r a t o r i e 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0" y="1119188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90" tIns="45645" rIns="91290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a typeface="ＭＳ Ｐゴシック" pitchFamily="48" charset="-128"/>
              </a:rPr>
              <a:t>ZAPP: THE Z ASTROPHYSICAL PLASMA PROPERTIES COLLABORATION  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0" y="2311400"/>
            <a:ext cx="2581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Jim Bailey</a:t>
            </a:r>
          </a:p>
          <a:p>
            <a:r>
              <a:rPr lang="en-US" sz="1000" b="1">
                <a:solidFill>
                  <a:schemeClr val="bg1"/>
                </a:solidFill>
              </a:rPr>
              <a:t/>
            </a:r>
            <a:br>
              <a:rPr lang="en-US" sz="1000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 HEDLA</a:t>
            </a:r>
          </a:p>
          <a:p>
            <a:r>
              <a:rPr lang="en-US" sz="1600" b="1">
                <a:solidFill>
                  <a:schemeClr val="bg1"/>
                </a:solidFill>
              </a:rPr>
              <a:t>Tallahassee, Florida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May 1, 2012</a:t>
            </a:r>
          </a:p>
        </p:txBody>
      </p:sp>
      <p:pic>
        <p:nvPicPr>
          <p:cNvPr id="44038" name="Picture 38" descr="Sun - fusion wo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06" y="2127250"/>
            <a:ext cx="147233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41" descr="ngc4261_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0" t="5522" r="3630" b="10524"/>
          <a:stretch>
            <a:fillRect/>
          </a:stretch>
        </p:blipFill>
        <p:spPr bwMode="auto">
          <a:xfrm>
            <a:off x="2707999" y="2127250"/>
            <a:ext cx="172817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55"/>
          <p:cNvSpPr>
            <a:spLocks noChangeArrowheads="1"/>
          </p:cNvSpPr>
          <p:nvPr/>
        </p:nvSpPr>
        <p:spPr bwMode="auto">
          <a:xfrm>
            <a:off x="-58738" y="6343650"/>
            <a:ext cx="6746876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32" tIns="44375" rIns="90332" bIns="44375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Sandia is a multiprogram laboratory operated by Sandia Corporation, a Lockheed Martin Company,</a:t>
            </a:r>
            <a:br>
              <a:rPr lang="en-US" sz="90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for the United States Department of Energy’s National Nuclear Security Administration under contract DE-AC04-94AL85000.</a:t>
            </a:r>
          </a:p>
        </p:txBody>
      </p:sp>
      <p:pic>
        <p:nvPicPr>
          <p:cNvPr id="44041" name="Picture 15" descr="z136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r="14951"/>
          <a:stretch>
            <a:fillRect/>
          </a:stretch>
        </p:blipFill>
        <p:spPr bwMode="auto">
          <a:xfrm>
            <a:off x="4484706" y="3589019"/>
            <a:ext cx="147233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ne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4146" r="4431" b="10815"/>
          <a:stretch>
            <a:fillRect/>
          </a:stretch>
        </p:blipFill>
        <p:spPr bwMode="auto">
          <a:xfrm>
            <a:off x="2707999" y="3599330"/>
            <a:ext cx="172817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3" descr="xraySiriusAB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11810" r="16039" b="11810"/>
          <a:stretch/>
        </p:blipFill>
        <p:spPr bwMode="auto">
          <a:xfrm>
            <a:off x="5992617" y="2127250"/>
            <a:ext cx="150721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j1655_ill_dis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3"/>
          <a:stretch>
            <a:fillRect/>
          </a:stretch>
        </p:blipFill>
        <p:spPr bwMode="auto">
          <a:xfrm>
            <a:off x="7543006" y="2127250"/>
            <a:ext cx="160258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17677" r="18727" b="34470"/>
          <a:stretch>
            <a:fillRect/>
          </a:stretch>
        </p:blipFill>
        <p:spPr bwMode="auto">
          <a:xfrm>
            <a:off x="5992617" y="3589282"/>
            <a:ext cx="150721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ve_tra.pdf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b="16116"/>
          <a:stretch/>
        </p:blipFill>
        <p:spPr>
          <a:xfrm>
            <a:off x="7547873" y="3589019"/>
            <a:ext cx="1597715" cy="137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575" y="0"/>
            <a:ext cx="7612063" cy="838200"/>
          </a:xfrm>
          <a:solidFill>
            <a:srgbClr val="F2F2F2">
              <a:alpha val="76078"/>
            </a:srgbClr>
          </a:solidFill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Comparing ionization predictions to observations at various </a:t>
            </a:r>
            <a:r>
              <a:rPr lang="en-US" sz="2400" b="1" dirty="0" smtClean="0">
                <a:solidFill>
                  <a:srgbClr val="0070C0"/>
                </a:solidFill>
                <a:latin typeface="Symbol" pitchFamily="18" charset="2"/>
              </a:rPr>
              <a:t>x</a:t>
            </a:r>
            <a:r>
              <a:rPr lang="en-US" sz="2400" b="1" dirty="0" smtClean="0">
                <a:solidFill>
                  <a:srgbClr val="0070C0"/>
                </a:solidFill>
              </a:rPr>
              <a:t> values will be a severe test for models</a:t>
            </a:r>
          </a:p>
        </p:txBody>
      </p:sp>
      <p:grpSp>
        <p:nvGrpSpPr>
          <p:cNvPr id="58371" name="Group 75"/>
          <p:cNvGrpSpPr>
            <a:grpSpLocks/>
          </p:cNvGrpSpPr>
          <p:nvPr/>
        </p:nvGrpSpPr>
        <p:grpSpPr bwMode="auto">
          <a:xfrm>
            <a:off x="52506" y="1046163"/>
            <a:ext cx="4373444" cy="2409843"/>
            <a:chOff x="-44" y="837"/>
            <a:chExt cx="2924" cy="1600"/>
          </a:xfrm>
        </p:grpSpPr>
        <p:pic>
          <p:nvPicPr>
            <p:cNvPr id="58389" name="Picture 53" descr="R95159_GAS CELL WITH ANO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42" t="18767" b="28600"/>
            <a:stretch>
              <a:fillRect/>
            </a:stretch>
          </p:blipFill>
          <p:spPr bwMode="auto">
            <a:xfrm>
              <a:off x="0" y="858"/>
              <a:ext cx="2880" cy="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2106" y="1715"/>
              <a:ext cx="77" cy="56"/>
            </a:xfrm>
            <a:prstGeom prst="ellipse">
              <a:avLst/>
            </a:prstGeom>
            <a:solidFill>
              <a:srgbClr val="FC0128"/>
            </a:solidFill>
            <a:ln w="12700" algn="ctr">
              <a:solidFill>
                <a:srgbClr val="FC012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2210" y="995"/>
              <a:ext cx="500" cy="23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35" tIns="45717" rIns="91435" bIns="4571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C0128"/>
                  </a:solidFill>
                  <a:latin typeface="Arial" pitchFamily="34" charset="0"/>
                </a:rPr>
                <a:t>pinch</a:t>
              </a: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H="1">
              <a:off x="2157" y="1216"/>
              <a:ext cx="198" cy="486"/>
            </a:xfrm>
            <a:prstGeom prst="line">
              <a:avLst/>
            </a:prstGeom>
            <a:noFill/>
            <a:ln w="19050">
              <a:solidFill>
                <a:srgbClr val="FC012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>
              <a:off x="562" y="1042"/>
              <a:ext cx="196" cy="108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60" name="Line 62"/>
            <p:cNvSpPr>
              <a:spLocks noChangeShapeType="1"/>
            </p:cNvSpPr>
            <p:nvPr/>
          </p:nvSpPr>
          <p:spPr bwMode="auto">
            <a:xfrm>
              <a:off x="873" y="1213"/>
              <a:ext cx="108" cy="60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61" name="Line 63"/>
            <p:cNvSpPr>
              <a:spLocks noChangeShapeType="1"/>
            </p:cNvSpPr>
            <p:nvPr/>
          </p:nvSpPr>
          <p:spPr bwMode="auto">
            <a:xfrm>
              <a:off x="1267" y="1430"/>
              <a:ext cx="43" cy="23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62" name="Line 64"/>
            <p:cNvSpPr>
              <a:spLocks noChangeShapeType="1"/>
            </p:cNvSpPr>
            <p:nvPr/>
          </p:nvSpPr>
          <p:spPr bwMode="auto">
            <a:xfrm>
              <a:off x="1442" y="1524"/>
              <a:ext cx="140" cy="77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63" name="Text Box 66"/>
            <p:cNvSpPr txBox="1">
              <a:spLocks noChangeArrowheads="1"/>
            </p:cNvSpPr>
            <p:nvPr/>
          </p:nvSpPr>
          <p:spPr bwMode="auto">
            <a:xfrm>
              <a:off x="-38" y="839"/>
              <a:ext cx="993" cy="3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35" tIns="45717" rIns="91435" bIns="4571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C0128"/>
                  </a:solidFill>
                  <a:latin typeface="Arial" pitchFamily="34" charset="0"/>
                </a:rPr>
                <a:t>spectrometer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C0128"/>
                  </a:solidFill>
                  <a:latin typeface="Arial" pitchFamily="34" charset="0"/>
                </a:rPr>
                <a:t>view</a:t>
              </a:r>
            </a:p>
          </p:txBody>
        </p:sp>
        <p:sp>
          <p:nvSpPr>
            <p:cNvPr id="64" name="Text Box 67"/>
            <p:cNvSpPr txBox="1">
              <a:spLocks noChangeArrowheads="1"/>
            </p:cNvSpPr>
            <p:nvPr/>
          </p:nvSpPr>
          <p:spPr bwMode="auto">
            <a:xfrm>
              <a:off x="-44" y="1325"/>
              <a:ext cx="565" cy="3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435" tIns="45717" rIns="91435" bIns="4571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C0128"/>
                  </a:solidFill>
                  <a:latin typeface="Arial" pitchFamily="34" charset="0"/>
                </a:rPr>
                <a:t>gas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C0128"/>
                  </a:solidFill>
                  <a:latin typeface="Arial" pitchFamily="34" charset="0"/>
                </a:rPr>
                <a:t>supply</a:t>
              </a:r>
            </a:p>
          </p:txBody>
        </p:sp>
        <p:sp>
          <p:nvSpPr>
            <p:cNvPr id="65" name="Text Box 71"/>
            <p:cNvSpPr txBox="1">
              <a:spLocks noChangeArrowheads="1"/>
            </p:cNvSpPr>
            <p:nvPr/>
          </p:nvSpPr>
          <p:spPr bwMode="auto">
            <a:xfrm>
              <a:off x="1498" y="837"/>
              <a:ext cx="658" cy="3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435" tIns="45717" rIns="91435" bIns="4571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C0128"/>
                  </a:solidFill>
                  <a:latin typeface="Arial" pitchFamily="34" charset="0"/>
                </a:rPr>
                <a:t>1.5 </a:t>
              </a:r>
              <a:r>
                <a:rPr lang="en-US" sz="1600" b="1" kern="0" dirty="0">
                  <a:solidFill>
                    <a:srgbClr val="FC0128"/>
                  </a:solidFill>
                  <a:latin typeface="Symbol" pitchFamily="18" charset="2"/>
                </a:rPr>
                <a:t>m</a:t>
              </a:r>
              <a:r>
                <a:rPr lang="en-US" sz="1600" b="1" kern="0" dirty="0">
                  <a:solidFill>
                    <a:srgbClr val="FC0128"/>
                  </a:solidFill>
                  <a:latin typeface="Arial" pitchFamily="34" charset="0"/>
                </a:rPr>
                <a:t>m mylar</a:t>
              </a:r>
            </a:p>
          </p:txBody>
        </p:sp>
        <p:sp>
          <p:nvSpPr>
            <p:cNvPr id="66" name="Text Box 72"/>
            <p:cNvSpPr txBox="1">
              <a:spLocks noChangeArrowheads="1"/>
            </p:cNvSpPr>
            <p:nvPr/>
          </p:nvSpPr>
          <p:spPr bwMode="auto">
            <a:xfrm>
              <a:off x="489" y="2065"/>
              <a:ext cx="658" cy="233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FC0128"/>
              </a:solidFill>
              <a:miter lim="800000"/>
              <a:headEnd/>
              <a:tailEnd/>
            </a:ln>
          </p:spPr>
          <p:txBody>
            <a:bodyPr lIns="91435" tIns="45717" rIns="91435" bIns="4571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C0128"/>
                  </a:solidFill>
                  <a:latin typeface="Arial" pitchFamily="34" charset="0"/>
                </a:rPr>
                <a:t>gas cell</a:t>
              </a:r>
            </a:p>
          </p:txBody>
        </p:sp>
        <p:sp>
          <p:nvSpPr>
            <p:cNvPr id="67" name="Line 73"/>
            <p:cNvSpPr>
              <a:spLocks noChangeShapeType="1"/>
            </p:cNvSpPr>
            <p:nvPr/>
          </p:nvSpPr>
          <p:spPr bwMode="auto">
            <a:xfrm flipV="1">
              <a:off x="879" y="1454"/>
              <a:ext cx="230" cy="601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68" name="Line 74"/>
            <p:cNvSpPr>
              <a:spLocks noChangeShapeType="1"/>
            </p:cNvSpPr>
            <p:nvPr/>
          </p:nvSpPr>
          <p:spPr bwMode="auto">
            <a:xfrm flipH="1">
              <a:off x="1435" y="1057"/>
              <a:ext cx="231" cy="89"/>
            </a:xfrm>
            <a:prstGeom prst="line">
              <a:avLst/>
            </a:prstGeom>
            <a:noFill/>
            <a:ln w="28575">
              <a:solidFill>
                <a:srgbClr val="FC0128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</p:grpSp>
      <p:sp>
        <p:nvSpPr>
          <p:cNvPr id="39" name="Text Box 79"/>
          <p:cNvSpPr txBox="1">
            <a:spLocks noChangeArrowheads="1"/>
          </p:cNvSpPr>
          <p:nvPr/>
        </p:nvSpPr>
        <p:spPr bwMode="auto">
          <a:xfrm>
            <a:off x="-17037" y="3767522"/>
            <a:ext cx="8922498" cy="25030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285" tIns="45642" rIns="91285" bIns="45642">
            <a:spAutoFit/>
          </a:bodyPr>
          <a:lstStyle/>
          <a:p>
            <a:pPr algn="l"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photoionization </a:t>
            </a:r>
            <a:r>
              <a:rPr lang="en-US" sz="1600" b="1" dirty="0">
                <a:solidFill>
                  <a:srgbClr val="000000"/>
                </a:solidFill>
              </a:rPr>
              <a:t>parameter </a:t>
            </a:r>
            <a:r>
              <a:rPr lang="en-US" sz="1600" b="1" dirty="0">
                <a:solidFill>
                  <a:srgbClr val="000000"/>
                </a:solidFill>
                <a:latin typeface="Symbol" charset="2"/>
              </a:rPr>
              <a:t>x = </a:t>
            </a:r>
            <a:r>
              <a:rPr lang="en-US" sz="1600" b="1" dirty="0" smtClean="0">
                <a:solidFill>
                  <a:srgbClr val="000000"/>
                </a:solidFill>
              </a:rPr>
              <a:t>L/nr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1600" b="1" dirty="0" smtClean="0">
                <a:solidFill>
                  <a:srgbClr val="000000"/>
                </a:solidFill>
              </a:rPr>
              <a:t>  {L</a:t>
            </a:r>
            <a:r>
              <a:rPr lang="en-US" sz="1600" b="1" dirty="0">
                <a:solidFill>
                  <a:srgbClr val="000000"/>
                </a:solidFill>
              </a:rPr>
              <a:t>= source luminosity, </a:t>
            </a:r>
            <a:r>
              <a:rPr lang="en-US" sz="1600" b="1" dirty="0" smtClean="0">
                <a:solidFill>
                  <a:srgbClr val="000000"/>
                </a:solidFill>
              </a:rPr>
              <a:t>n=density, r=distance}</a:t>
            </a:r>
          </a:p>
          <a:p>
            <a:pPr algn="l">
              <a:defRPr/>
            </a:pPr>
            <a:endParaRPr lang="en-US" sz="1600" b="1" baseline="300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Ionization predictions by astrophysics models exhibit some disagreements with measurements, but experiment uncertainty determination remains in progress</a:t>
            </a:r>
          </a:p>
          <a:p>
            <a:pPr algn="l"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Models appear to over predict </a:t>
            </a:r>
            <a:r>
              <a:rPr lang="en-US" sz="1600" b="1" dirty="0" err="1" smtClean="0">
                <a:solidFill>
                  <a:srgbClr val="000000"/>
                </a:solidFill>
              </a:rPr>
              <a:t>T</a:t>
            </a:r>
            <a:r>
              <a:rPr lang="en-US" sz="1600" b="1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600" b="1" dirty="0" smtClean="0">
                <a:solidFill>
                  <a:srgbClr val="000000"/>
                </a:solidFill>
              </a:rPr>
              <a:t>, but whether this impacts astrophysics depends on the cause</a:t>
            </a:r>
          </a:p>
          <a:p>
            <a:pPr algn="l"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Presentations by: R.C. Mancini, T. Durmaz, T. </a:t>
            </a:r>
            <a:r>
              <a:rPr lang="en-US" sz="1600" b="1" dirty="0" err="1" smtClean="0">
                <a:solidFill>
                  <a:srgbClr val="000000"/>
                </a:solidFill>
              </a:rPr>
              <a:t>Lockard</a:t>
            </a:r>
            <a:r>
              <a:rPr lang="en-US" sz="1600" b="1" dirty="0" smtClean="0">
                <a:solidFill>
                  <a:srgbClr val="000000"/>
                </a:solidFill>
              </a:rPr>
              <a:t>, D. Mayes</a:t>
            </a:r>
            <a:endParaRPr lang="en-US" sz="1600" b="1" dirty="0">
              <a:solidFill>
                <a:srgbClr val="000000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b="56618"/>
          <a:stretch>
            <a:fillRect/>
          </a:stretch>
        </p:blipFill>
        <p:spPr bwMode="auto">
          <a:xfrm>
            <a:off x="4710500" y="920513"/>
            <a:ext cx="4436291" cy="23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Box 3"/>
          <p:cNvSpPr txBox="1">
            <a:spLocks noChangeArrowheads="1"/>
          </p:cNvSpPr>
          <p:nvPr/>
        </p:nvSpPr>
        <p:spPr bwMode="auto">
          <a:xfrm>
            <a:off x="5855708" y="3336212"/>
            <a:ext cx="1528281" cy="3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</a:rPr>
              <a:t>wavelength (Angstroms)</a:t>
            </a:r>
          </a:p>
        </p:txBody>
      </p:sp>
      <p:grpSp>
        <p:nvGrpSpPr>
          <p:cNvPr id="58377" name="Group 14"/>
          <p:cNvGrpSpPr>
            <a:grpSpLocks/>
          </p:cNvGrpSpPr>
          <p:nvPr/>
        </p:nvGrpSpPr>
        <p:grpSpPr bwMode="auto">
          <a:xfrm>
            <a:off x="4575440" y="3117393"/>
            <a:ext cx="4583528" cy="338613"/>
            <a:chOff x="813757" y="3072796"/>
            <a:chExt cx="7736436" cy="338554"/>
          </a:xfrm>
        </p:grpSpPr>
        <p:sp>
          <p:nvSpPr>
            <p:cNvPr id="58384" name="TextBox 4"/>
            <p:cNvSpPr txBox="1">
              <a:spLocks noChangeArrowheads="1"/>
            </p:cNvSpPr>
            <p:nvPr/>
          </p:nvSpPr>
          <p:spPr bwMode="auto">
            <a:xfrm>
              <a:off x="813757" y="3072796"/>
              <a:ext cx="5838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10.6</a:t>
              </a:r>
            </a:p>
          </p:txBody>
        </p:sp>
        <p:sp>
          <p:nvSpPr>
            <p:cNvPr id="58385" name="TextBox 5"/>
            <p:cNvSpPr txBox="1">
              <a:spLocks noChangeArrowheads="1"/>
            </p:cNvSpPr>
            <p:nvPr/>
          </p:nvSpPr>
          <p:spPr bwMode="auto">
            <a:xfrm>
              <a:off x="2618012" y="3072796"/>
              <a:ext cx="5724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11.0</a:t>
              </a:r>
            </a:p>
          </p:txBody>
        </p:sp>
        <p:sp>
          <p:nvSpPr>
            <p:cNvPr id="58386" name="TextBox 6"/>
            <p:cNvSpPr txBox="1">
              <a:spLocks noChangeArrowheads="1"/>
            </p:cNvSpPr>
            <p:nvPr/>
          </p:nvSpPr>
          <p:spPr bwMode="auto">
            <a:xfrm>
              <a:off x="4400843" y="3072796"/>
              <a:ext cx="5724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11.4</a:t>
              </a:r>
            </a:p>
          </p:txBody>
        </p:sp>
        <p:sp>
          <p:nvSpPr>
            <p:cNvPr id="58387" name="TextBox 7"/>
            <p:cNvSpPr txBox="1">
              <a:spLocks noChangeArrowheads="1"/>
            </p:cNvSpPr>
            <p:nvPr/>
          </p:nvSpPr>
          <p:spPr bwMode="auto">
            <a:xfrm>
              <a:off x="6185273" y="3072796"/>
              <a:ext cx="5724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11.8</a:t>
              </a:r>
            </a:p>
          </p:txBody>
        </p:sp>
        <p:sp>
          <p:nvSpPr>
            <p:cNvPr id="58388" name="TextBox 8"/>
            <p:cNvSpPr txBox="1">
              <a:spLocks noChangeArrowheads="1"/>
            </p:cNvSpPr>
            <p:nvPr/>
          </p:nvSpPr>
          <p:spPr bwMode="auto">
            <a:xfrm>
              <a:off x="7966379" y="3072796"/>
              <a:ext cx="5838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12.2</a:t>
              </a:r>
            </a:p>
          </p:txBody>
        </p:sp>
      </p:grpSp>
      <p:sp>
        <p:nvSpPr>
          <p:cNvPr id="58378" name="TextBox 9"/>
          <p:cNvSpPr txBox="1">
            <a:spLocks noChangeArrowheads="1"/>
          </p:cNvSpPr>
          <p:nvPr/>
        </p:nvSpPr>
        <p:spPr bwMode="auto">
          <a:xfrm rot="16200000">
            <a:off x="3831532" y="2096572"/>
            <a:ext cx="1462515" cy="20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</a:rPr>
              <a:t>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2"/>
          <p:cNvSpPr txBox="1">
            <a:spLocks noChangeArrowheads="1"/>
          </p:cNvSpPr>
          <p:nvPr/>
        </p:nvSpPr>
        <p:spPr bwMode="auto">
          <a:xfrm>
            <a:off x="409576" y="-6212"/>
            <a:ext cx="8799511" cy="830845"/>
          </a:xfrm>
          <a:prstGeom prst="rect">
            <a:avLst/>
          </a:prstGeom>
          <a:solidFill>
            <a:srgbClr val="F2F2F2">
              <a:alpha val="76078"/>
            </a:srgbClr>
          </a:solidFill>
          <a:ln>
            <a:noFill/>
          </a:ln>
        </p:spPr>
        <p:txBody>
          <a:bodyPr wrap="square"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 dirty="0" smtClean="0">
                <a:solidFill>
                  <a:srgbClr val="336699"/>
                </a:solidFill>
              </a:rPr>
              <a:t>Are spectral line profile errors responsible for the unphysical high mass inferred for older white dwarf stars? 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344488" y="945328"/>
            <a:ext cx="8574087" cy="6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dirty="0">
                <a:solidFill>
                  <a:srgbClr val="000000"/>
                </a:solidFill>
              </a:rPr>
              <a:t>WD ages can be inferred from their temperature and mass</a:t>
            </a:r>
          </a:p>
          <a:p>
            <a:pPr algn="l"/>
            <a:r>
              <a:rPr lang="en-US" sz="1800" b="1" dirty="0" smtClean="0">
                <a:solidFill>
                  <a:srgbClr val="000000"/>
                </a:solidFill>
              </a:rPr>
              <a:t>Inferred ages depend on WD photosphere spectra </a:t>
            </a:r>
            <a:endParaRPr lang="en-US" sz="1800" b="1" dirty="0">
              <a:solidFill>
                <a:srgbClr val="000000"/>
              </a:solidFill>
            </a:endParaRP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239713" y="1591506"/>
            <a:ext cx="8131175" cy="2894013"/>
            <a:chOff x="266700" y="1558925"/>
            <a:chExt cx="8131175" cy="2894013"/>
          </a:xfrm>
        </p:grpSpPr>
        <p:grpSp>
          <p:nvGrpSpPr>
            <p:cNvPr id="61446" name="Group 12"/>
            <p:cNvGrpSpPr>
              <a:grpSpLocks/>
            </p:cNvGrpSpPr>
            <p:nvPr/>
          </p:nvGrpSpPr>
          <p:grpSpPr bwMode="auto">
            <a:xfrm>
              <a:off x="927100" y="1558926"/>
              <a:ext cx="7470775" cy="2692401"/>
              <a:chOff x="584" y="982"/>
              <a:chExt cx="4706" cy="1696"/>
            </a:xfrm>
          </p:grpSpPr>
          <p:pic>
            <p:nvPicPr>
              <p:cNvPr id="6145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91" t="14221" b="38763"/>
              <a:stretch>
                <a:fillRect/>
              </a:stretch>
            </p:blipFill>
            <p:spPr bwMode="auto">
              <a:xfrm>
                <a:off x="584" y="1111"/>
                <a:ext cx="4706" cy="1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57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33" t="79538" b="13051"/>
              <a:stretch>
                <a:fillRect/>
              </a:stretch>
            </p:blipFill>
            <p:spPr bwMode="auto">
              <a:xfrm>
                <a:off x="599" y="2402"/>
                <a:ext cx="4686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58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2" b="93520"/>
              <a:stretch>
                <a:fillRect/>
              </a:stretch>
            </p:blipFill>
            <p:spPr bwMode="auto">
              <a:xfrm>
                <a:off x="588" y="982"/>
                <a:ext cx="4696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59" name="Rectangle 10"/>
              <p:cNvSpPr>
                <a:spLocks noChangeArrowheads="1"/>
              </p:cNvSpPr>
              <p:nvPr/>
            </p:nvSpPr>
            <p:spPr bwMode="auto">
              <a:xfrm>
                <a:off x="3032" y="1139"/>
                <a:ext cx="990" cy="17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447" name="Text Box 13"/>
            <p:cNvSpPr txBox="1">
              <a:spLocks noChangeArrowheads="1"/>
            </p:cNvSpPr>
            <p:nvPr/>
          </p:nvSpPr>
          <p:spPr bwMode="auto">
            <a:xfrm>
              <a:off x="3409950" y="4114800"/>
              <a:ext cx="16446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wavelength (</a:t>
              </a:r>
              <a:r>
                <a:rPr lang="en-US" sz="1600" b="1">
                  <a:solidFill>
                    <a:srgbClr val="000000"/>
                  </a:solidFill>
                  <a:cs typeface="Arial" charset="0"/>
                </a:rPr>
                <a:t>Å</a:t>
              </a:r>
              <a:r>
                <a:rPr lang="en-US" sz="1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61448" name="Text Box 14"/>
            <p:cNvSpPr txBox="1">
              <a:spLocks noChangeArrowheads="1"/>
            </p:cNvSpPr>
            <p:nvPr/>
          </p:nvSpPr>
          <p:spPr bwMode="auto">
            <a:xfrm rot="-5400000">
              <a:off x="-616743" y="2682081"/>
              <a:ext cx="21066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f</a:t>
              </a:r>
              <a:r>
                <a:rPr lang="en-US" sz="1600" b="1" baseline="-25000">
                  <a:solidFill>
                    <a:srgbClr val="000000"/>
                  </a:solidFill>
                  <a:latin typeface="Symbol" charset="2"/>
                </a:rPr>
                <a:t>n</a:t>
              </a:r>
              <a:r>
                <a:rPr lang="en-US" sz="1600" b="1">
                  <a:solidFill>
                    <a:srgbClr val="000000"/>
                  </a:solidFill>
                </a:rPr>
                <a:t> (10</a:t>
              </a:r>
              <a:r>
                <a:rPr lang="en-US" sz="1600" b="1" baseline="30000">
                  <a:solidFill>
                    <a:srgbClr val="000000"/>
                  </a:solidFill>
                </a:rPr>
                <a:t>-26</a:t>
              </a:r>
              <a:r>
                <a:rPr lang="en-US" sz="1600" b="1">
                  <a:solidFill>
                    <a:srgbClr val="000000"/>
                  </a:solidFill>
                </a:rPr>
                <a:t> ergcm</a:t>
              </a:r>
              <a:r>
                <a:rPr lang="en-US" sz="1600" b="1" baseline="30000">
                  <a:solidFill>
                    <a:srgbClr val="000000"/>
                  </a:solidFill>
                </a:rPr>
                <a:t>-2</a:t>
              </a:r>
              <a:r>
                <a:rPr lang="en-US" sz="1600" b="1">
                  <a:solidFill>
                    <a:srgbClr val="000000"/>
                  </a:solidFill>
                </a:rPr>
                <a:t>Hz</a:t>
              </a:r>
              <a:r>
                <a:rPr lang="en-US" sz="1600" b="1" baseline="30000">
                  <a:solidFill>
                    <a:srgbClr val="000000"/>
                  </a:solidFill>
                </a:rPr>
                <a:t>-1</a:t>
              </a:r>
              <a:r>
                <a:rPr lang="en-US" sz="1600" b="1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61449" name="Text Box 15"/>
            <p:cNvSpPr txBox="1">
              <a:spLocks noChangeArrowheads="1"/>
            </p:cNvSpPr>
            <p:nvPr/>
          </p:nvSpPr>
          <p:spPr bwMode="auto">
            <a:xfrm>
              <a:off x="2195513" y="1768475"/>
              <a:ext cx="4200525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</a:rPr>
                <a:t>P. Dufour, J. Liebert, G. Fontaine, N. Behara</a:t>
              </a:r>
            </a:p>
            <a:p>
              <a:pPr algn="l"/>
              <a:r>
                <a:rPr lang="en-US" sz="1600">
                  <a:solidFill>
                    <a:srgbClr val="000000"/>
                  </a:solidFill>
                </a:rPr>
                <a:t>Nature 450, 522 (2007)</a:t>
              </a:r>
            </a:p>
          </p:txBody>
        </p:sp>
        <p:sp>
          <p:nvSpPr>
            <p:cNvPr id="61450" name="Text Box 16"/>
            <p:cNvSpPr txBox="1">
              <a:spLocks noChangeArrowheads="1"/>
            </p:cNvSpPr>
            <p:nvPr/>
          </p:nvSpPr>
          <p:spPr bwMode="auto">
            <a:xfrm>
              <a:off x="676275" y="4114800"/>
              <a:ext cx="63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4000</a:t>
              </a:r>
            </a:p>
          </p:txBody>
        </p:sp>
        <p:sp>
          <p:nvSpPr>
            <p:cNvPr id="61451" name="Text Box 17"/>
            <p:cNvSpPr txBox="1">
              <a:spLocks noChangeArrowheads="1"/>
            </p:cNvSpPr>
            <p:nvPr/>
          </p:nvSpPr>
          <p:spPr bwMode="auto">
            <a:xfrm>
              <a:off x="5411788" y="4114800"/>
              <a:ext cx="63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5000</a:t>
              </a:r>
            </a:p>
          </p:txBody>
        </p:sp>
        <p:sp>
          <p:nvSpPr>
            <p:cNvPr id="61452" name="Text Box 18"/>
            <p:cNvSpPr txBox="1">
              <a:spLocks noChangeArrowheads="1"/>
            </p:cNvSpPr>
            <p:nvPr/>
          </p:nvSpPr>
          <p:spPr bwMode="auto">
            <a:xfrm>
              <a:off x="463550" y="3932238"/>
              <a:ext cx="5794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0.05</a:t>
              </a:r>
            </a:p>
          </p:txBody>
        </p:sp>
        <p:sp>
          <p:nvSpPr>
            <p:cNvPr id="61453" name="Text Box 19"/>
            <p:cNvSpPr txBox="1">
              <a:spLocks noChangeArrowheads="1"/>
            </p:cNvSpPr>
            <p:nvPr/>
          </p:nvSpPr>
          <p:spPr bwMode="auto">
            <a:xfrm>
              <a:off x="477838" y="2527300"/>
              <a:ext cx="57943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0.10</a:t>
              </a:r>
            </a:p>
          </p:txBody>
        </p:sp>
        <p:sp>
          <p:nvSpPr>
            <p:cNvPr id="61454" name="Text Box 20"/>
            <p:cNvSpPr txBox="1">
              <a:spLocks noChangeArrowheads="1"/>
            </p:cNvSpPr>
            <p:nvPr/>
          </p:nvSpPr>
          <p:spPr bwMode="auto">
            <a:xfrm>
              <a:off x="6453188" y="1960563"/>
              <a:ext cx="1016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FF0000"/>
                  </a:solidFill>
                </a:rPr>
                <a:t>log g = 8</a:t>
              </a:r>
            </a:p>
          </p:txBody>
        </p:sp>
        <p:sp>
          <p:nvSpPr>
            <p:cNvPr id="61455" name="Text Box 21"/>
            <p:cNvSpPr txBox="1">
              <a:spLocks noChangeArrowheads="1"/>
            </p:cNvSpPr>
            <p:nvPr/>
          </p:nvSpPr>
          <p:spPr bwMode="auto">
            <a:xfrm>
              <a:off x="6462713" y="2244725"/>
              <a:ext cx="1016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0" tIns="45645" rIns="91290" bIns="4564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600" b="1">
                  <a:solidFill>
                    <a:srgbClr val="0000FF"/>
                  </a:solidFill>
                </a:rPr>
                <a:t>log g = 9</a:t>
              </a:r>
            </a:p>
          </p:txBody>
        </p:sp>
      </p:grpSp>
      <p:sp>
        <p:nvSpPr>
          <p:cNvPr id="61445" name="Text Box 22"/>
          <p:cNvSpPr txBox="1">
            <a:spLocks noChangeArrowheads="1"/>
          </p:cNvSpPr>
          <p:nvPr/>
        </p:nvSpPr>
        <p:spPr bwMode="auto">
          <a:xfrm>
            <a:off x="493713" y="4703763"/>
            <a:ext cx="8274050" cy="163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  <a:buFontTx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 The </a:t>
            </a:r>
            <a:r>
              <a:rPr lang="en-US" sz="1800" b="1" dirty="0">
                <a:solidFill>
                  <a:srgbClr val="000000"/>
                </a:solidFill>
              </a:rPr>
              <a:t>inferred mass of older stars is ~ 2x higher than younger WD, a result believed unphysical (</a:t>
            </a:r>
            <a:r>
              <a:rPr lang="en-US" sz="1800" b="1" dirty="0" err="1">
                <a:solidFill>
                  <a:srgbClr val="000000"/>
                </a:solidFill>
              </a:rPr>
              <a:t>Kepler</a:t>
            </a:r>
            <a:r>
              <a:rPr lang="en-US" sz="1800" b="1" dirty="0">
                <a:solidFill>
                  <a:srgbClr val="000000"/>
                </a:solidFill>
              </a:rPr>
              <a:t> 2007; Falcon 2010)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 A leading hypothesis is that line profile models are not accurate enough </a:t>
            </a:r>
          </a:p>
          <a:p>
            <a:pPr algn="l">
              <a:spcBef>
                <a:spcPts val="600"/>
              </a:spcBef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(H, He, C at n</a:t>
            </a:r>
            <a:r>
              <a:rPr lang="en-US" sz="1800" b="1" baseline="-25000" dirty="0">
                <a:solidFill>
                  <a:srgbClr val="000000"/>
                </a:solidFill>
              </a:rPr>
              <a:t>e</a:t>
            </a:r>
            <a:r>
              <a:rPr lang="en-US" sz="1800" b="1" dirty="0">
                <a:solidFill>
                  <a:srgbClr val="000000"/>
                </a:solidFill>
              </a:rPr>
              <a:t> ~ 10</a:t>
            </a:r>
            <a:r>
              <a:rPr lang="en-US" sz="1800" b="1" baseline="30000" dirty="0">
                <a:solidFill>
                  <a:srgbClr val="000000"/>
                </a:solidFill>
              </a:rPr>
              <a:t>17</a:t>
            </a:r>
            <a:r>
              <a:rPr lang="en-US" sz="1800" b="1" dirty="0">
                <a:solidFill>
                  <a:srgbClr val="000000"/>
                </a:solidFill>
              </a:rPr>
              <a:t> - 10</a:t>
            </a:r>
            <a:r>
              <a:rPr lang="en-US" sz="1800" b="1" baseline="30000" dirty="0">
                <a:solidFill>
                  <a:srgbClr val="000000"/>
                </a:solidFill>
              </a:rPr>
              <a:t>19</a:t>
            </a:r>
            <a:r>
              <a:rPr lang="en-US" sz="1800" b="1" dirty="0">
                <a:solidFill>
                  <a:srgbClr val="000000"/>
                </a:solidFill>
              </a:rPr>
              <a:t> cm</a:t>
            </a:r>
            <a:r>
              <a:rPr lang="en-US" sz="1800" b="1" baseline="30000" dirty="0">
                <a:solidFill>
                  <a:srgbClr val="000000"/>
                </a:solidFill>
              </a:rPr>
              <a:t>-3</a:t>
            </a:r>
            <a:r>
              <a:rPr lang="en-US" sz="1800" b="1" dirty="0">
                <a:solidFill>
                  <a:srgbClr val="000000"/>
                </a:solidFill>
              </a:rPr>
              <a:t> and T ~ 1 - 4 eV</a:t>
            </a:r>
          </a:p>
          <a:p>
            <a:pPr algn="l"/>
            <a:endParaRPr lang="en-US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2"/>
          <p:cNvSpPr txBox="1">
            <a:spLocks noChangeArrowheads="1"/>
          </p:cNvSpPr>
          <p:nvPr/>
        </p:nvSpPr>
        <p:spPr bwMode="auto">
          <a:xfrm>
            <a:off x="894862" y="13668"/>
            <a:ext cx="8242300" cy="841375"/>
          </a:xfrm>
          <a:prstGeom prst="rect">
            <a:avLst/>
          </a:prstGeom>
          <a:solidFill>
            <a:srgbClr val="F2F2F2">
              <a:alpha val="76078"/>
            </a:srgbClr>
          </a:solidFill>
          <a:ln>
            <a:noFill/>
          </a:ln>
        </p:spPr>
        <p:txBody>
          <a:bodyPr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b="1" dirty="0" err="1">
                <a:solidFill>
                  <a:srgbClr val="336699"/>
                </a:solidFill>
              </a:rPr>
              <a:t>Radiatively</a:t>
            </a:r>
            <a:r>
              <a:rPr lang="en-US" b="1" dirty="0">
                <a:solidFill>
                  <a:srgbClr val="336699"/>
                </a:solidFill>
              </a:rPr>
              <a:t> heated gas cells are attractive for optical </a:t>
            </a:r>
            <a:r>
              <a:rPr lang="en-US" b="1" dirty="0" err="1">
                <a:solidFill>
                  <a:srgbClr val="336699"/>
                </a:solidFill>
              </a:rPr>
              <a:t>lineshape</a:t>
            </a:r>
            <a:r>
              <a:rPr lang="en-US" b="1" dirty="0">
                <a:solidFill>
                  <a:srgbClr val="336699"/>
                </a:solidFill>
              </a:rPr>
              <a:t> benchmark experiments</a:t>
            </a:r>
          </a:p>
        </p:txBody>
      </p:sp>
      <p:grpSp>
        <p:nvGrpSpPr>
          <p:cNvPr id="62468" name="Group 3"/>
          <p:cNvGrpSpPr>
            <a:grpSpLocks/>
          </p:cNvGrpSpPr>
          <p:nvPr/>
        </p:nvGrpSpPr>
        <p:grpSpPr bwMode="auto">
          <a:xfrm>
            <a:off x="304800" y="3001564"/>
            <a:ext cx="1897063" cy="1600200"/>
            <a:chOff x="1143000" y="4419600"/>
            <a:chExt cx="1897044" cy="1600200"/>
          </a:xfrm>
        </p:grpSpPr>
        <p:sp>
          <p:nvSpPr>
            <p:cNvPr id="62492" name="Oval 14"/>
            <p:cNvSpPr>
              <a:spLocks noChangeArrowheads="1"/>
            </p:cNvSpPr>
            <p:nvPr/>
          </p:nvSpPr>
          <p:spPr bwMode="auto">
            <a:xfrm>
              <a:off x="1307300" y="4525911"/>
              <a:ext cx="1342014" cy="1342015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493" name="Line 27"/>
            <p:cNvSpPr>
              <a:spLocks noChangeShapeType="1"/>
            </p:cNvSpPr>
            <p:nvPr/>
          </p:nvSpPr>
          <p:spPr bwMode="auto">
            <a:xfrm flipV="1">
              <a:off x="1177516" y="5147214"/>
              <a:ext cx="1862528" cy="77318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Line 26"/>
            <p:cNvSpPr>
              <a:spLocks noChangeShapeType="1"/>
            </p:cNvSpPr>
            <p:nvPr/>
          </p:nvSpPr>
          <p:spPr bwMode="auto">
            <a:xfrm flipH="1">
              <a:off x="1143000" y="4916642"/>
              <a:ext cx="1539449" cy="604735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25"/>
            <p:cNvSpPr>
              <a:spLocks noChangeShapeType="1"/>
            </p:cNvSpPr>
            <p:nvPr/>
          </p:nvSpPr>
          <p:spPr bwMode="auto">
            <a:xfrm flipH="1">
              <a:off x="1622093" y="4514866"/>
              <a:ext cx="723472" cy="1390339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Line 24"/>
            <p:cNvSpPr>
              <a:spLocks noChangeShapeType="1"/>
            </p:cNvSpPr>
            <p:nvPr/>
          </p:nvSpPr>
          <p:spPr bwMode="auto">
            <a:xfrm flipH="1">
              <a:off x="1918938" y="4456878"/>
              <a:ext cx="178106" cy="1543593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Line 23"/>
            <p:cNvSpPr>
              <a:spLocks noChangeShapeType="1"/>
            </p:cNvSpPr>
            <p:nvPr/>
          </p:nvSpPr>
          <p:spPr bwMode="auto">
            <a:xfrm>
              <a:off x="1808484" y="4419600"/>
              <a:ext cx="416963" cy="1600200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Line 22"/>
            <p:cNvSpPr>
              <a:spLocks noChangeShapeType="1"/>
            </p:cNvSpPr>
            <p:nvPr/>
          </p:nvSpPr>
          <p:spPr bwMode="auto">
            <a:xfrm>
              <a:off x="1550298" y="4535577"/>
              <a:ext cx="991323" cy="1427616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Line 5"/>
            <p:cNvSpPr>
              <a:spLocks noChangeShapeType="1"/>
            </p:cNvSpPr>
            <p:nvPr/>
          </p:nvSpPr>
          <p:spPr bwMode="auto">
            <a:xfrm>
              <a:off x="1207891" y="4593565"/>
              <a:ext cx="1451087" cy="1074164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6"/>
            <p:cNvSpPr>
              <a:spLocks noChangeShapeType="1"/>
            </p:cNvSpPr>
            <p:nvPr/>
          </p:nvSpPr>
          <p:spPr bwMode="auto">
            <a:xfrm flipH="1">
              <a:off x="1376333" y="4465162"/>
              <a:ext cx="1413809" cy="1284026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1" name="Line 7"/>
            <p:cNvSpPr>
              <a:spLocks noChangeShapeType="1"/>
            </p:cNvSpPr>
            <p:nvPr/>
          </p:nvSpPr>
          <p:spPr bwMode="auto">
            <a:xfrm>
              <a:off x="1225840" y="4945636"/>
              <a:ext cx="1536688" cy="481855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2" name="Oval 21"/>
            <p:cNvSpPr>
              <a:spLocks noChangeArrowheads="1"/>
            </p:cNvSpPr>
            <p:nvPr/>
          </p:nvSpPr>
          <p:spPr bwMode="auto">
            <a:xfrm>
              <a:off x="1931364" y="5140311"/>
              <a:ext cx="96647" cy="9664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503" name="Oval 71"/>
            <p:cNvSpPr>
              <a:spLocks noChangeArrowheads="1"/>
            </p:cNvSpPr>
            <p:nvPr/>
          </p:nvSpPr>
          <p:spPr bwMode="auto">
            <a:xfrm>
              <a:off x="1508878" y="4727490"/>
              <a:ext cx="959568" cy="940239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2469" name="Group 54"/>
          <p:cNvGrpSpPr>
            <a:grpSpLocks/>
          </p:cNvGrpSpPr>
          <p:nvPr/>
        </p:nvGrpSpPr>
        <p:grpSpPr bwMode="auto">
          <a:xfrm rot="4240003">
            <a:off x="3714751" y="3771501"/>
            <a:ext cx="735012" cy="496887"/>
            <a:chOff x="3610" y="1254"/>
            <a:chExt cx="416" cy="360"/>
          </a:xfrm>
        </p:grpSpPr>
        <p:sp>
          <p:nvSpPr>
            <p:cNvPr id="62487" name="Oval 55"/>
            <p:cNvSpPr>
              <a:spLocks noChangeArrowheads="1"/>
            </p:cNvSpPr>
            <p:nvPr/>
          </p:nvSpPr>
          <p:spPr bwMode="auto">
            <a:xfrm>
              <a:off x="3681" y="1261"/>
              <a:ext cx="326" cy="35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2488" name="Freeform 56"/>
            <p:cNvSpPr>
              <a:spLocks/>
            </p:cNvSpPr>
            <p:nvPr/>
          </p:nvSpPr>
          <p:spPr bwMode="auto">
            <a:xfrm>
              <a:off x="3610" y="1254"/>
              <a:ext cx="416" cy="359"/>
            </a:xfrm>
            <a:custGeom>
              <a:avLst/>
              <a:gdLst>
                <a:gd name="T0" fmla="*/ 12 w 416"/>
                <a:gd name="T1" fmla="*/ 13 h 359"/>
                <a:gd name="T2" fmla="*/ 275 w 416"/>
                <a:gd name="T3" fmla="*/ 180 h 359"/>
                <a:gd name="T4" fmla="*/ 0 w 416"/>
                <a:gd name="T5" fmla="*/ 359 h 359"/>
                <a:gd name="T6" fmla="*/ 416 w 416"/>
                <a:gd name="T7" fmla="*/ 359 h 359"/>
                <a:gd name="T8" fmla="*/ 416 w 416"/>
                <a:gd name="T9" fmla="*/ 0 h 359"/>
                <a:gd name="T10" fmla="*/ 12 w 416"/>
                <a:gd name="T11" fmla="*/ 13 h 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6"/>
                <a:gd name="T19" fmla="*/ 0 h 359"/>
                <a:gd name="T20" fmla="*/ 416 w 416"/>
                <a:gd name="T21" fmla="*/ 359 h 3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6" h="359">
                  <a:moveTo>
                    <a:pt x="12" y="13"/>
                  </a:moveTo>
                  <a:lnTo>
                    <a:pt x="275" y="180"/>
                  </a:lnTo>
                  <a:lnTo>
                    <a:pt x="0" y="359"/>
                  </a:lnTo>
                  <a:lnTo>
                    <a:pt x="416" y="359"/>
                  </a:lnTo>
                  <a:lnTo>
                    <a:pt x="416" y="0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Line 57"/>
            <p:cNvSpPr>
              <a:spLocks noChangeShapeType="1"/>
            </p:cNvSpPr>
            <p:nvPr/>
          </p:nvSpPr>
          <p:spPr bwMode="auto">
            <a:xfrm>
              <a:off x="3629" y="1267"/>
              <a:ext cx="256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Line 58"/>
            <p:cNvSpPr>
              <a:spLocks noChangeShapeType="1"/>
            </p:cNvSpPr>
            <p:nvPr/>
          </p:nvSpPr>
          <p:spPr bwMode="auto">
            <a:xfrm flipV="1">
              <a:off x="3623" y="1440"/>
              <a:ext cx="256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Line 59"/>
            <p:cNvSpPr>
              <a:spLocks noChangeShapeType="1"/>
            </p:cNvSpPr>
            <p:nvPr/>
          </p:nvSpPr>
          <p:spPr bwMode="auto">
            <a:xfrm>
              <a:off x="3692" y="1434"/>
              <a:ext cx="0" cy="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 rot="20453898">
            <a:off x="3492500" y="2326876"/>
            <a:ext cx="244475" cy="8921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58" rIns="91317" bIns="45658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/>
          <p:cNvCxnSpPr>
            <a:stCxn id="33" idx="0"/>
          </p:cNvCxnSpPr>
          <p:nvPr/>
        </p:nvCxnSpPr>
        <p:spPr>
          <a:xfrm rot="16200000" flipH="1">
            <a:off x="2999582" y="2819795"/>
            <a:ext cx="1384300" cy="446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0"/>
          </p:cNvCxnSpPr>
          <p:nvPr/>
        </p:nvCxnSpPr>
        <p:spPr>
          <a:xfrm rot="16200000" flipH="1">
            <a:off x="3066257" y="2753120"/>
            <a:ext cx="1365250" cy="560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3" name="TextBox 35"/>
          <p:cNvSpPr txBox="1">
            <a:spLocks noChangeArrowheads="1"/>
          </p:cNvSpPr>
          <p:nvPr/>
        </p:nvSpPr>
        <p:spPr bwMode="auto">
          <a:xfrm>
            <a:off x="2286000" y="2010964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u="sng">
                <a:solidFill>
                  <a:srgbClr val="000000"/>
                </a:solidFill>
              </a:rPr>
              <a:t>Gas Cell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171575" y="2439589"/>
            <a:ext cx="2209800" cy="1381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33475" y="3174601"/>
            <a:ext cx="2524125" cy="550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6" name="TextBox 38"/>
          <p:cNvSpPr txBox="1">
            <a:spLocks noChangeArrowheads="1"/>
          </p:cNvSpPr>
          <p:nvPr/>
        </p:nvSpPr>
        <p:spPr bwMode="auto">
          <a:xfrm>
            <a:off x="3124200" y="4068364"/>
            <a:ext cx="1671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>
                <a:solidFill>
                  <a:srgbClr val="000000"/>
                </a:solidFill>
              </a:rPr>
              <a:t>Optical</a:t>
            </a:r>
          </a:p>
          <a:p>
            <a:pPr algn="l"/>
            <a:r>
              <a:rPr lang="en-US" sz="1800" b="1">
                <a:solidFill>
                  <a:srgbClr val="000000"/>
                </a:solidFill>
              </a:rPr>
              <a:t>Spectrometer</a:t>
            </a:r>
          </a:p>
        </p:txBody>
      </p:sp>
      <p:cxnSp>
        <p:nvCxnSpPr>
          <p:cNvPr id="62477" name="Straight Arrow Connector 39"/>
          <p:cNvCxnSpPr>
            <a:cxnSpLocks noChangeShapeType="1"/>
          </p:cNvCxnSpPr>
          <p:nvPr/>
        </p:nvCxnSpPr>
        <p:spPr bwMode="auto">
          <a:xfrm flipV="1">
            <a:off x="1219200" y="3230164"/>
            <a:ext cx="2362200" cy="685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8" name="TextBox 40"/>
          <p:cNvSpPr txBox="1">
            <a:spLocks noChangeArrowheads="1"/>
          </p:cNvSpPr>
          <p:nvPr/>
        </p:nvSpPr>
        <p:spPr bwMode="auto">
          <a:xfrm rot="20704494">
            <a:off x="2063750" y="3550839"/>
            <a:ext cx="766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>
                <a:solidFill>
                  <a:srgbClr val="000000"/>
                </a:solidFill>
              </a:rPr>
              <a:t>35 cm</a:t>
            </a:r>
          </a:p>
        </p:txBody>
      </p:sp>
      <p:cxnSp>
        <p:nvCxnSpPr>
          <p:cNvPr id="62479" name="Straight Arrow Connector 41"/>
          <p:cNvCxnSpPr>
            <a:cxnSpLocks noChangeShapeType="1"/>
          </p:cNvCxnSpPr>
          <p:nvPr/>
        </p:nvCxnSpPr>
        <p:spPr bwMode="auto">
          <a:xfrm rot="16200000" flipH="1">
            <a:off x="3403600" y="2566589"/>
            <a:ext cx="838200" cy="2794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0" name="TextBox 42"/>
          <p:cNvSpPr txBox="1">
            <a:spLocks noChangeArrowheads="1"/>
          </p:cNvSpPr>
          <p:nvPr/>
        </p:nvSpPr>
        <p:spPr bwMode="auto">
          <a:xfrm rot="4239021">
            <a:off x="3622903" y="2466430"/>
            <a:ext cx="766308" cy="3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12 </a:t>
            </a:r>
            <a:r>
              <a:rPr lang="en-US" sz="1600" b="1" dirty="0">
                <a:solidFill>
                  <a:srgbClr val="000000"/>
                </a:solidFill>
              </a:rPr>
              <a:t>cm</a:t>
            </a:r>
          </a:p>
        </p:txBody>
      </p:sp>
      <p:sp>
        <p:nvSpPr>
          <p:cNvPr id="62481" name="TextBox 43"/>
          <p:cNvSpPr txBox="1">
            <a:spLocks noChangeArrowheads="1"/>
          </p:cNvSpPr>
          <p:nvPr/>
        </p:nvSpPr>
        <p:spPr bwMode="auto">
          <a:xfrm>
            <a:off x="609600" y="2696764"/>
            <a:ext cx="101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u="sng">
                <a:solidFill>
                  <a:srgbClr val="000000"/>
                </a:solidFill>
              </a:rPr>
              <a:t>Z Pinch</a:t>
            </a:r>
          </a:p>
        </p:txBody>
      </p:sp>
      <p:sp>
        <p:nvSpPr>
          <p:cNvPr id="62486" name="TextBox 40"/>
          <p:cNvSpPr txBox="1">
            <a:spLocks noChangeArrowheads="1"/>
          </p:cNvSpPr>
          <p:nvPr/>
        </p:nvSpPr>
        <p:spPr bwMode="auto">
          <a:xfrm>
            <a:off x="357188" y="852976"/>
            <a:ext cx="5165725" cy="11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8" rIns="91317" bIns="45658">
            <a:spAutoFit/>
          </a:bodyPr>
          <a:lstStyle>
            <a:lvl1pPr marL="112713" indent="-1127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45561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Aft>
                <a:spcPts val="6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Precisely known atom </a:t>
            </a:r>
            <a:r>
              <a:rPr lang="en-US" sz="1600" b="1">
                <a:solidFill>
                  <a:srgbClr val="000000"/>
                </a:solidFill>
              </a:rPr>
              <a:t>density </a:t>
            </a:r>
            <a:endParaRPr lang="en-US" sz="1600" b="1" dirty="0">
              <a:solidFill>
                <a:srgbClr val="00000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X-ray </a:t>
            </a:r>
            <a:r>
              <a:rPr lang="en-US" sz="1600" b="1" dirty="0">
                <a:solidFill>
                  <a:srgbClr val="000000"/>
                </a:solidFill>
              </a:rPr>
              <a:t>heating is volumetric </a:t>
            </a:r>
          </a:p>
          <a:p>
            <a:pPr lvl="1" indent="0" algn="l">
              <a:buFont typeface="Wingdings" charset="2"/>
              <a:buChar char="Ø"/>
            </a:pPr>
            <a:r>
              <a:rPr lang="en-US" sz="1600" i="1" dirty="0">
                <a:solidFill>
                  <a:srgbClr val="000000"/>
                </a:solidFill>
                <a:sym typeface="Wingdings" charset="2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sym typeface="Wingdings" charset="2"/>
              </a:rPr>
              <a:t>small gradients</a:t>
            </a:r>
          </a:p>
          <a:p>
            <a:pPr lvl="1" indent="0" algn="l">
              <a:buFont typeface="Wingdings" charset="2"/>
              <a:buChar char="Ø"/>
            </a:pPr>
            <a:r>
              <a:rPr lang="en-US" sz="1600" b="1" i="1" dirty="0">
                <a:solidFill>
                  <a:srgbClr val="000000"/>
                </a:solidFill>
                <a:sym typeface="Wingdings" charset="2"/>
              </a:rPr>
              <a:t> low probability of turbulence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05436" y="929267"/>
            <a:ext cx="4359051" cy="3512929"/>
            <a:chOff x="4705436" y="690731"/>
            <a:chExt cx="4359051" cy="3512929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5"/>
            <a:stretch>
              <a:fillRect/>
            </a:stretch>
          </p:blipFill>
          <p:spPr bwMode="auto">
            <a:xfrm>
              <a:off x="4705436" y="690731"/>
              <a:ext cx="4359051" cy="351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94536" y="1648632"/>
              <a:ext cx="1106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Z </a:t>
              </a:r>
              <a:r>
                <a:rPr lang="en-US" sz="1600" b="1" dirty="0" err="1" smtClean="0"/>
                <a:t>H</a:t>
              </a:r>
              <a:r>
                <a:rPr lang="en-US" sz="1600" b="1" dirty="0" err="1" smtClean="0">
                  <a:latin typeface="Symbol" pitchFamily="18" charset="2"/>
                </a:rPr>
                <a:t>b</a:t>
              </a:r>
              <a:r>
                <a:rPr lang="en-US" sz="1600" b="1" dirty="0" smtClean="0"/>
                <a:t> data</a:t>
              </a:r>
              <a:endParaRPr lang="en-US" sz="16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54483" y="2337471"/>
              <a:ext cx="1674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 smtClean="0">
                  <a:solidFill>
                    <a:srgbClr val="C00000"/>
                  </a:solidFill>
                </a:rPr>
                <a:t>Wiese et al</a:t>
              </a:r>
            </a:p>
            <a:p>
              <a:pPr algn="l"/>
              <a:r>
                <a:rPr lang="en-US" sz="1600" b="1" dirty="0" smtClean="0">
                  <a:solidFill>
                    <a:srgbClr val="C00000"/>
                  </a:solidFill>
                </a:rPr>
                <a:t>n</a:t>
              </a:r>
              <a:r>
                <a:rPr lang="en-US" sz="1600" b="1" baseline="-25000" dirty="0" smtClean="0">
                  <a:solidFill>
                    <a:srgbClr val="C00000"/>
                  </a:solidFill>
                </a:rPr>
                <a:t>e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=8.3e16 cm</a:t>
              </a:r>
              <a:r>
                <a:rPr lang="en-US" sz="1600" b="1" baseline="30000" dirty="0" smtClean="0">
                  <a:solidFill>
                    <a:srgbClr val="C00000"/>
                  </a:solidFill>
                </a:rPr>
                <a:t>-3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, </a:t>
              </a:r>
              <a:r>
                <a:rPr lang="en-US" sz="1600" b="1" dirty="0" err="1" smtClean="0">
                  <a:solidFill>
                    <a:srgbClr val="C00000"/>
                  </a:solidFill>
                </a:rPr>
                <a:t>T</a:t>
              </a:r>
              <a:r>
                <a:rPr lang="en-US" sz="1600" b="1" baseline="-25000" dirty="0" err="1" smtClean="0">
                  <a:solidFill>
                    <a:srgbClr val="C00000"/>
                  </a:solidFill>
                </a:rPr>
                <a:t>e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= 1.15 eV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406887" y="852976"/>
              <a:ext cx="2852530" cy="429177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6378337" y="2029966"/>
              <a:ext cx="645184" cy="188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6579703" y="2538290"/>
              <a:ext cx="443817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304800" y="4714476"/>
            <a:ext cx="8229600" cy="19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u="sng" dirty="0"/>
              <a:t>Proof of principle measurements show:</a:t>
            </a:r>
          </a:p>
          <a:p>
            <a:pPr lvl="1" indent="0" algn="l">
              <a:buFont typeface="Arial" charset="0"/>
              <a:buChar char="•"/>
            </a:pPr>
            <a:r>
              <a:rPr lang="en-US" sz="1600" b="1" dirty="0"/>
              <a:t> We can create the plasma</a:t>
            </a:r>
          </a:p>
          <a:p>
            <a:pPr lvl="1" indent="0" algn="l">
              <a:buFont typeface="Arial" charset="0"/>
              <a:buChar char="•"/>
            </a:pPr>
            <a:r>
              <a:rPr lang="en-US" sz="1600" b="1" dirty="0"/>
              <a:t> We can measure </a:t>
            </a:r>
            <a:r>
              <a:rPr lang="en-US" sz="1600" b="1" dirty="0" err="1"/>
              <a:t>lineshapes</a:t>
            </a:r>
            <a:endParaRPr lang="en-US" sz="1600" b="1" dirty="0"/>
          </a:p>
          <a:p>
            <a:pPr algn="l"/>
            <a:r>
              <a:rPr lang="en-US" sz="1600" b="1" u="sng" dirty="0"/>
              <a:t>Near term strategy:</a:t>
            </a:r>
          </a:p>
          <a:p>
            <a:pPr lvl="1" indent="0" algn="l">
              <a:buFont typeface="Arial" charset="0"/>
              <a:buChar char="•"/>
            </a:pPr>
            <a:r>
              <a:rPr lang="en-US" sz="1600" b="1" dirty="0"/>
              <a:t> Use </a:t>
            </a:r>
            <a:r>
              <a:rPr lang="en-US" sz="1600" b="1" dirty="0" err="1"/>
              <a:t>H</a:t>
            </a:r>
            <a:r>
              <a:rPr lang="en-US" sz="1600" b="1" dirty="0" err="1">
                <a:latin typeface="Symbol" pitchFamily="18" charset="2"/>
              </a:rPr>
              <a:t>b</a:t>
            </a:r>
            <a:r>
              <a:rPr lang="en-US" sz="1600" b="1" dirty="0"/>
              <a:t> to infer n</a:t>
            </a:r>
            <a:r>
              <a:rPr lang="en-US" sz="1600" b="1" baseline="-25000" dirty="0"/>
              <a:t>e</a:t>
            </a:r>
            <a:r>
              <a:rPr lang="en-US" sz="1600" b="1" dirty="0"/>
              <a:t>, evaluate high-n line profile accuracy</a:t>
            </a:r>
          </a:p>
          <a:p>
            <a:pPr lvl="1" indent="0" algn="l">
              <a:buFont typeface="Arial" charset="0"/>
              <a:buChar char="•"/>
            </a:pPr>
            <a:r>
              <a:rPr lang="en-US" sz="1600" b="1" dirty="0"/>
              <a:t> Use measurements as a function of cell length to evaluate </a:t>
            </a:r>
            <a:r>
              <a:rPr lang="en-US" sz="1600" b="1" dirty="0" smtClean="0"/>
              <a:t>accuracy </a:t>
            </a:r>
          </a:p>
          <a:p>
            <a:pPr lvl="1" indent="0" algn="l">
              <a:buFont typeface="Arial" charset="0"/>
              <a:buChar char="•"/>
            </a:pPr>
            <a:endParaRPr lang="en-US" sz="800" b="1" dirty="0"/>
          </a:p>
          <a:p>
            <a:pPr lvl="1" indent="0" algn="l"/>
            <a:r>
              <a:rPr lang="en-US" sz="1600" b="1" dirty="0" smtClean="0"/>
              <a:t>Presentation: R. Falcon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8967270" cy="838200"/>
          </a:xfrm>
          <a:solidFill>
            <a:srgbClr val="F2F2F2">
              <a:alpha val="76078"/>
            </a:srgbClr>
          </a:solidFill>
        </p:spPr>
        <p:txBody>
          <a:bodyPr/>
          <a:lstStyle/>
          <a:p>
            <a:pPr algn="l" eaLnBrk="1" hangingPunct="1"/>
            <a:r>
              <a:rPr lang="en-US" sz="2200" b="1" dirty="0" smtClean="0">
                <a:solidFill>
                  <a:srgbClr val="0070C0"/>
                </a:solidFill>
              </a:rPr>
              <a:t>What quantitative role does Resonant Auger Destruction play in accretion powered object emission spectra?</a:t>
            </a: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b="9867"/>
          <a:stretch/>
        </p:blipFill>
        <p:spPr bwMode="auto">
          <a:xfrm>
            <a:off x="5747656" y="974726"/>
            <a:ext cx="3396343" cy="275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4" descr="diskline.tif                                                   0005A414Macintosh HD                   ABA78158: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2"/>
          <a:stretch/>
        </p:blipFill>
        <p:spPr bwMode="auto">
          <a:xfrm>
            <a:off x="0" y="1003301"/>
            <a:ext cx="51911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6059920" y="1741384"/>
            <a:ext cx="1540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 err="1">
                <a:solidFill>
                  <a:schemeClr val="accent2"/>
                </a:solidFill>
              </a:rPr>
              <a:t>Nandra</a:t>
            </a:r>
            <a:r>
              <a:rPr lang="en-US" sz="1600" b="1" dirty="0">
                <a:solidFill>
                  <a:schemeClr val="accent2"/>
                </a:solidFill>
              </a:rPr>
              <a:t>, et al</a:t>
            </a:r>
            <a:r>
              <a:rPr lang="en-US" sz="1600" b="1" dirty="0" smtClean="0">
                <a:solidFill>
                  <a:schemeClr val="accent2"/>
                </a:solidFill>
              </a:rPr>
              <a:t>., ApJ 1999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0" y="4308950"/>
            <a:ext cx="83185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/>
              <a:t>The iron </a:t>
            </a:r>
            <a:r>
              <a:rPr lang="en-US" sz="1600" b="1" dirty="0" err="1"/>
              <a:t>K</a:t>
            </a:r>
            <a:r>
              <a:rPr lang="en-US" sz="1600" b="1" dirty="0" err="1">
                <a:latin typeface="Symbol" charset="2"/>
              </a:rPr>
              <a:t>a</a:t>
            </a:r>
            <a:r>
              <a:rPr lang="en-US" sz="1600" b="1" dirty="0"/>
              <a:t> red shift is believed to arise from general relativity – a unique opportunity to learn about matter in a regime where gravity dominates</a:t>
            </a:r>
          </a:p>
          <a:p>
            <a:pPr algn="l"/>
            <a:endParaRPr lang="en-US" sz="1600" b="1" dirty="0"/>
          </a:p>
          <a:p>
            <a:pPr algn="l"/>
            <a:r>
              <a:rPr lang="en-US" sz="1600" b="1" dirty="0"/>
              <a:t>T</a:t>
            </a:r>
            <a:r>
              <a:rPr lang="en-US" sz="1600" b="1" dirty="0" smtClean="0"/>
              <a:t>he </a:t>
            </a:r>
            <a:r>
              <a:rPr lang="en-US" sz="1600" b="1" dirty="0"/>
              <a:t>lines from L-shell iron ions are not observed</a:t>
            </a:r>
            <a:r>
              <a:rPr lang="en-US" sz="1600" b="1" dirty="0" smtClean="0"/>
              <a:t>.</a:t>
            </a:r>
          </a:p>
          <a:p>
            <a:pPr algn="l"/>
            <a:r>
              <a:rPr lang="en-US" sz="1600" b="1" dirty="0" smtClean="0"/>
              <a:t>Resonant Auger Destruction is a proposed explanation.</a:t>
            </a:r>
          </a:p>
          <a:p>
            <a:pPr algn="l"/>
            <a:r>
              <a:rPr lang="en-US" sz="1600" b="1" dirty="0" smtClean="0"/>
              <a:t>But Si L-shell lines are observed from accreting x-ray binaries.</a:t>
            </a:r>
            <a:endParaRPr lang="en-US" sz="1600" b="1" dirty="0"/>
          </a:p>
          <a:p>
            <a:pPr algn="l"/>
            <a:endParaRPr lang="en-US" sz="1600" b="1" dirty="0"/>
          </a:p>
          <a:p>
            <a:pPr algn="l"/>
            <a:r>
              <a:rPr lang="en-US" sz="1600" b="1" dirty="0"/>
              <a:t>Experiments are needed to ensure we understand this potential </a:t>
            </a:r>
            <a:r>
              <a:rPr lang="en-US" sz="1600" b="1" dirty="0" smtClean="0"/>
              <a:t>puzzle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03580" y="3623972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63656" y="36268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425973" y="3620107"/>
            <a:ext cx="298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82274" y="3829728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</a:t>
            </a:r>
            <a:r>
              <a:rPr lang="en-US" sz="1600" dirty="0" smtClean="0">
                <a:latin typeface="Symbol" pitchFamily="18" charset="2"/>
              </a:rPr>
              <a:t>n</a:t>
            </a:r>
            <a:r>
              <a:rPr lang="en-US" sz="1600" dirty="0" smtClean="0"/>
              <a:t> (</a:t>
            </a:r>
            <a:r>
              <a:rPr lang="en-US" sz="1600" dirty="0" err="1" smtClean="0"/>
              <a:t>keV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2"/>
          <p:cNvSpPr txBox="1">
            <a:spLocks noChangeArrowheads="1"/>
          </p:cNvSpPr>
          <p:nvPr/>
        </p:nvSpPr>
        <p:spPr bwMode="auto">
          <a:xfrm>
            <a:off x="0" y="0"/>
            <a:ext cx="9144001" cy="830845"/>
          </a:xfrm>
          <a:prstGeom prst="rect">
            <a:avLst/>
          </a:prstGeom>
          <a:solidFill>
            <a:srgbClr val="F2F2F2">
              <a:alpha val="76078"/>
            </a:srgbClr>
          </a:solidFill>
          <a:ln>
            <a:noFill/>
          </a:ln>
        </p:spPr>
        <p:txBody>
          <a:bodyPr wrap="square"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1" dirty="0">
                <a:solidFill>
                  <a:srgbClr val="336699"/>
                </a:solidFill>
              </a:rPr>
              <a:t>S</a:t>
            </a:r>
            <a:r>
              <a:rPr lang="en-US" b="1" dirty="0" smtClean="0">
                <a:solidFill>
                  <a:srgbClr val="336699"/>
                </a:solidFill>
              </a:rPr>
              <a:t>ilicon photoionized plasma spectra with controlled optical depth variations can test L-shell spectral synthesis models</a:t>
            </a:r>
            <a:endParaRPr lang="en-US" b="1" dirty="0">
              <a:solidFill>
                <a:srgbClr val="336699"/>
              </a:solidFill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11522" y="1098114"/>
            <a:ext cx="5078099" cy="127711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285" tIns="45642" rIns="91285" bIns="45642">
            <a:spAutoFit/>
          </a:bodyPr>
          <a:lstStyle/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 pitchFamily="34" charset="0"/>
              </a:rPr>
              <a:t>Absorption data shows relevant charge states can be produced</a:t>
            </a: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 pitchFamily="34" charset="0"/>
              </a:rPr>
              <a:t>Emission </a:t>
            </a:r>
            <a:r>
              <a:rPr lang="en-US" sz="1800" b="1" kern="0" dirty="0" smtClean="0">
                <a:solidFill>
                  <a:srgbClr val="000000"/>
                </a:solidFill>
                <a:latin typeface="Arial" pitchFamily="34" charset="0"/>
              </a:rPr>
              <a:t>spectra </a:t>
            </a:r>
            <a:r>
              <a:rPr lang="en-US" sz="1800" b="1" kern="0" dirty="0">
                <a:solidFill>
                  <a:srgbClr val="000000"/>
                </a:solidFill>
                <a:latin typeface="Arial" pitchFamily="34" charset="0"/>
              </a:rPr>
              <a:t>are needed to test astrophysical models</a:t>
            </a:r>
            <a:endParaRPr lang="en-US" sz="18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54" y="3160540"/>
            <a:ext cx="7955689" cy="3537143"/>
            <a:chOff x="258417" y="3514716"/>
            <a:chExt cx="4555331" cy="2048634"/>
          </a:xfrm>
        </p:grpSpPr>
        <p:pic>
          <p:nvPicPr>
            <p:cNvPr id="10" name="Picture 9" descr="ave_tra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17" y="3514716"/>
              <a:ext cx="4555331" cy="2048634"/>
            </a:xfrm>
            <a:prstGeom prst="rect">
              <a:avLst/>
            </a:prstGeom>
          </p:spPr>
        </p:pic>
        <p:sp>
          <p:nvSpPr>
            <p:cNvPr id="89095" name="TextBox 6"/>
            <p:cNvSpPr txBox="1">
              <a:spLocks noChangeArrowheads="1"/>
            </p:cNvSpPr>
            <p:nvPr/>
          </p:nvSpPr>
          <p:spPr bwMode="auto">
            <a:xfrm>
              <a:off x="2744796" y="3545520"/>
              <a:ext cx="1585822" cy="33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7" tIns="45658" rIns="91317" bIns="456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b="1" dirty="0">
                  <a:solidFill>
                    <a:srgbClr val="000000"/>
                  </a:solidFill>
                </a:rPr>
                <a:t>Si absorption lines 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Z2309</a:t>
              </a:r>
            </a:p>
            <a:p>
              <a:pPr algn="l"/>
              <a:r>
                <a:rPr lang="en-US" sz="1600" b="1" dirty="0" smtClean="0">
                  <a:solidFill>
                    <a:srgbClr val="000000"/>
                  </a:solidFill>
                  <a:latin typeface="Symbol" pitchFamily="18" charset="2"/>
                </a:rPr>
                <a:t>l/dl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~ 3000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1230" y="941878"/>
            <a:ext cx="3585877" cy="2418682"/>
            <a:chOff x="585411" y="3476135"/>
            <a:chExt cx="3585877" cy="2418682"/>
          </a:xfrm>
        </p:grpSpPr>
        <p:grpSp>
          <p:nvGrpSpPr>
            <p:cNvPr id="4" name="Group 3"/>
            <p:cNvGrpSpPr/>
            <p:nvPr/>
          </p:nvGrpSpPr>
          <p:grpSpPr>
            <a:xfrm>
              <a:off x="801617" y="3735741"/>
              <a:ext cx="1545362" cy="917161"/>
              <a:chOff x="695739" y="4330700"/>
              <a:chExt cx="1545362" cy="91716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695739" y="4641574"/>
                <a:ext cx="227288" cy="227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 rot="5400000">
                <a:off x="1404629" y="4167999"/>
                <a:ext cx="202477" cy="1149628"/>
                <a:chOff x="875" y="2105"/>
                <a:chExt cx="255" cy="420"/>
              </a:xfrm>
            </p:grpSpPr>
            <p:grpSp>
              <p:nvGrpSpPr>
                <p:cNvPr id="13" name="Group 44"/>
                <p:cNvGrpSpPr>
                  <a:grpSpLocks/>
                </p:cNvGrpSpPr>
                <p:nvPr/>
              </p:nvGrpSpPr>
              <p:grpSpPr bwMode="auto">
                <a:xfrm>
                  <a:off x="962" y="2105"/>
                  <a:ext cx="69" cy="300"/>
                  <a:chOff x="1081" y="3618"/>
                  <a:chExt cx="69" cy="300"/>
                </a:xfrm>
              </p:grpSpPr>
              <p:sp>
                <p:nvSpPr>
                  <p:cNvPr id="21" name="Freeform 45"/>
                  <p:cNvSpPr>
                    <a:spLocks/>
                  </p:cNvSpPr>
                  <p:nvPr/>
                </p:nvSpPr>
                <p:spPr bwMode="auto">
                  <a:xfrm>
                    <a:off x="1081" y="3674"/>
                    <a:ext cx="74" cy="249"/>
                  </a:xfrm>
                  <a:custGeom>
                    <a:avLst/>
                    <a:gdLst>
                      <a:gd name="T0" fmla="*/ 0 w 321"/>
                      <a:gd name="T1" fmla="*/ 1 h 1746"/>
                      <a:gd name="T2" fmla="*/ 0 w 321"/>
                      <a:gd name="T3" fmla="*/ 1 h 1746"/>
                      <a:gd name="T4" fmla="*/ 1 w 321"/>
                      <a:gd name="T5" fmla="*/ 1 h 1746"/>
                      <a:gd name="T6" fmla="*/ 1 w 321"/>
                      <a:gd name="T7" fmla="*/ 1 h 1746"/>
                      <a:gd name="T8" fmla="*/ 0 w 321"/>
                      <a:gd name="T9" fmla="*/ 1 h 1746"/>
                      <a:gd name="T10" fmla="*/ 0 w 321"/>
                      <a:gd name="T11" fmla="*/ 1 h 1746"/>
                      <a:gd name="T12" fmla="*/ 0 w 321"/>
                      <a:gd name="T13" fmla="*/ 1 h 1746"/>
                      <a:gd name="T14" fmla="*/ 0 w 321"/>
                      <a:gd name="T15" fmla="*/ 1 h 1746"/>
                      <a:gd name="T16" fmla="*/ 0 w 321"/>
                      <a:gd name="T17" fmla="*/ 1 h 1746"/>
                      <a:gd name="T18" fmla="*/ 0 w 321"/>
                      <a:gd name="T19" fmla="*/ 1 h 1746"/>
                      <a:gd name="T20" fmla="*/ 0 w 321"/>
                      <a:gd name="T21" fmla="*/ 1 h 1746"/>
                      <a:gd name="T22" fmla="*/ 0 w 321"/>
                      <a:gd name="T23" fmla="*/ 1 h 1746"/>
                      <a:gd name="T24" fmla="*/ 0 w 321"/>
                      <a:gd name="T25" fmla="*/ 1 h 1746"/>
                      <a:gd name="T26" fmla="*/ 0 w 321"/>
                      <a:gd name="T27" fmla="*/ 0 h 1746"/>
                      <a:gd name="T28" fmla="*/ 0 w 321"/>
                      <a:gd name="T29" fmla="*/ 0 h 1746"/>
                      <a:gd name="T30" fmla="*/ 0 w 321"/>
                      <a:gd name="T31" fmla="*/ 0 h 1746"/>
                      <a:gd name="T32" fmla="*/ 1 w 321"/>
                      <a:gd name="T33" fmla="*/ 0 h 1746"/>
                      <a:gd name="T34" fmla="*/ 1 w 321"/>
                      <a:gd name="T35" fmla="*/ 0 h 1746"/>
                      <a:gd name="T36" fmla="*/ 1 w 321"/>
                      <a:gd name="T37" fmla="*/ 0 h 1746"/>
                      <a:gd name="T38" fmla="*/ 1 w 321"/>
                      <a:gd name="T39" fmla="*/ 0 h 1746"/>
                      <a:gd name="T40" fmla="*/ 1 w 321"/>
                      <a:gd name="T41" fmla="*/ 0 h 1746"/>
                      <a:gd name="T42" fmla="*/ 0 w 321"/>
                      <a:gd name="T43" fmla="*/ 0 h 1746"/>
                      <a:gd name="T44" fmla="*/ 0 w 321"/>
                      <a:gd name="T45" fmla="*/ 0 h 1746"/>
                      <a:gd name="T46" fmla="*/ 0 w 321"/>
                      <a:gd name="T47" fmla="*/ 0 h 1746"/>
                      <a:gd name="T48" fmla="*/ 0 w 321"/>
                      <a:gd name="T49" fmla="*/ 0 h 1746"/>
                      <a:gd name="T50" fmla="*/ 0 w 321"/>
                      <a:gd name="T51" fmla="*/ 0 h 1746"/>
                      <a:gd name="T52" fmla="*/ 0 w 321"/>
                      <a:gd name="T53" fmla="*/ 0 h 1746"/>
                      <a:gd name="T54" fmla="*/ 0 w 321"/>
                      <a:gd name="T55" fmla="*/ 0 h 1746"/>
                      <a:gd name="T56" fmla="*/ 0 w 321"/>
                      <a:gd name="T57" fmla="*/ 0 h 1746"/>
                      <a:gd name="T58" fmla="*/ 0 w 321"/>
                      <a:gd name="T59" fmla="*/ 0 h 1746"/>
                      <a:gd name="T60" fmla="*/ 0 w 321"/>
                      <a:gd name="T61" fmla="*/ 0 h 1746"/>
                      <a:gd name="T62" fmla="*/ 0 w 321"/>
                      <a:gd name="T63" fmla="*/ 0 h 1746"/>
                      <a:gd name="T64" fmla="*/ 1 w 321"/>
                      <a:gd name="T65" fmla="*/ 0 h 1746"/>
                      <a:gd name="T66" fmla="*/ 1 w 321"/>
                      <a:gd name="T67" fmla="*/ 0 h 1746"/>
                      <a:gd name="T68" fmla="*/ 1 w 321"/>
                      <a:gd name="T69" fmla="*/ 0 h 1746"/>
                      <a:gd name="T70" fmla="*/ 1 w 321"/>
                      <a:gd name="T71" fmla="*/ 0 h 1746"/>
                      <a:gd name="T72" fmla="*/ 0 w 321"/>
                      <a:gd name="T73" fmla="*/ 0 h 1746"/>
                      <a:gd name="T74" fmla="*/ 0 w 321"/>
                      <a:gd name="T75" fmla="*/ 0 h 1746"/>
                      <a:gd name="T76" fmla="*/ 0 w 321"/>
                      <a:gd name="T77" fmla="*/ 0 h 1746"/>
                      <a:gd name="T78" fmla="*/ 0 w 321"/>
                      <a:gd name="T79" fmla="*/ 0 h 1746"/>
                      <a:gd name="T80" fmla="*/ 0 w 321"/>
                      <a:gd name="T81" fmla="*/ 0 h 1746"/>
                      <a:gd name="T82" fmla="*/ 0 w 321"/>
                      <a:gd name="T83" fmla="*/ 0 h 1746"/>
                      <a:gd name="T84" fmla="*/ 0 w 321"/>
                      <a:gd name="T85" fmla="*/ 0 h 1746"/>
                      <a:gd name="T86" fmla="*/ 0 w 321"/>
                      <a:gd name="T87" fmla="*/ 0 h 1746"/>
                      <a:gd name="T88" fmla="*/ 0 w 321"/>
                      <a:gd name="T89" fmla="*/ 0 h 1746"/>
                      <a:gd name="T90" fmla="*/ 0 w 321"/>
                      <a:gd name="T91" fmla="*/ 0 h 1746"/>
                      <a:gd name="T92" fmla="*/ 0 w 321"/>
                      <a:gd name="T93" fmla="*/ 0 h 174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21"/>
                      <a:gd name="T142" fmla="*/ 0 h 1746"/>
                      <a:gd name="T143" fmla="*/ 321 w 321"/>
                      <a:gd name="T144" fmla="*/ 1746 h 174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21" h="1746">
                        <a:moveTo>
                          <a:pt x="143" y="1746"/>
                        </a:moveTo>
                        <a:cubicBezTo>
                          <a:pt x="174" y="1741"/>
                          <a:pt x="219" y="1733"/>
                          <a:pt x="245" y="1716"/>
                        </a:cubicBezTo>
                        <a:cubicBezTo>
                          <a:pt x="253" y="1704"/>
                          <a:pt x="261" y="1692"/>
                          <a:pt x="269" y="1680"/>
                        </a:cubicBezTo>
                        <a:cubicBezTo>
                          <a:pt x="274" y="1672"/>
                          <a:pt x="278" y="1653"/>
                          <a:pt x="278" y="1653"/>
                        </a:cubicBezTo>
                        <a:cubicBezTo>
                          <a:pt x="276" y="1615"/>
                          <a:pt x="285" y="1566"/>
                          <a:pt x="248" y="1542"/>
                        </a:cubicBezTo>
                        <a:cubicBezTo>
                          <a:pt x="218" y="1497"/>
                          <a:pt x="152" y="1477"/>
                          <a:pt x="107" y="1452"/>
                        </a:cubicBezTo>
                        <a:cubicBezTo>
                          <a:pt x="91" y="1443"/>
                          <a:pt x="79" y="1431"/>
                          <a:pt x="62" y="1425"/>
                        </a:cubicBezTo>
                        <a:cubicBezTo>
                          <a:pt x="56" y="1416"/>
                          <a:pt x="38" y="1404"/>
                          <a:pt x="38" y="1404"/>
                        </a:cubicBezTo>
                        <a:cubicBezTo>
                          <a:pt x="32" y="1394"/>
                          <a:pt x="23" y="1342"/>
                          <a:pt x="20" y="1326"/>
                        </a:cubicBezTo>
                        <a:cubicBezTo>
                          <a:pt x="25" y="1288"/>
                          <a:pt x="40" y="1272"/>
                          <a:pt x="71" y="1251"/>
                        </a:cubicBezTo>
                        <a:cubicBezTo>
                          <a:pt x="77" y="1247"/>
                          <a:pt x="82" y="1241"/>
                          <a:pt x="89" y="1239"/>
                        </a:cubicBezTo>
                        <a:cubicBezTo>
                          <a:pt x="98" y="1236"/>
                          <a:pt x="108" y="1235"/>
                          <a:pt x="116" y="1230"/>
                        </a:cubicBezTo>
                        <a:cubicBezTo>
                          <a:pt x="130" y="1221"/>
                          <a:pt x="145" y="1214"/>
                          <a:pt x="161" y="1209"/>
                        </a:cubicBezTo>
                        <a:cubicBezTo>
                          <a:pt x="168" y="1207"/>
                          <a:pt x="173" y="1201"/>
                          <a:pt x="179" y="1197"/>
                        </a:cubicBezTo>
                        <a:cubicBezTo>
                          <a:pt x="187" y="1192"/>
                          <a:pt x="205" y="1187"/>
                          <a:pt x="215" y="1182"/>
                        </a:cubicBezTo>
                        <a:cubicBezTo>
                          <a:pt x="224" y="1177"/>
                          <a:pt x="242" y="1167"/>
                          <a:pt x="242" y="1167"/>
                        </a:cubicBezTo>
                        <a:cubicBezTo>
                          <a:pt x="250" y="1156"/>
                          <a:pt x="256" y="1158"/>
                          <a:pt x="266" y="1149"/>
                        </a:cubicBezTo>
                        <a:cubicBezTo>
                          <a:pt x="277" y="1140"/>
                          <a:pt x="279" y="1135"/>
                          <a:pt x="287" y="1122"/>
                        </a:cubicBezTo>
                        <a:cubicBezTo>
                          <a:pt x="292" y="1114"/>
                          <a:pt x="299" y="1095"/>
                          <a:pt x="299" y="1095"/>
                        </a:cubicBezTo>
                        <a:cubicBezTo>
                          <a:pt x="298" y="1079"/>
                          <a:pt x="302" y="1060"/>
                          <a:pt x="293" y="1047"/>
                        </a:cubicBezTo>
                        <a:cubicBezTo>
                          <a:pt x="287" y="1038"/>
                          <a:pt x="266" y="1026"/>
                          <a:pt x="266" y="1026"/>
                        </a:cubicBezTo>
                        <a:cubicBezTo>
                          <a:pt x="259" y="1016"/>
                          <a:pt x="252" y="1009"/>
                          <a:pt x="242" y="1002"/>
                        </a:cubicBezTo>
                        <a:cubicBezTo>
                          <a:pt x="237" y="994"/>
                          <a:pt x="228" y="984"/>
                          <a:pt x="221" y="978"/>
                        </a:cubicBezTo>
                        <a:cubicBezTo>
                          <a:pt x="216" y="973"/>
                          <a:pt x="209" y="970"/>
                          <a:pt x="203" y="966"/>
                        </a:cubicBezTo>
                        <a:cubicBezTo>
                          <a:pt x="200" y="964"/>
                          <a:pt x="194" y="960"/>
                          <a:pt x="194" y="960"/>
                        </a:cubicBezTo>
                        <a:cubicBezTo>
                          <a:pt x="177" y="934"/>
                          <a:pt x="117" y="904"/>
                          <a:pt x="89" y="885"/>
                        </a:cubicBezTo>
                        <a:cubicBezTo>
                          <a:pt x="77" y="877"/>
                          <a:pt x="65" y="869"/>
                          <a:pt x="53" y="861"/>
                        </a:cubicBezTo>
                        <a:cubicBezTo>
                          <a:pt x="47" y="857"/>
                          <a:pt x="35" y="849"/>
                          <a:pt x="35" y="849"/>
                        </a:cubicBezTo>
                        <a:cubicBezTo>
                          <a:pt x="31" y="836"/>
                          <a:pt x="20" y="822"/>
                          <a:pt x="11" y="813"/>
                        </a:cubicBezTo>
                        <a:cubicBezTo>
                          <a:pt x="6" y="797"/>
                          <a:pt x="0" y="779"/>
                          <a:pt x="11" y="762"/>
                        </a:cubicBezTo>
                        <a:cubicBezTo>
                          <a:pt x="24" y="743"/>
                          <a:pt x="48" y="743"/>
                          <a:pt x="65" y="732"/>
                        </a:cubicBezTo>
                        <a:cubicBezTo>
                          <a:pt x="115" y="699"/>
                          <a:pt x="165" y="663"/>
                          <a:pt x="218" y="636"/>
                        </a:cubicBezTo>
                        <a:cubicBezTo>
                          <a:pt x="240" y="625"/>
                          <a:pt x="261" y="617"/>
                          <a:pt x="281" y="603"/>
                        </a:cubicBezTo>
                        <a:cubicBezTo>
                          <a:pt x="291" y="596"/>
                          <a:pt x="308" y="579"/>
                          <a:pt x="308" y="579"/>
                        </a:cubicBezTo>
                        <a:cubicBezTo>
                          <a:pt x="315" y="557"/>
                          <a:pt x="321" y="528"/>
                          <a:pt x="299" y="513"/>
                        </a:cubicBezTo>
                        <a:cubicBezTo>
                          <a:pt x="288" y="496"/>
                          <a:pt x="271" y="484"/>
                          <a:pt x="260" y="468"/>
                        </a:cubicBezTo>
                        <a:cubicBezTo>
                          <a:pt x="254" y="460"/>
                          <a:pt x="247" y="448"/>
                          <a:pt x="239" y="441"/>
                        </a:cubicBezTo>
                        <a:cubicBezTo>
                          <a:pt x="234" y="436"/>
                          <a:pt x="228" y="431"/>
                          <a:pt x="221" y="429"/>
                        </a:cubicBezTo>
                        <a:cubicBezTo>
                          <a:pt x="218" y="428"/>
                          <a:pt x="212" y="426"/>
                          <a:pt x="212" y="426"/>
                        </a:cubicBezTo>
                        <a:cubicBezTo>
                          <a:pt x="206" y="409"/>
                          <a:pt x="206" y="403"/>
                          <a:pt x="191" y="393"/>
                        </a:cubicBezTo>
                        <a:cubicBezTo>
                          <a:pt x="187" y="387"/>
                          <a:pt x="180" y="384"/>
                          <a:pt x="176" y="378"/>
                        </a:cubicBezTo>
                        <a:cubicBezTo>
                          <a:pt x="168" y="366"/>
                          <a:pt x="165" y="345"/>
                          <a:pt x="161" y="330"/>
                        </a:cubicBezTo>
                        <a:cubicBezTo>
                          <a:pt x="163" y="288"/>
                          <a:pt x="165" y="253"/>
                          <a:pt x="170" y="213"/>
                        </a:cubicBezTo>
                        <a:cubicBezTo>
                          <a:pt x="167" y="171"/>
                          <a:pt x="163" y="134"/>
                          <a:pt x="173" y="93"/>
                        </a:cubicBezTo>
                        <a:cubicBezTo>
                          <a:pt x="172" y="76"/>
                          <a:pt x="172" y="59"/>
                          <a:pt x="170" y="42"/>
                        </a:cubicBezTo>
                        <a:cubicBezTo>
                          <a:pt x="169" y="36"/>
                          <a:pt x="164" y="24"/>
                          <a:pt x="164" y="24"/>
                        </a:cubicBezTo>
                        <a:cubicBezTo>
                          <a:pt x="168" y="8"/>
                          <a:pt x="167" y="16"/>
                          <a:pt x="167" y="0"/>
                        </a:cubicBezTo>
                      </a:path>
                    </a:pathLst>
                  </a:cu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2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6" y="3623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4" name="Group 47"/>
                <p:cNvGrpSpPr>
                  <a:grpSpLocks/>
                </p:cNvGrpSpPr>
                <p:nvPr/>
              </p:nvGrpSpPr>
              <p:grpSpPr bwMode="auto">
                <a:xfrm>
                  <a:off x="1061" y="2222"/>
                  <a:ext cx="69" cy="300"/>
                  <a:chOff x="1081" y="3618"/>
                  <a:chExt cx="69" cy="300"/>
                </a:xfrm>
              </p:grpSpPr>
              <p:sp>
                <p:nvSpPr>
                  <p:cNvPr id="19" name="Freeform 48"/>
                  <p:cNvSpPr>
                    <a:spLocks/>
                  </p:cNvSpPr>
                  <p:nvPr/>
                </p:nvSpPr>
                <p:spPr bwMode="auto">
                  <a:xfrm>
                    <a:off x="1081" y="3674"/>
                    <a:ext cx="69" cy="249"/>
                  </a:xfrm>
                  <a:custGeom>
                    <a:avLst/>
                    <a:gdLst>
                      <a:gd name="T0" fmla="*/ 0 w 321"/>
                      <a:gd name="T1" fmla="*/ 1 h 1746"/>
                      <a:gd name="T2" fmla="*/ 0 w 321"/>
                      <a:gd name="T3" fmla="*/ 1 h 1746"/>
                      <a:gd name="T4" fmla="*/ 1 w 321"/>
                      <a:gd name="T5" fmla="*/ 1 h 1746"/>
                      <a:gd name="T6" fmla="*/ 1 w 321"/>
                      <a:gd name="T7" fmla="*/ 1 h 1746"/>
                      <a:gd name="T8" fmla="*/ 0 w 321"/>
                      <a:gd name="T9" fmla="*/ 1 h 1746"/>
                      <a:gd name="T10" fmla="*/ 0 w 321"/>
                      <a:gd name="T11" fmla="*/ 1 h 1746"/>
                      <a:gd name="T12" fmla="*/ 0 w 321"/>
                      <a:gd name="T13" fmla="*/ 1 h 1746"/>
                      <a:gd name="T14" fmla="*/ 0 w 321"/>
                      <a:gd name="T15" fmla="*/ 1 h 1746"/>
                      <a:gd name="T16" fmla="*/ 0 w 321"/>
                      <a:gd name="T17" fmla="*/ 1 h 1746"/>
                      <a:gd name="T18" fmla="*/ 0 w 321"/>
                      <a:gd name="T19" fmla="*/ 1 h 1746"/>
                      <a:gd name="T20" fmla="*/ 0 w 321"/>
                      <a:gd name="T21" fmla="*/ 1 h 1746"/>
                      <a:gd name="T22" fmla="*/ 0 w 321"/>
                      <a:gd name="T23" fmla="*/ 1 h 1746"/>
                      <a:gd name="T24" fmla="*/ 0 w 321"/>
                      <a:gd name="T25" fmla="*/ 1 h 1746"/>
                      <a:gd name="T26" fmla="*/ 0 w 321"/>
                      <a:gd name="T27" fmla="*/ 0 h 1746"/>
                      <a:gd name="T28" fmla="*/ 0 w 321"/>
                      <a:gd name="T29" fmla="*/ 0 h 1746"/>
                      <a:gd name="T30" fmla="*/ 0 w 321"/>
                      <a:gd name="T31" fmla="*/ 0 h 1746"/>
                      <a:gd name="T32" fmla="*/ 1 w 321"/>
                      <a:gd name="T33" fmla="*/ 0 h 1746"/>
                      <a:gd name="T34" fmla="*/ 1 w 321"/>
                      <a:gd name="T35" fmla="*/ 0 h 1746"/>
                      <a:gd name="T36" fmla="*/ 1 w 321"/>
                      <a:gd name="T37" fmla="*/ 0 h 1746"/>
                      <a:gd name="T38" fmla="*/ 1 w 321"/>
                      <a:gd name="T39" fmla="*/ 0 h 1746"/>
                      <a:gd name="T40" fmla="*/ 1 w 321"/>
                      <a:gd name="T41" fmla="*/ 0 h 1746"/>
                      <a:gd name="T42" fmla="*/ 0 w 321"/>
                      <a:gd name="T43" fmla="*/ 0 h 1746"/>
                      <a:gd name="T44" fmla="*/ 0 w 321"/>
                      <a:gd name="T45" fmla="*/ 0 h 1746"/>
                      <a:gd name="T46" fmla="*/ 0 w 321"/>
                      <a:gd name="T47" fmla="*/ 0 h 1746"/>
                      <a:gd name="T48" fmla="*/ 0 w 321"/>
                      <a:gd name="T49" fmla="*/ 0 h 1746"/>
                      <a:gd name="T50" fmla="*/ 0 w 321"/>
                      <a:gd name="T51" fmla="*/ 0 h 1746"/>
                      <a:gd name="T52" fmla="*/ 0 w 321"/>
                      <a:gd name="T53" fmla="*/ 0 h 1746"/>
                      <a:gd name="T54" fmla="*/ 0 w 321"/>
                      <a:gd name="T55" fmla="*/ 0 h 1746"/>
                      <a:gd name="T56" fmla="*/ 0 w 321"/>
                      <a:gd name="T57" fmla="*/ 0 h 1746"/>
                      <a:gd name="T58" fmla="*/ 0 w 321"/>
                      <a:gd name="T59" fmla="*/ 0 h 1746"/>
                      <a:gd name="T60" fmla="*/ 0 w 321"/>
                      <a:gd name="T61" fmla="*/ 0 h 1746"/>
                      <a:gd name="T62" fmla="*/ 0 w 321"/>
                      <a:gd name="T63" fmla="*/ 0 h 1746"/>
                      <a:gd name="T64" fmla="*/ 1 w 321"/>
                      <a:gd name="T65" fmla="*/ 0 h 1746"/>
                      <a:gd name="T66" fmla="*/ 1 w 321"/>
                      <a:gd name="T67" fmla="*/ 0 h 1746"/>
                      <a:gd name="T68" fmla="*/ 1 w 321"/>
                      <a:gd name="T69" fmla="*/ 0 h 1746"/>
                      <a:gd name="T70" fmla="*/ 1 w 321"/>
                      <a:gd name="T71" fmla="*/ 0 h 1746"/>
                      <a:gd name="T72" fmla="*/ 0 w 321"/>
                      <a:gd name="T73" fmla="*/ 0 h 1746"/>
                      <a:gd name="T74" fmla="*/ 0 w 321"/>
                      <a:gd name="T75" fmla="*/ 0 h 1746"/>
                      <a:gd name="T76" fmla="*/ 0 w 321"/>
                      <a:gd name="T77" fmla="*/ 0 h 1746"/>
                      <a:gd name="T78" fmla="*/ 0 w 321"/>
                      <a:gd name="T79" fmla="*/ 0 h 1746"/>
                      <a:gd name="T80" fmla="*/ 0 w 321"/>
                      <a:gd name="T81" fmla="*/ 0 h 1746"/>
                      <a:gd name="T82" fmla="*/ 0 w 321"/>
                      <a:gd name="T83" fmla="*/ 0 h 1746"/>
                      <a:gd name="T84" fmla="*/ 0 w 321"/>
                      <a:gd name="T85" fmla="*/ 0 h 1746"/>
                      <a:gd name="T86" fmla="*/ 0 w 321"/>
                      <a:gd name="T87" fmla="*/ 0 h 1746"/>
                      <a:gd name="T88" fmla="*/ 0 w 321"/>
                      <a:gd name="T89" fmla="*/ 0 h 1746"/>
                      <a:gd name="T90" fmla="*/ 0 w 321"/>
                      <a:gd name="T91" fmla="*/ 0 h 1746"/>
                      <a:gd name="T92" fmla="*/ 0 w 321"/>
                      <a:gd name="T93" fmla="*/ 0 h 174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21"/>
                      <a:gd name="T142" fmla="*/ 0 h 1746"/>
                      <a:gd name="T143" fmla="*/ 321 w 321"/>
                      <a:gd name="T144" fmla="*/ 1746 h 174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21" h="1746">
                        <a:moveTo>
                          <a:pt x="143" y="1746"/>
                        </a:moveTo>
                        <a:cubicBezTo>
                          <a:pt x="174" y="1741"/>
                          <a:pt x="219" y="1733"/>
                          <a:pt x="245" y="1716"/>
                        </a:cubicBezTo>
                        <a:cubicBezTo>
                          <a:pt x="253" y="1704"/>
                          <a:pt x="261" y="1692"/>
                          <a:pt x="269" y="1680"/>
                        </a:cubicBezTo>
                        <a:cubicBezTo>
                          <a:pt x="274" y="1672"/>
                          <a:pt x="278" y="1653"/>
                          <a:pt x="278" y="1653"/>
                        </a:cubicBezTo>
                        <a:cubicBezTo>
                          <a:pt x="276" y="1615"/>
                          <a:pt x="285" y="1566"/>
                          <a:pt x="248" y="1542"/>
                        </a:cubicBezTo>
                        <a:cubicBezTo>
                          <a:pt x="218" y="1497"/>
                          <a:pt x="152" y="1477"/>
                          <a:pt x="107" y="1452"/>
                        </a:cubicBezTo>
                        <a:cubicBezTo>
                          <a:pt x="91" y="1443"/>
                          <a:pt x="79" y="1431"/>
                          <a:pt x="62" y="1425"/>
                        </a:cubicBezTo>
                        <a:cubicBezTo>
                          <a:pt x="56" y="1416"/>
                          <a:pt x="38" y="1404"/>
                          <a:pt x="38" y="1404"/>
                        </a:cubicBezTo>
                        <a:cubicBezTo>
                          <a:pt x="32" y="1394"/>
                          <a:pt x="23" y="1342"/>
                          <a:pt x="20" y="1326"/>
                        </a:cubicBezTo>
                        <a:cubicBezTo>
                          <a:pt x="25" y="1288"/>
                          <a:pt x="40" y="1272"/>
                          <a:pt x="71" y="1251"/>
                        </a:cubicBezTo>
                        <a:cubicBezTo>
                          <a:pt x="77" y="1247"/>
                          <a:pt x="82" y="1241"/>
                          <a:pt x="89" y="1239"/>
                        </a:cubicBezTo>
                        <a:cubicBezTo>
                          <a:pt x="98" y="1236"/>
                          <a:pt x="108" y="1235"/>
                          <a:pt x="116" y="1230"/>
                        </a:cubicBezTo>
                        <a:cubicBezTo>
                          <a:pt x="130" y="1221"/>
                          <a:pt x="145" y="1214"/>
                          <a:pt x="161" y="1209"/>
                        </a:cubicBezTo>
                        <a:cubicBezTo>
                          <a:pt x="168" y="1207"/>
                          <a:pt x="173" y="1201"/>
                          <a:pt x="179" y="1197"/>
                        </a:cubicBezTo>
                        <a:cubicBezTo>
                          <a:pt x="187" y="1192"/>
                          <a:pt x="205" y="1187"/>
                          <a:pt x="215" y="1182"/>
                        </a:cubicBezTo>
                        <a:cubicBezTo>
                          <a:pt x="224" y="1177"/>
                          <a:pt x="242" y="1167"/>
                          <a:pt x="242" y="1167"/>
                        </a:cubicBezTo>
                        <a:cubicBezTo>
                          <a:pt x="250" y="1156"/>
                          <a:pt x="256" y="1158"/>
                          <a:pt x="266" y="1149"/>
                        </a:cubicBezTo>
                        <a:cubicBezTo>
                          <a:pt x="277" y="1140"/>
                          <a:pt x="279" y="1135"/>
                          <a:pt x="287" y="1122"/>
                        </a:cubicBezTo>
                        <a:cubicBezTo>
                          <a:pt x="292" y="1114"/>
                          <a:pt x="299" y="1095"/>
                          <a:pt x="299" y="1095"/>
                        </a:cubicBezTo>
                        <a:cubicBezTo>
                          <a:pt x="298" y="1079"/>
                          <a:pt x="302" y="1060"/>
                          <a:pt x="293" y="1047"/>
                        </a:cubicBezTo>
                        <a:cubicBezTo>
                          <a:pt x="287" y="1038"/>
                          <a:pt x="266" y="1026"/>
                          <a:pt x="266" y="1026"/>
                        </a:cubicBezTo>
                        <a:cubicBezTo>
                          <a:pt x="259" y="1016"/>
                          <a:pt x="252" y="1009"/>
                          <a:pt x="242" y="1002"/>
                        </a:cubicBezTo>
                        <a:cubicBezTo>
                          <a:pt x="237" y="994"/>
                          <a:pt x="228" y="984"/>
                          <a:pt x="221" y="978"/>
                        </a:cubicBezTo>
                        <a:cubicBezTo>
                          <a:pt x="216" y="973"/>
                          <a:pt x="209" y="970"/>
                          <a:pt x="203" y="966"/>
                        </a:cubicBezTo>
                        <a:cubicBezTo>
                          <a:pt x="200" y="964"/>
                          <a:pt x="194" y="960"/>
                          <a:pt x="194" y="960"/>
                        </a:cubicBezTo>
                        <a:cubicBezTo>
                          <a:pt x="177" y="934"/>
                          <a:pt x="117" y="904"/>
                          <a:pt x="89" y="885"/>
                        </a:cubicBezTo>
                        <a:cubicBezTo>
                          <a:pt x="77" y="877"/>
                          <a:pt x="65" y="869"/>
                          <a:pt x="53" y="861"/>
                        </a:cubicBezTo>
                        <a:cubicBezTo>
                          <a:pt x="47" y="857"/>
                          <a:pt x="35" y="849"/>
                          <a:pt x="35" y="849"/>
                        </a:cubicBezTo>
                        <a:cubicBezTo>
                          <a:pt x="31" y="836"/>
                          <a:pt x="20" y="822"/>
                          <a:pt x="11" y="813"/>
                        </a:cubicBezTo>
                        <a:cubicBezTo>
                          <a:pt x="6" y="797"/>
                          <a:pt x="0" y="779"/>
                          <a:pt x="11" y="762"/>
                        </a:cubicBezTo>
                        <a:cubicBezTo>
                          <a:pt x="24" y="743"/>
                          <a:pt x="48" y="743"/>
                          <a:pt x="65" y="732"/>
                        </a:cubicBezTo>
                        <a:cubicBezTo>
                          <a:pt x="115" y="699"/>
                          <a:pt x="165" y="663"/>
                          <a:pt x="218" y="636"/>
                        </a:cubicBezTo>
                        <a:cubicBezTo>
                          <a:pt x="240" y="625"/>
                          <a:pt x="261" y="617"/>
                          <a:pt x="281" y="603"/>
                        </a:cubicBezTo>
                        <a:cubicBezTo>
                          <a:pt x="291" y="596"/>
                          <a:pt x="308" y="579"/>
                          <a:pt x="308" y="579"/>
                        </a:cubicBezTo>
                        <a:cubicBezTo>
                          <a:pt x="315" y="557"/>
                          <a:pt x="321" y="528"/>
                          <a:pt x="299" y="513"/>
                        </a:cubicBezTo>
                        <a:cubicBezTo>
                          <a:pt x="288" y="496"/>
                          <a:pt x="271" y="484"/>
                          <a:pt x="260" y="468"/>
                        </a:cubicBezTo>
                        <a:cubicBezTo>
                          <a:pt x="254" y="460"/>
                          <a:pt x="247" y="448"/>
                          <a:pt x="239" y="441"/>
                        </a:cubicBezTo>
                        <a:cubicBezTo>
                          <a:pt x="234" y="436"/>
                          <a:pt x="228" y="431"/>
                          <a:pt x="221" y="429"/>
                        </a:cubicBezTo>
                        <a:cubicBezTo>
                          <a:pt x="218" y="428"/>
                          <a:pt x="212" y="426"/>
                          <a:pt x="212" y="426"/>
                        </a:cubicBezTo>
                        <a:cubicBezTo>
                          <a:pt x="206" y="409"/>
                          <a:pt x="206" y="403"/>
                          <a:pt x="191" y="393"/>
                        </a:cubicBezTo>
                        <a:cubicBezTo>
                          <a:pt x="187" y="387"/>
                          <a:pt x="180" y="384"/>
                          <a:pt x="176" y="378"/>
                        </a:cubicBezTo>
                        <a:cubicBezTo>
                          <a:pt x="168" y="366"/>
                          <a:pt x="165" y="345"/>
                          <a:pt x="161" y="330"/>
                        </a:cubicBezTo>
                        <a:cubicBezTo>
                          <a:pt x="163" y="288"/>
                          <a:pt x="165" y="253"/>
                          <a:pt x="170" y="213"/>
                        </a:cubicBezTo>
                        <a:cubicBezTo>
                          <a:pt x="167" y="171"/>
                          <a:pt x="163" y="134"/>
                          <a:pt x="173" y="93"/>
                        </a:cubicBezTo>
                        <a:cubicBezTo>
                          <a:pt x="172" y="76"/>
                          <a:pt x="172" y="59"/>
                          <a:pt x="170" y="42"/>
                        </a:cubicBezTo>
                        <a:cubicBezTo>
                          <a:pt x="169" y="36"/>
                          <a:pt x="164" y="24"/>
                          <a:pt x="164" y="24"/>
                        </a:cubicBezTo>
                        <a:cubicBezTo>
                          <a:pt x="168" y="8"/>
                          <a:pt x="167" y="16"/>
                          <a:pt x="167" y="0"/>
                        </a:cubicBezTo>
                      </a:path>
                    </a:pathLst>
                  </a:cu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0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6" y="3623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5" name="Group 50"/>
                <p:cNvGrpSpPr>
                  <a:grpSpLocks/>
                </p:cNvGrpSpPr>
                <p:nvPr/>
              </p:nvGrpSpPr>
              <p:grpSpPr bwMode="auto">
                <a:xfrm>
                  <a:off x="875" y="2225"/>
                  <a:ext cx="69" cy="300"/>
                  <a:chOff x="1081" y="3618"/>
                  <a:chExt cx="69" cy="300"/>
                </a:xfrm>
              </p:grpSpPr>
              <p:sp>
                <p:nvSpPr>
                  <p:cNvPr id="16" name="Freeform 51"/>
                  <p:cNvSpPr>
                    <a:spLocks/>
                  </p:cNvSpPr>
                  <p:nvPr/>
                </p:nvSpPr>
                <p:spPr bwMode="auto">
                  <a:xfrm>
                    <a:off x="1081" y="3674"/>
                    <a:ext cx="69" cy="249"/>
                  </a:xfrm>
                  <a:custGeom>
                    <a:avLst/>
                    <a:gdLst>
                      <a:gd name="T0" fmla="*/ 0 w 321"/>
                      <a:gd name="T1" fmla="*/ 1 h 1746"/>
                      <a:gd name="T2" fmla="*/ 0 w 321"/>
                      <a:gd name="T3" fmla="*/ 1 h 1746"/>
                      <a:gd name="T4" fmla="*/ 1 w 321"/>
                      <a:gd name="T5" fmla="*/ 1 h 1746"/>
                      <a:gd name="T6" fmla="*/ 1 w 321"/>
                      <a:gd name="T7" fmla="*/ 1 h 1746"/>
                      <a:gd name="T8" fmla="*/ 0 w 321"/>
                      <a:gd name="T9" fmla="*/ 1 h 1746"/>
                      <a:gd name="T10" fmla="*/ 0 w 321"/>
                      <a:gd name="T11" fmla="*/ 1 h 1746"/>
                      <a:gd name="T12" fmla="*/ 0 w 321"/>
                      <a:gd name="T13" fmla="*/ 1 h 1746"/>
                      <a:gd name="T14" fmla="*/ 0 w 321"/>
                      <a:gd name="T15" fmla="*/ 1 h 1746"/>
                      <a:gd name="T16" fmla="*/ 0 w 321"/>
                      <a:gd name="T17" fmla="*/ 1 h 1746"/>
                      <a:gd name="T18" fmla="*/ 0 w 321"/>
                      <a:gd name="T19" fmla="*/ 1 h 1746"/>
                      <a:gd name="T20" fmla="*/ 0 w 321"/>
                      <a:gd name="T21" fmla="*/ 1 h 1746"/>
                      <a:gd name="T22" fmla="*/ 0 w 321"/>
                      <a:gd name="T23" fmla="*/ 1 h 1746"/>
                      <a:gd name="T24" fmla="*/ 0 w 321"/>
                      <a:gd name="T25" fmla="*/ 1 h 1746"/>
                      <a:gd name="T26" fmla="*/ 0 w 321"/>
                      <a:gd name="T27" fmla="*/ 0 h 1746"/>
                      <a:gd name="T28" fmla="*/ 0 w 321"/>
                      <a:gd name="T29" fmla="*/ 0 h 1746"/>
                      <a:gd name="T30" fmla="*/ 0 w 321"/>
                      <a:gd name="T31" fmla="*/ 0 h 1746"/>
                      <a:gd name="T32" fmla="*/ 1 w 321"/>
                      <a:gd name="T33" fmla="*/ 0 h 1746"/>
                      <a:gd name="T34" fmla="*/ 1 w 321"/>
                      <a:gd name="T35" fmla="*/ 0 h 1746"/>
                      <a:gd name="T36" fmla="*/ 1 w 321"/>
                      <a:gd name="T37" fmla="*/ 0 h 1746"/>
                      <a:gd name="T38" fmla="*/ 1 w 321"/>
                      <a:gd name="T39" fmla="*/ 0 h 1746"/>
                      <a:gd name="T40" fmla="*/ 1 w 321"/>
                      <a:gd name="T41" fmla="*/ 0 h 1746"/>
                      <a:gd name="T42" fmla="*/ 0 w 321"/>
                      <a:gd name="T43" fmla="*/ 0 h 1746"/>
                      <a:gd name="T44" fmla="*/ 0 w 321"/>
                      <a:gd name="T45" fmla="*/ 0 h 1746"/>
                      <a:gd name="T46" fmla="*/ 0 w 321"/>
                      <a:gd name="T47" fmla="*/ 0 h 1746"/>
                      <a:gd name="T48" fmla="*/ 0 w 321"/>
                      <a:gd name="T49" fmla="*/ 0 h 1746"/>
                      <a:gd name="T50" fmla="*/ 0 w 321"/>
                      <a:gd name="T51" fmla="*/ 0 h 1746"/>
                      <a:gd name="T52" fmla="*/ 0 w 321"/>
                      <a:gd name="T53" fmla="*/ 0 h 1746"/>
                      <a:gd name="T54" fmla="*/ 0 w 321"/>
                      <a:gd name="T55" fmla="*/ 0 h 1746"/>
                      <a:gd name="T56" fmla="*/ 0 w 321"/>
                      <a:gd name="T57" fmla="*/ 0 h 1746"/>
                      <a:gd name="T58" fmla="*/ 0 w 321"/>
                      <a:gd name="T59" fmla="*/ 0 h 1746"/>
                      <a:gd name="T60" fmla="*/ 0 w 321"/>
                      <a:gd name="T61" fmla="*/ 0 h 1746"/>
                      <a:gd name="T62" fmla="*/ 0 w 321"/>
                      <a:gd name="T63" fmla="*/ 0 h 1746"/>
                      <a:gd name="T64" fmla="*/ 1 w 321"/>
                      <a:gd name="T65" fmla="*/ 0 h 1746"/>
                      <a:gd name="T66" fmla="*/ 1 w 321"/>
                      <a:gd name="T67" fmla="*/ 0 h 1746"/>
                      <a:gd name="T68" fmla="*/ 1 w 321"/>
                      <a:gd name="T69" fmla="*/ 0 h 1746"/>
                      <a:gd name="T70" fmla="*/ 1 w 321"/>
                      <a:gd name="T71" fmla="*/ 0 h 1746"/>
                      <a:gd name="T72" fmla="*/ 0 w 321"/>
                      <a:gd name="T73" fmla="*/ 0 h 1746"/>
                      <a:gd name="T74" fmla="*/ 0 w 321"/>
                      <a:gd name="T75" fmla="*/ 0 h 1746"/>
                      <a:gd name="T76" fmla="*/ 0 w 321"/>
                      <a:gd name="T77" fmla="*/ 0 h 1746"/>
                      <a:gd name="T78" fmla="*/ 0 w 321"/>
                      <a:gd name="T79" fmla="*/ 0 h 1746"/>
                      <a:gd name="T80" fmla="*/ 0 w 321"/>
                      <a:gd name="T81" fmla="*/ 0 h 1746"/>
                      <a:gd name="T82" fmla="*/ 0 w 321"/>
                      <a:gd name="T83" fmla="*/ 0 h 1746"/>
                      <a:gd name="T84" fmla="*/ 0 w 321"/>
                      <a:gd name="T85" fmla="*/ 0 h 1746"/>
                      <a:gd name="T86" fmla="*/ 0 w 321"/>
                      <a:gd name="T87" fmla="*/ 0 h 1746"/>
                      <a:gd name="T88" fmla="*/ 0 w 321"/>
                      <a:gd name="T89" fmla="*/ 0 h 1746"/>
                      <a:gd name="T90" fmla="*/ 0 w 321"/>
                      <a:gd name="T91" fmla="*/ 0 h 1746"/>
                      <a:gd name="T92" fmla="*/ 0 w 321"/>
                      <a:gd name="T93" fmla="*/ 0 h 174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21"/>
                      <a:gd name="T142" fmla="*/ 0 h 1746"/>
                      <a:gd name="T143" fmla="*/ 321 w 321"/>
                      <a:gd name="T144" fmla="*/ 1746 h 174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21" h="1746">
                        <a:moveTo>
                          <a:pt x="143" y="1746"/>
                        </a:moveTo>
                        <a:cubicBezTo>
                          <a:pt x="174" y="1741"/>
                          <a:pt x="219" y="1733"/>
                          <a:pt x="245" y="1716"/>
                        </a:cubicBezTo>
                        <a:cubicBezTo>
                          <a:pt x="253" y="1704"/>
                          <a:pt x="261" y="1692"/>
                          <a:pt x="269" y="1680"/>
                        </a:cubicBezTo>
                        <a:cubicBezTo>
                          <a:pt x="274" y="1672"/>
                          <a:pt x="278" y="1653"/>
                          <a:pt x="278" y="1653"/>
                        </a:cubicBezTo>
                        <a:cubicBezTo>
                          <a:pt x="276" y="1615"/>
                          <a:pt x="285" y="1566"/>
                          <a:pt x="248" y="1542"/>
                        </a:cubicBezTo>
                        <a:cubicBezTo>
                          <a:pt x="218" y="1497"/>
                          <a:pt x="152" y="1477"/>
                          <a:pt x="107" y="1452"/>
                        </a:cubicBezTo>
                        <a:cubicBezTo>
                          <a:pt x="91" y="1443"/>
                          <a:pt x="79" y="1431"/>
                          <a:pt x="62" y="1425"/>
                        </a:cubicBezTo>
                        <a:cubicBezTo>
                          <a:pt x="56" y="1416"/>
                          <a:pt x="38" y="1404"/>
                          <a:pt x="38" y="1404"/>
                        </a:cubicBezTo>
                        <a:cubicBezTo>
                          <a:pt x="32" y="1394"/>
                          <a:pt x="23" y="1342"/>
                          <a:pt x="20" y="1326"/>
                        </a:cubicBezTo>
                        <a:cubicBezTo>
                          <a:pt x="25" y="1288"/>
                          <a:pt x="40" y="1272"/>
                          <a:pt x="71" y="1251"/>
                        </a:cubicBezTo>
                        <a:cubicBezTo>
                          <a:pt x="77" y="1247"/>
                          <a:pt x="82" y="1241"/>
                          <a:pt x="89" y="1239"/>
                        </a:cubicBezTo>
                        <a:cubicBezTo>
                          <a:pt x="98" y="1236"/>
                          <a:pt x="108" y="1235"/>
                          <a:pt x="116" y="1230"/>
                        </a:cubicBezTo>
                        <a:cubicBezTo>
                          <a:pt x="130" y="1221"/>
                          <a:pt x="145" y="1214"/>
                          <a:pt x="161" y="1209"/>
                        </a:cubicBezTo>
                        <a:cubicBezTo>
                          <a:pt x="168" y="1207"/>
                          <a:pt x="173" y="1201"/>
                          <a:pt x="179" y="1197"/>
                        </a:cubicBezTo>
                        <a:cubicBezTo>
                          <a:pt x="187" y="1192"/>
                          <a:pt x="205" y="1187"/>
                          <a:pt x="215" y="1182"/>
                        </a:cubicBezTo>
                        <a:cubicBezTo>
                          <a:pt x="224" y="1177"/>
                          <a:pt x="242" y="1167"/>
                          <a:pt x="242" y="1167"/>
                        </a:cubicBezTo>
                        <a:cubicBezTo>
                          <a:pt x="250" y="1156"/>
                          <a:pt x="256" y="1158"/>
                          <a:pt x="266" y="1149"/>
                        </a:cubicBezTo>
                        <a:cubicBezTo>
                          <a:pt x="277" y="1140"/>
                          <a:pt x="279" y="1135"/>
                          <a:pt x="287" y="1122"/>
                        </a:cubicBezTo>
                        <a:cubicBezTo>
                          <a:pt x="292" y="1114"/>
                          <a:pt x="299" y="1095"/>
                          <a:pt x="299" y="1095"/>
                        </a:cubicBezTo>
                        <a:cubicBezTo>
                          <a:pt x="298" y="1079"/>
                          <a:pt x="302" y="1060"/>
                          <a:pt x="293" y="1047"/>
                        </a:cubicBezTo>
                        <a:cubicBezTo>
                          <a:pt x="287" y="1038"/>
                          <a:pt x="266" y="1026"/>
                          <a:pt x="266" y="1026"/>
                        </a:cubicBezTo>
                        <a:cubicBezTo>
                          <a:pt x="259" y="1016"/>
                          <a:pt x="252" y="1009"/>
                          <a:pt x="242" y="1002"/>
                        </a:cubicBezTo>
                        <a:cubicBezTo>
                          <a:pt x="237" y="994"/>
                          <a:pt x="228" y="984"/>
                          <a:pt x="221" y="978"/>
                        </a:cubicBezTo>
                        <a:cubicBezTo>
                          <a:pt x="216" y="973"/>
                          <a:pt x="209" y="970"/>
                          <a:pt x="203" y="966"/>
                        </a:cubicBezTo>
                        <a:cubicBezTo>
                          <a:pt x="200" y="964"/>
                          <a:pt x="194" y="960"/>
                          <a:pt x="194" y="960"/>
                        </a:cubicBezTo>
                        <a:cubicBezTo>
                          <a:pt x="177" y="934"/>
                          <a:pt x="117" y="904"/>
                          <a:pt x="89" y="885"/>
                        </a:cubicBezTo>
                        <a:cubicBezTo>
                          <a:pt x="77" y="877"/>
                          <a:pt x="65" y="869"/>
                          <a:pt x="53" y="861"/>
                        </a:cubicBezTo>
                        <a:cubicBezTo>
                          <a:pt x="47" y="857"/>
                          <a:pt x="35" y="849"/>
                          <a:pt x="35" y="849"/>
                        </a:cubicBezTo>
                        <a:cubicBezTo>
                          <a:pt x="31" y="836"/>
                          <a:pt x="20" y="822"/>
                          <a:pt x="11" y="813"/>
                        </a:cubicBezTo>
                        <a:cubicBezTo>
                          <a:pt x="6" y="797"/>
                          <a:pt x="0" y="779"/>
                          <a:pt x="11" y="762"/>
                        </a:cubicBezTo>
                        <a:cubicBezTo>
                          <a:pt x="24" y="743"/>
                          <a:pt x="48" y="743"/>
                          <a:pt x="65" y="732"/>
                        </a:cubicBezTo>
                        <a:cubicBezTo>
                          <a:pt x="115" y="699"/>
                          <a:pt x="165" y="663"/>
                          <a:pt x="218" y="636"/>
                        </a:cubicBezTo>
                        <a:cubicBezTo>
                          <a:pt x="240" y="625"/>
                          <a:pt x="261" y="617"/>
                          <a:pt x="281" y="603"/>
                        </a:cubicBezTo>
                        <a:cubicBezTo>
                          <a:pt x="291" y="596"/>
                          <a:pt x="308" y="579"/>
                          <a:pt x="308" y="579"/>
                        </a:cubicBezTo>
                        <a:cubicBezTo>
                          <a:pt x="315" y="557"/>
                          <a:pt x="321" y="528"/>
                          <a:pt x="299" y="513"/>
                        </a:cubicBezTo>
                        <a:cubicBezTo>
                          <a:pt x="288" y="496"/>
                          <a:pt x="271" y="484"/>
                          <a:pt x="260" y="468"/>
                        </a:cubicBezTo>
                        <a:cubicBezTo>
                          <a:pt x="254" y="460"/>
                          <a:pt x="247" y="448"/>
                          <a:pt x="239" y="441"/>
                        </a:cubicBezTo>
                        <a:cubicBezTo>
                          <a:pt x="234" y="436"/>
                          <a:pt x="228" y="431"/>
                          <a:pt x="221" y="429"/>
                        </a:cubicBezTo>
                        <a:cubicBezTo>
                          <a:pt x="218" y="428"/>
                          <a:pt x="212" y="426"/>
                          <a:pt x="212" y="426"/>
                        </a:cubicBezTo>
                        <a:cubicBezTo>
                          <a:pt x="206" y="409"/>
                          <a:pt x="206" y="403"/>
                          <a:pt x="191" y="393"/>
                        </a:cubicBezTo>
                        <a:cubicBezTo>
                          <a:pt x="187" y="387"/>
                          <a:pt x="180" y="384"/>
                          <a:pt x="176" y="378"/>
                        </a:cubicBezTo>
                        <a:cubicBezTo>
                          <a:pt x="168" y="366"/>
                          <a:pt x="165" y="345"/>
                          <a:pt x="161" y="330"/>
                        </a:cubicBezTo>
                        <a:cubicBezTo>
                          <a:pt x="163" y="288"/>
                          <a:pt x="165" y="253"/>
                          <a:pt x="170" y="213"/>
                        </a:cubicBezTo>
                        <a:cubicBezTo>
                          <a:pt x="167" y="171"/>
                          <a:pt x="163" y="134"/>
                          <a:pt x="173" y="93"/>
                        </a:cubicBezTo>
                        <a:cubicBezTo>
                          <a:pt x="172" y="76"/>
                          <a:pt x="172" y="59"/>
                          <a:pt x="170" y="42"/>
                        </a:cubicBezTo>
                        <a:cubicBezTo>
                          <a:pt x="169" y="36"/>
                          <a:pt x="164" y="24"/>
                          <a:pt x="164" y="24"/>
                        </a:cubicBezTo>
                        <a:cubicBezTo>
                          <a:pt x="168" y="8"/>
                          <a:pt x="167" y="16"/>
                          <a:pt x="167" y="0"/>
                        </a:cubicBezTo>
                      </a:path>
                    </a:pathLst>
                  </a:cu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7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6" y="3623"/>
                    <a:ext cx="0" cy="63"/>
                  </a:xfrm>
                  <a:prstGeom prst="line">
                    <a:avLst/>
                  </a:prstGeom>
                  <a:noFill/>
                  <a:ln w="12700">
                    <a:solidFill>
                      <a:srgbClr val="FC0128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  <p:sp>
            <p:nvSpPr>
              <p:cNvPr id="3" name="Rectangle 2"/>
              <p:cNvSpPr/>
              <p:nvPr/>
            </p:nvSpPr>
            <p:spPr>
              <a:xfrm>
                <a:off x="2071792" y="4330700"/>
                <a:ext cx="169309" cy="9171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54"/>
            <p:cNvGrpSpPr>
              <a:grpSpLocks/>
            </p:cNvGrpSpPr>
            <p:nvPr/>
          </p:nvGrpSpPr>
          <p:grpSpPr bwMode="auto">
            <a:xfrm rot="5400000">
              <a:off x="1976755" y="5442901"/>
              <a:ext cx="590128" cy="313703"/>
              <a:chOff x="3610" y="1254"/>
              <a:chExt cx="416" cy="360"/>
            </a:xfrm>
          </p:grpSpPr>
          <p:sp>
            <p:nvSpPr>
              <p:cNvPr id="24" name="Oval 55"/>
              <p:cNvSpPr>
                <a:spLocks noChangeArrowheads="1"/>
              </p:cNvSpPr>
              <p:nvPr/>
            </p:nvSpPr>
            <p:spPr bwMode="auto">
              <a:xfrm>
                <a:off x="3681" y="1261"/>
                <a:ext cx="326" cy="35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6"/>
              <p:cNvSpPr>
                <a:spLocks/>
              </p:cNvSpPr>
              <p:nvPr/>
            </p:nvSpPr>
            <p:spPr bwMode="auto">
              <a:xfrm>
                <a:off x="3610" y="1254"/>
                <a:ext cx="416" cy="359"/>
              </a:xfrm>
              <a:custGeom>
                <a:avLst/>
                <a:gdLst>
                  <a:gd name="T0" fmla="*/ 12 w 416"/>
                  <a:gd name="T1" fmla="*/ 13 h 359"/>
                  <a:gd name="T2" fmla="*/ 275 w 416"/>
                  <a:gd name="T3" fmla="*/ 180 h 359"/>
                  <a:gd name="T4" fmla="*/ 0 w 416"/>
                  <a:gd name="T5" fmla="*/ 359 h 359"/>
                  <a:gd name="T6" fmla="*/ 416 w 416"/>
                  <a:gd name="T7" fmla="*/ 359 h 359"/>
                  <a:gd name="T8" fmla="*/ 416 w 416"/>
                  <a:gd name="T9" fmla="*/ 0 h 359"/>
                  <a:gd name="T10" fmla="*/ 12 w 416"/>
                  <a:gd name="T11" fmla="*/ 13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6"/>
                  <a:gd name="T19" fmla="*/ 0 h 359"/>
                  <a:gd name="T20" fmla="*/ 416 w 416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6" h="359">
                    <a:moveTo>
                      <a:pt x="12" y="13"/>
                    </a:moveTo>
                    <a:lnTo>
                      <a:pt x="275" y="180"/>
                    </a:lnTo>
                    <a:lnTo>
                      <a:pt x="0" y="359"/>
                    </a:lnTo>
                    <a:lnTo>
                      <a:pt x="416" y="359"/>
                    </a:lnTo>
                    <a:lnTo>
                      <a:pt x="416" y="0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57"/>
              <p:cNvSpPr>
                <a:spLocks noChangeShapeType="1"/>
              </p:cNvSpPr>
              <p:nvPr/>
            </p:nvSpPr>
            <p:spPr bwMode="auto">
              <a:xfrm>
                <a:off x="3629" y="1267"/>
                <a:ext cx="256" cy="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58"/>
              <p:cNvSpPr>
                <a:spLocks noChangeShapeType="1"/>
              </p:cNvSpPr>
              <p:nvPr/>
            </p:nvSpPr>
            <p:spPr bwMode="auto">
              <a:xfrm flipV="1">
                <a:off x="3623" y="1440"/>
                <a:ext cx="256" cy="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59"/>
              <p:cNvSpPr>
                <a:spLocks noChangeShapeType="1"/>
              </p:cNvSpPr>
              <p:nvPr/>
            </p:nvSpPr>
            <p:spPr bwMode="auto">
              <a:xfrm>
                <a:off x="3692" y="1434"/>
                <a:ext cx="0" cy="2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54"/>
            <p:cNvGrpSpPr>
              <a:grpSpLocks/>
            </p:cNvGrpSpPr>
            <p:nvPr/>
          </p:nvGrpSpPr>
          <p:grpSpPr bwMode="auto">
            <a:xfrm>
              <a:off x="2912949" y="3993930"/>
              <a:ext cx="590128" cy="313703"/>
              <a:chOff x="3610" y="1254"/>
              <a:chExt cx="416" cy="360"/>
            </a:xfrm>
          </p:grpSpPr>
          <p:sp>
            <p:nvSpPr>
              <p:cNvPr id="30" name="Oval 55"/>
              <p:cNvSpPr>
                <a:spLocks noChangeArrowheads="1"/>
              </p:cNvSpPr>
              <p:nvPr/>
            </p:nvSpPr>
            <p:spPr bwMode="auto">
              <a:xfrm>
                <a:off x="3681" y="1261"/>
                <a:ext cx="326" cy="35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56"/>
              <p:cNvSpPr>
                <a:spLocks/>
              </p:cNvSpPr>
              <p:nvPr/>
            </p:nvSpPr>
            <p:spPr bwMode="auto">
              <a:xfrm>
                <a:off x="3610" y="1254"/>
                <a:ext cx="416" cy="359"/>
              </a:xfrm>
              <a:custGeom>
                <a:avLst/>
                <a:gdLst>
                  <a:gd name="T0" fmla="*/ 12 w 416"/>
                  <a:gd name="T1" fmla="*/ 13 h 359"/>
                  <a:gd name="T2" fmla="*/ 275 w 416"/>
                  <a:gd name="T3" fmla="*/ 180 h 359"/>
                  <a:gd name="T4" fmla="*/ 0 w 416"/>
                  <a:gd name="T5" fmla="*/ 359 h 359"/>
                  <a:gd name="T6" fmla="*/ 416 w 416"/>
                  <a:gd name="T7" fmla="*/ 359 h 359"/>
                  <a:gd name="T8" fmla="*/ 416 w 416"/>
                  <a:gd name="T9" fmla="*/ 0 h 359"/>
                  <a:gd name="T10" fmla="*/ 12 w 416"/>
                  <a:gd name="T11" fmla="*/ 13 h 3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6"/>
                  <a:gd name="T19" fmla="*/ 0 h 359"/>
                  <a:gd name="T20" fmla="*/ 416 w 416"/>
                  <a:gd name="T21" fmla="*/ 359 h 3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6" h="359">
                    <a:moveTo>
                      <a:pt x="12" y="13"/>
                    </a:moveTo>
                    <a:lnTo>
                      <a:pt x="275" y="180"/>
                    </a:lnTo>
                    <a:lnTo>
                      <a:pt x="0" y="359"/>
                    </a:lnTo>
                    <a:lnTo>
                      <a:pt x="416" y="359"/>
                    </a:lnTo>
                    <a:lnTo>
                      <a:pt x="416" y="0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57"/>
              <p:cNvSpPr>
                <a:spLocks noChangeShapeType="1"/>
              </p:cNvSpPr>
              <p:nvPr/>
            </p:nvSpPr>
            <p:spPr bwMode="auto">
              <a:xfrm>
                <a:off x="3629" y="1267"/>
                <a:ext cx="256" cy="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58"/>
              <p:cNvSpPr>
                <a:spLocks noChangeShapeType="1"/>
              </p:cNvSpPr>
              <p:nvPr/>
            </p:nvSpPr>
            <p:spPr bwMode="auto">
              <a:xfrm flipV="1">
                <a:off x="3623" y="1440"/>
                <a:ext cx="256" cy="1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3692" y="1434"/>
                <a:ext cx="0" cy="2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V="1">
              <a:off x="2262324" y="4792325"/>
              <a:ext cx="0" cy="5151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428672" y="4149060"/>
              <a:ext cx="5112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6"/>
            <p:cNvSpPr txBox="1">
              <a:spLocks noChangeArrowheads="1"/>
            </p:cNvSpPr>
            <p:nvPr/>
          </p:nvSpPr>
          <p:spPr bwMode="auto">
            <a:xfrm>
              <a:off x="1922034" y="3476135"/>
              <a:ext cx="1000011" cy="33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7" tIns="45658" rIns="91317" bIns="456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b="1" dirty="0" smtClean="0">
                  <a:solidFill>
                    <a:srgbClr val="000000"/>
                  </a:solidFill>
                </a:rPr>
                <a:t>sample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2368970" y="4992828"/>
              <a:ext cx="1087957" cy="33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7" tIns="45658" rIns="91317" bIns="456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b="1" dirty="0" smtClean="0">
                  <a:solidFill>
                    <a:srgbClr val="000000"/>
                  </a:solidFill>
                </a:rPr>
                <a:t>emission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Box 6"/>
            <p:cNvSpPr txBox="1">
              <a:spLocks noChangeArrowheads="1"/>
            </p:cNvSpPr>
            <p:nvPr/>
          </p:nvSpPr>
          <p:spPr bwMode="auto">
            <a:xfrm>
              <a:off x="2780960" y="4249093"/>
              <a:ext cx="1390328" cy="33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7" tIns="45658" rIns="91317" bIns="456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b="1" dirty="0" smtClean="0">
                  <a:solidFill>
                    <a:srgbClr val="000000"/>
                  </a:solidFill>
                </a:rPr>
                <a:t>absorption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6"/>
            <p:cNvSpPr txBox="1">
              <a:spLocks noChangeArrowheads="1"/>
            </p:cNvSpPr>
            <p:nvPr/>
          </p:nvSpPr>
          <p:spPr bwMode="auto">
            <a:xfrm>
              <a:off x="585411" y="4362105"/>
              <a:ext cx="786829" cy="33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17" tIns="45658" rIns="91317" bIns="456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 b="1" dirty="0" smtClean="0">
                  <a:solidFill>
                    <a:srgbClr val="000000"/>
                  </a:solidFill>
                </a:rPr>
                <a:t>pinch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967013" y="4293771"/>
            <a:ext cx="615204" cy="5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He-like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2328188" y="5310109"/>
            <a:ext cx="600600" cy="5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Li-like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651800" y="5505511"/>
            <a:ext cx="663486" cy="5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Be-like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4789852" y="5405112"/>
            <a:ext cx="663486" cy="5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B-like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5825275" y="4878281"/>
            <a:ext cx="663486" cy="5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7" tIns="45658" rIns="91317" bIns="4565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</a:rPr>
              <a:t>C-like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790"/>
            <a:ext cx="9144001" cy="838200"/>
          </a:xfrm>
          <a:solidFill>
            <a:srgbClr val="F2F2F2">
              <a:alpha val="74902"/>
            </a:srgbClr>
          </a:solidFill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ZAPP experiments exploit </a:t>
            </a:r>
            <a:r>
              <a:rPr lang="en-US" sz="2400" b="1" dirty="0" err="1" smtClean="0">
                <a:solidFill>
                  <a:srgbClr val="0070C0"/>
                </a:solidFill>
              </a:rPr>
              <a:t>megaJoules</a:t>
            </a:r>
            <a:r>
              <a:rPr lang="en-US" sz="2400" b="1" dirty="0" smtClean="0">
                <a:solidFill>
                  <a:srgbClr val="0070C0"/>
                </a:solidFill>
              </a:rPr>
              <a:t> of x-rays to simultaneously address four separate astrophysics topics</a:t>
            </a: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1189553" y="4777742"/>
            <a:ext cx="2039132" cy="646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C00000"/>
                </a:solidFill>
                <a:latin typeface="Helvetica" pitchFamily="34" charset="0"/>
              </a:rPr>
              <a:t>Z x-ray</a:t>
            </a:r>
            <a:r>
              <a:rPr lang="en-US" sz="1800" b="1" kern="0" dirty="0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1800" b="1" kern="0" dirty="0" smtClean="0">
                <a:solidFill>
                  <a:srgbClr val="C00000"/>
                </a:solidFill>
                <a:latin typeface="Helvetica" pitchFamily="34" charset="0"/>
              </a:rPr>
              <a:t>source</a:t>
            </a:r>
            <a:endParaRPr lang="en-US" sz="1800" b="1" kern="0" dirty="0">
              <a:solidFill>
                <a:srgbClr val="C00000"/>
              </a:solidFill>
              <a:latin typeface="Helvetic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C00000"/>
                </a:solidFill>
                <a:latin typeface="Helvetica" pitchFamily="34" charset="0"/>
              </a:rPr>
              <a:t>1-2 </a:t>
            </a:r>
            <a:r>
              <a:rPr lang="en-US" sz="1800" b="1" kern="0" dirty="0" smtClean="0">
                <a:solidFill>
                  <a:srgbClr val="C00000"/>
                </a:solidFill>
                <a:latin typeface="Helvetica" pitchFamily="34" charset="0"/>
              </a:rPr>
              <a:t>MJ; 2·10</a:t>
            </a:r>
            <a:r>
              <a:rPr lang="en-US" sz="1800" b="1" kern="0" baseline="30000" dirty="0" smtClean="0">
                <a:solidFill>
                  <a:srgbClr val="C00000"/>
                </a:solidFill>
                <a:latin typeface="Helvetica" pitchFamily="34" charset="0"/>
              </a:rPr>
              <a:t>14</a:t>
            </a:r>
            <a:r>
              <a:rPr lang="en-US" sz="1800" b="1" kern="0" dirty="0" smtClean="0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1800" b="1" kern="0" dirty="0">
                <a:solidFill>
                  <a:srgbClr val="C00000"/>
                </a:solidFill>
                <a:latin typeface="Helvetica" pitchFamily="34" charset="0"/>
              </a:rPr>
              <a:t>W</a:t>
            </a:r>
          </a:p>
        </p:txBody>
      </p:sp>
      <p:pic>
        <p:nvPicPr>
          <p:cNvPr id="126" name="Picture 2" descr="j1655_ill_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3"/>
          <a:stretch>
            <a:fillRect/>
          </a:stretch>
        </p:blipFill>
        <p:spPr bwMode="auto">
          <a:xfrm>
            <a:off x="1021258" y="2876008"/>
            <a:ext cx="1068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10"/>
          <p:cNvSpPr txBox="1">
            <a:spLocks noChangeArrowheads="1"/>
          </p:cNvSpPr>
          <p:nvPr/>
        </p:nvSpPr>
        <p:spPr bwMode="auto">
          <a:xfrm>
            <a:off x="-45542" y="2304508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</a:rPr>
              <a:t>Resonant Auger destruction in accretion powered objects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2733" y="2304508"/>
            <a:ext cx="3149020" cy="14859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74510" y="777170"/>
            <a:ext cx="2355850" cy="1439681"/>
            <a:chOff x="1677224" y="1189218"/>
            <a:chExt cx="2355850" cy="1439681"/>
          </a:xfrm>
        </p:grpSpPr>
        <p:grpSp>
          <p:nvGrpSpPr>
            <p:cNvPr id="10" name="Group 9"/>
            <p:cNvGrpSpPr/>
            <p:nvPr/>
          </p:nvGrpSpPr>
          <p:grpSpPr>
            <a:xfrm>
              <a:off x="1677224" y="1327149"/>
              <a:ext cx="2355850" cy="1301750"/>
              <a:chOff x="6602435" y="909637"/>
              <a:chExt cx="2355850" cy="1301750"/>
            </a:xfrm>
          </p:grpSpPr>
          <p:pic>
            <p:nvPicPr>
              <p:cNvPr id="67" name="Picture 38" descr="Sun - fusion work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5535" y="1296987"/>
                <a:ext cx="98107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1"/>
              <p:cNvSpPr txBox="1">
                <a:spLocks noChangeArrowheads="1"/>
              </p:cNvSpPr>
              <p:nvPr/>
            </p:nvSpPr>
            <p:spPr bwMode="auto">
              <a:xfrm>
                <a:off x="6602435" y="909637"/>
                <a:ext cx="23558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000000"/>
                    </a:solidFill>
                  </a:rPr>
                  <a:t>Stellar interior opacity</a:t>
                </a:r>
              </a:p>
            </p:txBody>
          </p:sp>
        </p:grpSp>
        <p:sp>
          <p:nvSpPr>
            <p:cNvPr id="128" name="Rounded Rectangle 127"/>
            <p:cNvSpPr/>
            <p:nvPr/>
          </p:nvSpPr>
          <p:spPr>
            <a:xfrm>
              <a:off x="1677224" y="1189218"/>
              <a:ext cx="2355850" cy="143968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8796" y="736642"/>
            <a:ext cx="3490120" cy="1520736"/>
            <a:chOff x="4327442" y="1054652"/>
            <a:chExt cx="3490120" cy="15207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328237" y="1089488"/>
              <a:ext cx="3489325" cy="1485900"/>
              <a:chOff x="0" y="2432050"/>
              <a:chExt cx="3489325" cy="1485900"/>
            </a:xfrm>
          </p:grpSpPr>
          <p:pic>
            <p:nvPicPr>
              <p:cNvPr id="115" name="Picture 41" descr="ngc4261_cro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80" t="5522" r="8336" b="10524"/>
              <a:stretch>
                <a:fillRect/>
              </a:stretch>
            </p:blipFill>
            <p:spPr bwMode="auto">
              <a:xfrm>
                <a:off x="1112838" y="3003550"/>
                <a:ext cx="973137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" name="TextBox 11"/>
              <p:cNvSpPr txBox="1">
                <a:spLocks noChangeArrowheads="1"/>
              </p:cNvSpPr>
              <p:nvPr/>
            </p:nvSpPr>
            <p:spPr bwMode="auto">
              <a:xfrm>
                <a:off x="0" y="2432050"/>
                <a:ext cx="34893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</a:rPr>
                  <a:t>Atomic kinetics in warm absorber photoionized plasmas</a:t>
                </a:r>
              </a:p>
            </p:txBody>
          </p:sp>
        </p:grpSp>
        <p:sp>
          <p:nvSpPr>
            <p:cNvPr id="129" name="Rounded Rectangle 128"/>
            <p:cNvSpPr/>
            <p:nvPr/>
          </p:nvSpPr>
          <p:spPr>
            <a:xfrm>
              <a:off x="4327442" y="1054652"/>
              <a:ext cx="3490119" cy="152073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87358" y="2277312"/>
            <a:ext cx="2728912" cy="1417638"/>
            <a:chOff x="6539763" y="2277312"/>
            <a:chExt cx="2728912" cy="1417638"/>
          </a:xfrm>
        </p:grpSpPr>
        <p:grpSp>
          <p:nvGrpSpPr>
            <p:cNvPr id="9" name="Group 8"/>
            <p:cNvGrpSpPr/>
            <p:nvPr/>
          </p:nvGrpSpPr>
          <p:grpSpPr>
            <a:xfrm>
              <a:off x="6539763" y="2277313"/>
              <a:ext cx="2728912" cy="1417637"/>
              <a:chOff x="4598988" y="957263"/>
              <a:chExt cx="2728912" cy="1417637"/>
            </a:xfrm>
          </p:grpSpPr>
          <p:pic>
            <p:nvPicPr>
              <p:cNvPr id="106" name="Picture 13" descr="xraySiriusA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16" r="9450"/>
              <a:stretch>
                <a:fillRect/>
              </a:stretch>
            </p:blipFill>
            <p:spPr bwMode="auto">
              <a:xfrm>
                <a:off x="5489575" y="1471613"/>
                <a:ext cx="914400" cy="903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TextBox 12"/>
              <p:cNvSpPr txBox="1">
                <a:spLocks noChangeArrowheads="1"/>
              </p:cNvSpPr>
              <p:nvPr/>
            </p:nvSpPr>
            <p:spPr bwMode="auto">
              <a:xfrm>
                <a:off x="4598988" y="957263"/>
                <a:ext cx="2728912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</a:rPr>
                  <a:t>Spectral line formation in white dwarf photospheres</a:t>
                </a: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6539763" y="2277312"/>
              <a:ext cx="2728912" cy="141763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02" name="Group 43"/>
          <p:cNvGrpSpPr>
            <a:grpSpLocks/>
          </p:cNvGrpSpPr>
          <p:nvPr/>
        </p:nvGrpSpPr>
        <p:grpSpPr bwMode="auto">
          <a:xfrm rot="5400000">
            <a:off x="6524565" y="3314974"/>
            <a:ext cx="404953" cy="1954833"/>
            <a:chOff x="875" y="2105"/>
            <a:chExt cx="255" cy="420"/>
          </a:xfrm>
        </p:grpSpPr>
        <p:grpSp>
          <p:nvGrpSpPr>
            <p:cNvPr id="46117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11" name="Freeform 45"/>
              <p:cNvSpPr>
                <a:spLocks/>
              </p:cNvSpPr>
              <p:nvPr/>
            </p:nvSpPr>
            <p:spPr bwMode="auto">
              <a:xfrm>
                <a:off x="1081" y="3674"/>
                <a:ext cx="74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2" name="Line 46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18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09" name="Freeform 48"/>
              <p:cNvSpPr>
                <a:spLocks/>
              </p:cNvSpPr>
              <p:nvPr/>
            </p:nvSpPr>
            <p:spPr bwMode="auto">
              <a:xfrm>
                <a:off x="1081" y="3674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0" name="Line 49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19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1081" y="3674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8" name="Line 52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46104" name="Group 43"/>
          <p:cNvGrpSpPr>
            <a:grpSpLocks/>
          </p:cNvGrpSpPr>
          <p:nvPr/>
        </p:nvGrpSpPr>
        <p:grpSpPr bwMode="auto">
          <a:xfrm rot="16200000" flipH="1">
            <a:off x="3118049" y="3424273"/>
            <a:ext cx="404953" cy="1656676"/>
            <a:chOff x="875" y="2105"/>
            <a:chExt cx="255" cy="420"/>
          </a:xfrm>
        </p:grpSpPr>
        <p:grpSp>
          <p:nvGrpSpPr>
            <p:cNvPr id="46108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3" name="Line 46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09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00" name="Freeform 48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1" name="Line 49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10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98" name="Freeform 51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9" name="Line 52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3149020" y="4948505"/>
            <a:ext cx="2534444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3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r="22728"/>
          <a:stretch/>
        </p:blipFill>
        <p:spPr bwMode="auto">
          <a:xfrm>
            <a:off x="4148864" y="3576905"/>
            <a:ext cx="42861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be 4"/>
          <p:cNvSpPr/>
          <p:nvPr/>
        </p:nvSpPr>
        <p:spPr>
          <a:xfrm>
            <a:off x="7704459" y="3743230"/>
            <a:ext cx="646604" cy="969688"/>
          </a:xfrm>
          <a:prstGeom prst="cube">
            <a:avLst/>
          </a:prstGeom>
          <a:solidFill>
            <a:srgbClr val="FF0000">
              <a:alpha val="76078"/>
            </a:srgbClr>
          </a:solidFill>
          <a:effectLst>
            <a:glow rad="139700">
              <a:srgbClr val="BD2C0F">
                <a:alpha val="40000"/>
              </a:srgb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877135" y="3154749"/>
            <a:ext cx="902203" cy="300318"/>
          </a:xfrm>
          <a:prstGeom prst="can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096" name="Group 19"/>
          <p:cNvGrpSpPr>
            <a:grpSpLocks/>
          </p:cNvGrpSpPr>
          <p:nvPr/>
        </p:nvGrpSpPr>
        <p:grpSpPr bwMode="auto">
          <a:xfrm>
            <a:off x="4134557" y="3054702"/>
            <a:ext cx="404823" cy="666981"/>
            <a:chOff x="875" y="2105"/>
            <a:chExt cx="255" cy="420"/>
          </a:xfrm>
        </p:grpSpPr>
        <p:grpSp>
          <p:nvGrpSpPr>
            <p:cNvPr id="46126" name="Group 20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20" name="Freeform 21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1" name="Line 22"/>
              <p:cNvSpPr>
                <a:spLocks noChangeShapeType="1"/>
              </p:cNvSpPr>
              <p:nvPr/>
            </p:nvSpPr>
            <p:spPr bwMode="auto">
              <a:xfrm flipV="1">
                <a:off x="1116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27" name="Group 23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18" name="Freeform 24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" name="Line 25"/>
              <p:cNvSpPr>
                <a:spLocks noChangeShapeType="1"/>
              </p:cNvSpPr>
              <p:nvPr/>
            </p:nvSpPr>
            <p:spPr bwMode="auto">
              <a:xfrm flipV="1">
                <a:off x="1116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28" name="Group 26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116" name="Freeform 27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7" name="Line 28"/>
              <p:cNvSpPr>
                <a:spLocks noChangeShapeType="1"/>
              </p:cNvSpPr>
              <p:nvPr/>
            </p:nvSpPr>
            <p:spPr bwMode="auto">
              <a:xfrm flipV="1">
                <a:off x="1116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8" name="Cube 7"/>
          <p:cNvSpPr/>
          <p:nvPr/>
        </p:nvSpPr>
        <p:spPr>
          <a:xfrm>
            <a:off x="5005002" y="3568707"/>
            <a:ext cx="507497" cy="883624"/>
          </a:xfrm>
          <a:prstGeom prst="cube">
            <a:avLst/>
          </a:prstGeom>
          <a:solidFill>
            <a:srgbClr val="D30AA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43"/>
          <p:cNvGrpSpPr>
            <a:grpSpLocks/>
          </p:cNvGrpSpPr>
          <p:nvPr/>
        </p:nvGrpSpPr>
        <p:grpSpPr bwMode="auto">
          <a:xfrm rot="3797315" flipH="1">
            <a:off x="4763714" y="3856273"/>
            <a:ext cx="404953" cy="666771"/>
            <a:chOff x="875" y="2105"/>
            <a:chExt cx="255" cy="420"/>
          </a:xfrm>
        </p:grpSpPr>
        <p:grpSp>
          <p:nvGrpSpPr>
            <p:cNvPr id="83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04" name="Freeform 45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5" name="Line 46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89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96" name="Freeform 48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7" name="Line 49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1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94" name="Freeform 51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Line 52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4" name="Cube 3"/>
          <p:cNvSpPr/>
          <p:nvPr/>
        </p:nvSpPr>
        <p:spPr>
          <a:xfrm>
            <a:off x="2147047" y="3916997"/>
            <a:ext cx="277906" cy="6521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 Box 30"/>
          <p:cNvSpPr txBox="1">
            <a:spLocks noChangeArrowheads="1"/>
          </p:cNvSpPr>
          <p:nvPr/>
        </p:nvSpPr>
        <p:spPr bwMode="auto">
          <a:xfrm>
            <a:off x="547825" y="3895840"/>
            <a:ext cx="2039132" cy="83099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Si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exploding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foil</a:t>
            </a:r>
            <a:endParaRPr lang="en-US" sz="16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32" name="Text Box 30"/>
          <p:cNvSpPr txBox="1">
            <a:spLocks noChangeArrowheads="1"/>
          </p:cNvSpPr>
          <p:nvPr/>
        </p:nvSpPr>
        <p:spPr bwMode="auto">
          <a:xfrm>
            <a:off x="7144948" y="4726822"/>
            <a:ext cx="2039132" cy="3385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H gas cell</a:t>
            </a:r>
            <a:endParaRPr lang="en-US" sz="16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33" name="Text Box 30"/>
          <p:cNvSpPr txBox="1">
            <a:spLocks noChangeArrowheads="1"/>
          </p:cNvSpPr>
          <p:nvPr/>
        </p:nvSpPr>
        <p:spPr bwMode="auto">
          <a:xfrm>
            <a:off x="3214026" y="2766367"/>
            <a:ext cx="2300086" cy="3385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Fe/Mg foil</a:t>
            </a:r>
            <a:endParaRPr lang="en-US" sz="16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4779338" y="3240504"/>
            <a:ext cx="2039132" cy="83099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Ne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gas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cell</a:t>
            </a:r>
            <a:endParaRPr lang="en-US" sz="16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35" name="Text Box 30"/>
          <p:cNvSpPr txBox="1">
            <a:spLocks noChangeArrowheads="1"/>
          </p:cNvSpPr>
          <p:nvPr/>
        </p:nvSpPr>
        <p:spPr bwMode="auto">
          <a:xfrm>
            <a:off x="406781" y="5657569"/>
            <a:ext cx="7037033" cy="646325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Multiple samples are exposed to Z x-rays on each shot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Crucial for progress on oversubscribed MJ-class facility</a:t>
            </a:r>
            <a:endParaRPr lang="en-US" sz="18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40868" y="2216851"/>
            <a:ext cx="389492" cy="549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254392" y="2277312"/>
            <a:ext cx="0" cy="1177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9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1" cy="838200"/>
          </a:xfrm>
          <a:solidFill>
            <a:srgbClr val="F2F2F2">
              <a:alpha val="74902"/>
            </a:srgbClr>
          </a:solidFill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The ZAPP collaboration involves universities, U.S. national labs, a private company, and the French CEA laboratory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0330" y="773437"/>
            <a:ext cx="8813800" cy="58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5" tIns="45642" rIns="91285" bIns="4564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/>
              <a:t>J.E. Bailey, G.A. Rochau, S.B. Hansen, C. Ball, A.L. Carlson, M. </a:t>
            </a:r>
            <a:r>
              <a:rPr lang="en-US" sz="1600" dirty="0" err="1"/>
              <a:t>Kernahan</a:t>
            </a:r>
            <a:r>
              <a:rPr lang="en-US" sz="1600" dirty="0"/>
              <a:t>, G.S. Dunham, M.R. Gomez, G. Loisel, T. Nagayama</a:t>
            </a:r>
          </a:p>
          <a:p>
            <a:pPr algn="l"/>
            <a:r>
              <a:rPr lang="en-US" sz="1600" dirty="0"/>
              <a:t>Sandia National Laboratories, Albuquerque, NM, 87185-1196</a:t>
            </a:r>
          </a:p>
          <a:p>
            <a:pPr algn="l">
              <a:lnSpc>
                <a:spcPct val="50000"/>
              </a:lnSpc>
            </a:pPr>
            <a:endParaRPr lang="en-US" sz="1600" dirty="0"/>
          </a:p>
          <a:p>
            <a:pPr algn="l"/>
            <a:r>
              <a:rPr lang="en-US" sz="1600" dirty="0"/>
              <a:t>C.A. Iglesias, D. Liedahl</a:t>
            </a:r>
          </a:p>
          <a:p>
            <a:pPr algn="l"/>
            <a:r>
              <a:rPr lang="en-US" sz="1600" dirty="0"/>
              <a:t>University of California, Lawrence Livermore National Laboratory, Livermore, CA, 94550</a:t>
            </a:r>
          </a:p>
          <a:p>
            <a:pPr algn="l">
              <a:lnSpc>
                <a:spcPct val="50000"/>
              </a:lnSpc>
            </a:pPr>
            <a:endParaRPr lang="pt-BR" sz="1600" dirty="0"/>
          </a:p>
          <a:p>
            <a:pPr algn="l"/>
            <a:r>
              <a:rPr lang="en-US" sz="1600" dirty="0"/>
              <a:t>M.E. Sherrill</a:t>
            </a:r>
          </a:p>
          <a:p>
            <a:pPr algn="l"/>
            <a:r>
              <a:rPr lang="pt-BR" sz="1600" dirty="0"/>
              <a:t>Theoretical Division, Los Alamos National Laboratory, Los Alamos, NM 87545 </a:t>
            </a:r>
          </a:p>
          <a:p>
            <a:pPr algn="l">
              <a:lnSpc>
                <a:spcPct val="50000"/>
              </a:lnSpc>
            </a:pPr>
            <a:endParaRPr lang="en-US" sz="1600" dirty="0"/>
          </a:p>
          <a:p>
            <a:pPr algn="l"/>
            <a:r>
              <a:rPr lang="en-US" sz="1600" dirty="0"/>
              <a:t>J.J. MacFarlane, I. Golovkin, I. Hall</a:t>
            </a:r>
          </a:p>
          <a:p>
            <a:pPr algn="l"/>
            <a:r>
              <a:rPr lang="en-US" sz="1600" dirty="0"/>
              <a:t>Prism Computational Sciences, Madison, WI, 53703</a:t>
            </a:r>
          </a:p>
          <a:p>
            <a:pPr algn="l">
              <a:lnSpc>
                <a:spcPct val="50000"/>
              </a:lnSpc>
            </a:pPr>
            <a:endParaRPr lang="en-US" sz="1600" dirty="0"/>
          </a:p>
          <a:p>
            <a:pPr algn="l"/>
            <a:r>
              <a:rPr lang="en-US" sz="1600" dirty="0"/>
              <a:t>R.C. </a:t>
            </a:r>
            <a:r>
              <a:rPr lang="en-US" sz="1600" dirty="0" smtClean="0"/>
              <a:t>Mancini, </a:t>
            </a:r>
            <a:r>
              <a:rPr lang="en-US" sz="1600" dirty="0"/>
              <a:t>T. Durmaz, T. </a:t>
            </a:r>
            <a:r>
              <a:rPr lang="en-US" sz="1600" dirty="0" smtClean="0"/>
              <a:t>Lockard, D. Mayes</a:t>
            </a:r>
            <a:endParaRPr lang="en-US" sz="1600" dirty="0"/>
          </a:p>
          <a:p>
            <a:pPr algn="l"/>
            <a:r>
              <a:rPr lang="en-US" sz="1600" dirty="0"/>
              <a:t>University of Nevada, Reno, NV</a:t>
            </a:r>
          </a:p>
          <a:p>
            <a:pPr algn="l">
              <a:lnSpc>
                <a:spcPct val="50000"/>
              </a:lnSpc>
            </a:pPr>
            <a:endParaRPr lang="pt-BR" sz="1600" dirty="0"/>
          </a:p>
          <a:p>
            <a:pPr algn="l"/>
            <a:r>
              <a:rPr lang="en-US" sz="1600" dirty="0"/>
              <a:t>C. Blancard, Ph. Cosse, G. Faussurier, </a:t>
            </a:r>
            <a:r>
              <a:rPr lang="en-GB" sz="1600" dirty="0"/>
              <a:t>F. Gilleron</a:t>
            </a:r>
            <a:r>
              <a:rPr lang="en-US" sz="1600" dirty="0"/>
              <a:t>, J.C. Pain</a:t>
            </a:r>
          </a:p>
          <a:p>
            <a:pPr algn="l"/>
            <a:r>
              <a:rPr lang="fr-FR" sz="1600" dirty="0"/>
              <a:t>CEA, DAM, DIF, F-91297 Arpajon, France</a:t>
            </a:r>
          </a:p>
          <a:p>
            <a:pPr algn="l">
              <a:lnSpc>
                <a:spcPct val="50000"/>
              </a:lnSpc>
            </a:pPr>
            <a:endParaRPr lang="fr-FR" sz="1600" dirty="0"/>
          </a:p>
          <a:p>
            <a:pPr algn="l"/>
            <a:r>
              <a:rPr lang="fr-FR" sz="1600" dirty="0"/>
              <a:t>D. Cohen, J. MacArthur, </a:t>
            </a:r>
          </a:p>
          <a:p>
            <a:pPr algn="l"/>
            <a:r>
              <a:rPr lang="fr-FR" sz="1600" dirty="0"/>
              <a:t>Swarthmore College, Swarthmore, PA, 19081</a:t>
            </a:r>
          </a:p>
          <a:p>
            <a:pPr algn="l">
              <a:lnSpc>
                <a:spcPct val="50000"/>
              </a:lnSpc>
            </a:pPr>
            <a:endParaRPr lang="fr-FR" sz="1600" dirty="0"/>
          </a:p>
          <a:p>
            <a:pPr algn="l"/>
            <a:r>
              <a:rPr lang="en-US" sz="1600" dirty="0"/>
              <a:t>A.K. Pradhan, S.N. Nahar, M. Pinsonneault</a:t>
            </a:r>
          </a:p>
          <a:p>
            <a:pPr algn="l"/>
            <a:r>
              <a:rPr lang="en-US" sz="1600" dirty="0"/>
              <a:t>Ohio State University, Columbus, Ohio, 43210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D.E. Winget, M.H. Montgomery, R.E. Falcon, J.L. Ellis</a:t>
            </a:r>
          </a:p>
          <a:p>
            <a:pPr algn="l"/>
            <a:r>
              <a:rPr lang="en-US" sz="1600" dirty="0"/>
              <a:t>University of Texas, Austin, Texas</a:t>
            </a:r>
          </a:p>
        </p:txBody>
      </p:sp>
    </p:spTree>
    <p:extLst>
      <p:ext uri="{BB962C8B-B14F-4D97-AF65-F5344CB8AC3E}">
        <p14:creationId xmlns:p14="http://schemas.microsoft.com/office/powerpoint/2010/main" val="5434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9738" y="0"/>
            <a:ext cx="7434262" cy="8382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The 26 million Ampere current on Z provides access to new laboratory astrophysics regimes</a:t>
            </a:r>
          </a:p>
        </p:txBody>
      </p:sp>
      <p:grpSp>
        <p:nvGrpSpPr>
          <p:cNvPr id="35843" name="Group 68"/>
          <p:cNvGrpSpPr>
            <a:grpSpLocks/>
          </p:cNvGrpSpPr>
          <p:nvPr/>
        </p:nvGrpSpPr>
        <p:grpSpPr bwMode="auto">
          <a:xfrm>
            <a:off x="312737" y="1093788"/>
            <a:ext cx="8250238" cy="5560986"/>
            <a:chOff x="312737" y="1093263"/>
            <a:chExt cx="8250238" cy="5560986"/>
          </a:xfrm>
        </p:grpSpPr>
        <p:pic>
          <p:nvPicPr>
            <p:cNvPr id="35844" name="Picture 3" descr="z_pho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634600"/>
              <a:ext cx="3122612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911225" y="4046013"/>
              <a:ext cx="26193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lIns="91317" tIns="45658" rIns="91317" bIns="4565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1809750" y="4047600"/>
              <a:ext cx="704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17" tIns="45658" rIns="91317" bIns="456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>
                  <a:solidFill>
                    <a:srgbClr val="000000"/>
                  </a:solidFill>
                  <a:latin typeface="Helvetica" pitchFamily="34" charset="0"/>
                </a:rPr>
                <a:t>40 m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1470025" y="1237725"/>
              <a:ext cx="160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17" tIns="45658" rIns="91317" bIns="4565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>
                  <a:solidFill>
                    <a:srgbClr val="000000"/>
                  </a:solidFill>
                  <a:latin typeface="Helvetica" pitchFamily="34" charset="0"/>
                </a:rPr>
                <a:t>Z accelerator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1447800" y="1237725"/>
              <a:ext cx="1562100" cy="3254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317" tIns="45658" rIns="91317" bIns="45658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 flipV="1">
              <a:off x="2222500" y="1760013"/>
              <a:ext cx="2922588" cy="22225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/>
            </a:ln>
          </p:spPr>
          <p:txBody>
            <a:bodyPr lIns="91317" tIns="45658" rIns="91317" bIns="4565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 flipH="1">
              <a:off x="2216150" y="1775888"/>
              <a:ext cx="11113" cy="588962"/>
            </a:xfrm>
            <a:prstGeom prst="line">
              <a:avLst/>
            </a:prstGeom>
            <a:noFill/>
            <a:ln w="38100">
              <a:solidFill>
                <a:srgbClr val="618FFD"/>
              </a:solidFill>
              <a:round/>
              <a:headEnd/>
              <a:tailEnd type="triangle" w="med" len="med"/>
            </a:ln>
          </p:spPr>
          <p:txBody>
            <a:bodyPr lIns="91317" tIns="45658" rIns="91317" bIns="4565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7369175" y="1421875"/>
              <a:ext cx="1193800" cy="549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9181" tIns="38899" rIns="79181" bIns="38899">
              <a:spAutoFit/>
            </a:bodyPr>
            <a:lstStyle/>
            <a:p>
              <a:pPr algn="l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srgbClr val="000000"/>
                  </a:solidFill>
                  <a:latin typeface="Arial" pitchFamily="34" charset="0"/>
                </a:rPr>
                <a:t>tungsten</a:t>
              </a:r>
            </a:p>
            <a:p>
              <a:pPr algn="l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srgbClr val="000000"/>
                  </a:solidFill>
                  <a:latin typeface="Arial" pitchFamily="34" charset="0"/>
                </a:rPr>
                <a:t>wire array</a:t>
              </a:r>
            </a:p>
          </p:txBody>
        </p:sp>
        <p:pic>
          <p:nvPicPr>
            <p:cNvPr id="35852" name="Picture 30" descr="wire 180_10u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025" y="1093263"/>
              <a:ext cx="1925638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388" y="4406375"/>
              <a:ext cx="78581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5767388" y="1696513"/>
              <a:ext cx="115887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triangle" w="med" len="med"/>
            </a:ln>
          </p:spPr>
          <p:txBody>
            <a:bodyPr lIns="91317" tIns="45658" rIns="91317" bIns="4565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6046788" y="1698100"/>
              <a:ext cx="660400" cy="349250"/>
            </a:xfrm>
            <a:prstGeom prst="rect">
              <a:avLst/>
            </a:prstGeom>
            <a:noFill/>
            <a:ln w="12700" algn="ctr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lIns="91317" tIns="45658" rIns="91317" bIns="45658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rgbClr val="FFFF66"/>
                  </a:solidFill>
                  <a:latin typeface="Arial" pitchFamily="34" charset="0"/>
                </a:rPr>
                <a:t>4 cm</a:t>
              </a:r>
            </a:p>
          </p:txBody>
        </p:sp>
        <p:sp>
          <p:nvSpPr>
            <p:cNvPr id="48" name="Rectangle 34"/>
            <p:cNvSpPr>
              <a:spLocks noChangeArrowheads="1"/>
            </p:cNvSpPr>
            <p:nvPr/>
          </p:nvSpPr>
          <p:spPr bwMode="auto">
            <a:xfrm>
              <a:off x="4572000" y="4952475"/>
              <a:ext cx="1385888" cy="3127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9181" tIns="38899" rIns="79181" bIns="38899">
              <a:spAutoFit/>
            </a:bodyPr>
            <a:lstStyle/>
            <a:p>
              <a:pPr algn="l" defTabSz="8001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srgbClr val="000000"/>
                  </a:solidFill>
                  <a:latin typeface="Arial" pitchFamily="34" charset="0"/>
                </a:rPr>
                <a:t>X-ray image</a:t>
              </a:r>
            </a:p>
          </p:txBody>
        </p:sp>
        <p:sp>
          <p:nvSpPr>
            <p:cNvPr id="49" name="Text Box 35"/>
            <p:cNvSpPr txBox="1">
              <a:spLocks noChangeArrowheads="1"/>
            </p:cNvSpPr>
            <p:nvPr/>
          </p:nvSpPr>
          <p:spPr bwMode="auto">
            <a:xfrm>
              <a:off x="312737" y="4346050"/>
              <a:ext cx="3921125" cy="2308199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317" tIns="45658" rIns="91317" bIns="45658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Arial" pitchFamily="34" charset="0"/>
                </a:rPr>
                <a:t>Z </a:t>
              </a:r>
              <a:r>
                <a:rPr lang="en-US" sz="1800" b="1" kern="0" dirty="0" smtClean="0">
                  <a:solidFill>
                    <a:srgbClr val="000000"/>
                  </a:solidFill>
                  <a:latin typeface="Arial" pitchFamily="34" charset="0"/>
                </a:rPr>
                <a:t>generates electrical power ~5x larger than the combined output of all the worlds power plants.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 smtClean="0">
                  <a:solidFill>
                    <a:srgbClr val="000000"/>
                  </a:solidFill>
                  <a:latin typeface="Arial" pitchFamily="34" charset="0"/>
                </a:rPr>
                <a:t>We use this to make large </a:t>
              </a:r>
              <a:r>
                <a:rPr lang="en-US" sz="1800" b="1" kern="0" dirty="0">
                  <a:solidFill>
                    <a:srgbClr val="000000"/>
                  </a:solidFill>
                  <a:latin typeface="Arial" pitchFamily="34" charset="0"/>
                </a:rPr>
                <a:t>magnetic fields or large x-ray </a:t>
              </a:r>
              <a:r>
                <a:rPr lang="en-US" sz="1800" b="1" kern="0" dirty="0" smtClean="0">
                  <a:solidFill>
                    <a:srgbClr val="000000"/>
                  </a:solidFill>
                  <a:latin typeface="Arial" pitchFamily="34" charset="0"/>
                </a:rPr>
                <a:t>fluxes </a:t>
              </a:r>
              <a:r>
                <a:rPr lang="en-US" sz="1800" b="1" kern="0" dirty="0">
                  <a:solidFill>
                    <a:srgbClr val="000000"/>
                  </a:solidFill>
                  <a:latin typeface="Arial" pitchFamily="34" charset="0"/>
                </a:rPr>
                <a:t>to create extreme environments</a:t>
              </a:r>
            </a:p>
          </p:txBody>
        </p:sp>
        <p:grpSp>
          <p:nvGrpSpPr>
            <p:cNvPr id="35858" name="Group 10"/>
            <p:cNvGrpSpPr>
              <a:grpSpLocks/>
            </p:cNvGrpSpPr>
            <p:nvPr/>
          </p:nvGrpSpPr>
          <p:grpSpPr bwMode="auto">
            <a:xfrm>
              <a:off x="5008563" y="3071288"/>
              <a:ext cx="3238500" cy="1687512"/>
              <a:chOff x="2976" y="1025"/>
              <a:chExt cx="2040" cy="1063"/>
            </a:xfrm>
          </p:grpSpPr>
          <p:sp>
            <p:nvSpPr>
              <p:cNvPr id="51" name="Rectangle 11"/>
              <p:cNvSpPr>
                <a:spLocks noChangeArrowheads="1"/>
              </p:cNvSpPr>
              <p:nvPr/>
            </p:nvSpPr>
            <p:spPr bwMode="auto">
              <a:xfrm>
                <a:off x="4874" y="1760"/>
                <a:ext cx="100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79292" tIns="38951" rIns="79292" bIns="38951">
                <a:spAutoFit/>
              </a:bodyPr>
              <a:lstStyle/>
              <a:p>
                <a:pPr algn="l" defTabSz="801688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 dirty="0">
                  <a:solidFill>
                    <a:srgbClr val="000000"/>
                  </a:solidFill>
                  <a:latin typeface="Helvetica" pitchFamily="34" charset="0"/>
                </a:endParaRPr>
              </a:p>
              <a:p>
                <a:pPr algn="l" defTabSz="801688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b="1" kern="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52" name="Rectangle 12"/>
              <p:cNvSpPr>
                <a:spLocks noChangeArrowheads="1"/>
              </p:cNvSpPr>
              <p:nvPr/>
            </p:nvSpPr>
            <p:spPr bwMode="auto">
              <a:xfrm>
                <a:off x="3487" y="1038"/>
                <a:ext cx="1529" cy="1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69482" tIns="34132" rIns="69482" bIns="34132">
                <a:spAutoFit/>
              </a:bodyPr>
              <a:lstStyle/>
              <a:p>
                <a:pPr algn="l" defTabSz="801688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700" b="1" i="1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Current </a:t>
                </a:r>
                <a:r>
                  <a:rPr lang="en-US" sz="17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</a:rPr>
                  <a:t>2.6x10</a:t>
                </a:r>
                <a:r>
                  <a:rPr lang="en-US" sz="1700" b="1" i="1" kern="0" baseline="30000" dirty="0" smtClean="0">
                    <a:solidFill>
                      <a:sysClr val="windowText" lastClr="000000"/>
                    </a:solidFill>
                    <a:latin typeface="Arial" pitchFamily="34" charset="0"/>
                  </a:rPr>
                  <a:t>7 </a:t>
                </a:r>
                <a:r>
                  <a:rPr lang="en-US" sz="1700" b="1" i="1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Amps</a:t>
                </a:r>
              </a:p>
            </p:txBody>
          </p:sp>
          <p:sp>
            <p:nvSpPr>
              <p:cNvPr id="53" name="Rectangle 13" descr="50%"/>
              <p:cNvSpPr>
                <a:spLocks noChangeArrowheads="1"/>
              </p:cNvSpPr>
              <p:nvPr/>
            </p:nvSpPr>
            <p:spPr bwMode="auto">
              <a:xfrm>
                <a:off x="3488" y="1340"/>
                <a:ext cx="714" cy="462"/>
              </a:xfrm>
              <a:prstGeom prst="rect">
                <a:avLst/>
              </a:prstGeom>
              <a:pattFill prst="pct50">
                <a:fgClr>
                  <a:srgbClr val="F76681"/>
                </a:fgClr>
                <a:bgClr>
                  <a:srgbClr val="FFFFFF"/>
                </a:bgClr>
              </a:pattFill>
              <a:ln w="12700">
                <a:noFill/>
                <a:miter lim="800000"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4" name="Oval 14" descr="50%"/>
              <p:cNvSpPr>
                <a:spLocks noChangeArrowheads="1"/>
              </p:cNvSpPr>
              <p:nvPr/>
            </p:nvSpPr>
            <p:spPr bwMode="auto">
              <a:xfrm>
                <a:off x="3495" y="1263"/>
                <a:ext cx="700" cy="100"/>
              </a:xfrm>
              <a:prstGeom prst="ellipse">
                <a:avLst/>
              </a:prstGeom>
              <a:pattFill prst="pct50">
                <a:fgClr>
                  <a:srgbClr val="F76681"/>
                </a:fgClr>
                <a:bgClr>
                  <a:srgbClr val="FFFFFF"/>
                </a:bgClr>
              </a:pattFill>
              <a:ln w="254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5" name="Oval 15" descr="50%"/>
              <p:cNvSpPr>
                <a:spLocks noChangeArrowheads="1"/>
              </p:cNvSpPr>
              <p:nvPr/>
            </p:nvSpPr>
            <p:spPr bwMode="auto">
              <a:xfrm>
                <a:off x="3495" y="1778"/>
                <a:ext cx="700" cy="100"/>
              </a:xfrm>
              <a:prstGeom prst="ellipse">
                <a:avLst/>
              </a:prstGeom>
              <a:pattFill prst="pct50">
                <a:fgClr>
                  <a:srgbClr val="F76681"/>
                </a:fgClr>
                <a:bgClr>
                  <a:srgbClr val="FFFFFF"/>
                </a:bgClr>
              </a:pattFill>
              <a:ln w="254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Line 16"/>
              <p:cNvSpPr>
                <a:spLocks noChangeShapeType="1"/>
              </p:cNvSpPr>
              <p:nvPr/>
            </p:nvSpPr>
            <p:spPr bwMode="auto">
              <a:xfrm>
                <a:off x="4202" y="1320"/>
                <a:ext cx="0" cy="502"/>
              </a:xfrm>
              <a:prstGeom prst="line">
                <a:avLst/>
              </a:prstGeom>
              <a:noFill/>
              <a:ln w="254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Line 17"/>
              <p:cNvSpPr>
                <a:spLocks noChangeShapeType="1"/>
              </p:cNvSpPr>
              <p:nvPr/>
            </p:nvSpPr>
            <p:spPr bwMode="auto">
              <a:xfrm>
                <a:off x="3488" y="1320"/>
                <a:ext cx="0" cy="502"/>
              </a:xfrm>
              <a:prstGeom prst="line">
                <a:avLst/>
              </a:prstGeom>
              <a:noFill/>
              <a:ln w="254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8" name="Line 18"/>
              <p:cNvSpPr>
                <a:spLocks noChangeShapeType="1"/>
              </p:cNvSpPr>
              <p:nvPr/>
            </p:nvSpPr>
            <p:spPr bwMode="auto">
              <a:xfrm>
                <a:off x="3427" y="1025"/>
                <a:ext cx="0" cy="70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Oval 19"/>
              <p:cNvSpPr>
                <a:spLocks noChangeArrowheads="1"/>
              </p:cNvSpPr>
              <p:nvPr/>
            </p:nvSpPr>
            <p:spPr bwMode="auto">
              <a:xfrm>
                <a:off x="3327" y="1430"/>
                <a:ext cx="995" cy="113"/>
              </a:xfrm>
              <a:prstGeom prst="ellipse">
                <a:avLst/>
              </a:prstGeom>
              <a:noFill/>
              <a:ln w="25400">
                <a:solidFill>
                  <a:srgbClr val="114FFB"/>
                </a:solidFill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Oval 20"/>
              <p:cNvSpPr>
                <a:spLocks noChangeArrowheads="1"/>
              </p:cNvSpPr>
              <p:nvPr/>
            </p:nvSpPr>
            <p:spPr bwMode="auto">
              <a:xfrm>
                <a:off x="3327" y="1514"/>
                <a:ext cx="995" cy="113"/>
              </a:xfrm>
              <a:prstGeom prst="ellipse">
                <a:avLst/>
              </a:prstGeom>
              <a:noFill/>
              <a:ln w="25400">
                <a:solidFill>
                  <a:srgbClr val="114FFB"/>
                </a:solidFill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1" name="Oval 21"/>
              <p:cNvSpPr>
                <a:spLocks noChangeArrowheads="1"/>
              </p:cNvSpPr>
              <p:nvPr/>
            </p:nvSpPr>
            <p:spPr bwMode="auto">
              <a:xfrm>
                <a:off x="3327" y="1599"/>
                <a:ext cx="995" cy="112"/>
              </a:xfrm>
              <a:prstGeom prst="ellipse">
                <a:avLst/>
              </a:prstGeom>
              <a:noFill/>
              <a:ln w="25400">
                <a:solidFill>
                  <a:srgbClr val="114FFB"/>
                </a:solidFill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2" name="Rectangle 22"/>
              <p:cNvSpPr>
                <a:spLocks noChangeArrowheads="1"/>
              </p:cNvSpPr>
              <p:nvPr/>
            </p:nvSpPr>
            <p:spPr bwMode="auto">
              <a:xfrm>
                <a:off x="4223" y="1304"/>
                <a:ext cx="637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69482" tIns="34132" rIns="69482" bIns="34132">
                <a:spAutoFit/>
              </a:bodyPr>
              <a:lstStyle/>
              <a:p>
                <a:pPr algn="l" defTabSz="801688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b="1" i="1" kern="0" dirty="0">
                    <a:solidFill>
                      <a:srgbClr val="063DE8"/>
                    </a:solidFill>
                    <a:latin typeface="Arial" pitchFamily="34" charset="0"/>
                  </a:rPr>
                  <a:t>B-Field</a:t>
                </a:r>
              </a:p>
            </p:txBody>
          </p:sp>
          <p:sp>
            <p:nvSpPr>
              <p:cNvPr id="63" name="Line 23"/>
              <p:cNvSpPr>
                <a:spLocks noChangeShapeType="1"/>
              </p:cNvSpPr>
              <p:nvPr/>
            </p:nvSpPr>
            <p:spPr bwMode="auto">
              <a:xfrm>
                <a:off x="3138" y="1809"/>
                <a:ext cx="32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2976" y="1866"/>
                <a:ext cx="84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69482" tIns="34132" rIns="69482" bIns="34132">
                <a:spAutoFit/>
              </a:bodyPr>
              <a:lstStyle/>
              <a:p>
                <a:pPr algn="l" defTabSz="801688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b="1" i="1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JxB Force</a:t>
                </a:r>
              </a:p>
            </p:txBody>
          </p:sp>
          <p:sp>
            <p:nvSpPr>
              <p:cNvPr id="65" name="Oval 25" descr="50%"/>
              <p:cNvSpPr>
                <a:spLocks noChangeArrowheads="1"/>
              </p:cNvSpPr>
              <p:nvPr/>
            </p:nvSpPr>
            <p:spPr bwMode="auto">
              <a:xfrm>
                <a:off x="3490" y="1437"/>
                <a:ext cx="700" cy="21"/>
              </a:xfrm>
              <a:prstGeom prst="ellipse">
                <a:avLst/>
              </a:prstGeom>
              <a:pattFill prst="pct50">
                <a:fgClr>
                  <a:srgbClr val="F76681"/>
                </a:fgClr>
                <a:bgClr>
                  <a:srgbClr val="FFFFFF"/>
                </a:bgClr>
              </a:pattFill>
              <a:ln w="12700">
                <a:noFill/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6" name="Oval 26" descr="50%"/>
              <p:cNvSpPr>
                <a:spLocks noChangeArrowheads="1"/>
              </p:cNvSpPr>
              <p:nvPr/>
            </p:nvSpPr>
            <p:spPr bwMode="auto">
              <a:xfrm>
                <a:off x="3497" y="1416"/>
                <a:ext cx="707" cy="49"/>
              </a:xfrm>
              <a:prstGeom prst="ellipse">
                <a:avLst/>
              </a:prstGeom>
              <a:pattFill prst="pct50">
                <a:fgClr>
                  <a:srgbClr val="F76681"/>
                </a:fgClr>
                <a:bgClr>
                  <a:srgbClr val="FFFFFF"/>
                </a:bgClr>
              </a:pattFill>
              <a:ln w="12700">
                <a:noFill/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7" name="Oval 27" descr="50%"/>
              <p:cNvSpPr>
                <a:spLocks noChangeArrowheads="1"/>
              </p:cNvSpPr>
              <p:nvPr/>
            </p:nvSpPr>
            <p:spPr bwMode="auto">
              <a:xfrm>
                <a:off x="3504" y="1571"/>
                <a:ext cx="707" cy="49"/>
              </a:xfrm>
              <a:prstGeom prst="ellipse">
                <a:avLst/>
              </a:prstGeom>
              <a:pattFill prst="pct50">
                <a:fgClr>
                  <a:srgbClr val="F76681"/>
                </a:fgClr>
                <a:bgClr>
                  <a:srgbClr val="FFFFFF"/>
                </a:bgClr>
              </a:pattFill>
              <a:ln w="12700">
                <a:noFill/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8" name="Oval 28" descr="50%"/>
              <p:cNvSpPr>
                <a:spLocks noChangeArrowheads="1"/>
              </p:cNvSpPr>
              <p:nvPr/>
            </p:nvSpPr>
            <p:spPr bwMode="auto">
              <a:xfrm>
                <a:off x="3483" y="1486"/>
                <a:ext cx="707" cy="50"/>
              </a:xfrm>
              <a:prstGeom prst="ellipse">
                <a:avLst/>
              </a:prstGeom>
              <a:pattFill prst="pct50">
                <a:fgClr>
                  <a:srgbClr val="F76681"/>
                </a:fgClr>
                <a:bgClr>
                  <a:srgbClr val="FFFFFF"/>
                </a:bgClr>
              </a:pattFill>
              <a:ln w="12700">
                <a:noFill/>
                <a:round/>
                <a:headEnd/>
                <a:tailEnd/>
              </a:ln>
            </p:spPr>
            <p:txBody>
              <a:bodyPr lIns="74225" tIns="36462" rIns="74225" bIns="36462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4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32" y="-53790"/>
            <a:ext cx="9156734" cy="838200"/>
          </a:xfrm>
          <a:solidFill>
            <a:srgbClr val="F2F2F2">
              <a:alpha val="74902"/>
            </a:srgbClr>
          </a:solidFill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ZAPP experiments exploit </a:t>
            </a:r>
            <a:r>
              <a:rPr lang="en-US" sz="2400" b="1" dirty="0" err="1" smtClean="0">
                <a:solidFill>
                  <a:srgbClr val="0070C0"/>
                </a:solidFill>
              </a:rPr>
              <a:t>megaJoules</a:t>
            </a:r>
            <a:r>
              <a:rPr lang="en-US" sz="2400" b="1" dirty="0" smtClean="0">
                <a:solidFill>
                  <a:srgbClr val="0070C0"/>
                </a:solidFill>
              </a:rPr>
              <a:t> of x-rays to simultaneously address four separate astrophysics topics</a:t>
            </a:r>
          </a:p>
        </p:txBody>
      </p:sp>
      <p:sp>
        <p:nvSpPr>
          <p:cNvPr id="85" name="Text Box 30"/>
          <p:cNvSpPr txBox="1">
            <a:spLocks noChangeArrowheads="1"/>
          </p:cNvSpPr>
          <p:nvPr/>
        </p:nvSpPr>
        <p:spPr bwMode="auto">
          <a:xfrm>
            <a:off x="1189553" y="4777742"/>
            <a:ext cx="2039132" cy="646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C00000"/>
                </a:solidFill>
                <a:latin typeface="Helvetica" pitchFamily="34" charset="0"/>
              </a:rPr>
              <a:t>Z x-ray</a:t>
            </a:r>
            <a:r>
              <a:rPr lang="en-US" sz="1800" b="1" kern="0" dirty="0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1800" b="1" kern="0" dirty="0" smtClean="0">
                <a:solidFill>
                  <a:srgbClr val="C00000"/>
                </a:solidFill>
                <a:latin typeface="Helvetica" pitchFamily="34" charset="0"/>
              </a:rPr>
              <a:t>source</a:t>
            </a:r>
            <a:endParaRPr lang="en-US" sz="1800" b="1" kern="0" dirty="0">
              <a:solidFill>
                <a:srgbClr val="C00000"/>
              </a:solidFill>
              <a:latin typeface="Helvetic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C00000"/>
                </a:solidFill>
                <a:latin typeface="Helvetica" pitchFamily="34" charset="0"/>
              </a:rPr>
              <a:t>1-2 </a:t>
            </a:r>
            <a:r>
              <a:rPr lang="en-US" sz="1800" b="1" kern="0" dirty="0" smtClean="0">
                <a:solidFill>
                  <a:srgbClr val="C00000"/>
                </a:solidFill>
                <a:latin typeface="Helvetica" pitchFamily="34" charset="0"/>
              </a:rPr>
              <a:t>MJ; 2·10</a:t>
            </a:r>
            <a:r>
              <a:rPr lang="en-US" sz="1800" b="1" kern="0" baseline="30000" dirty="0" smtClean="0">
                <a:solidFill>
                  <a:srgbClr val="C00000"/>
                </a:solidFill>
                <a:latin typeface="Helvetica" pitchFamily="34" charset="0"/>
              </a:rPr>
              <a:t>14</a:t>
            </a:r>
            <a:r>
              <a:rPr lang="en-US" sz="1800" b="1" kern="0" dirty="0" smtClean="0">
                <a:solidFill>
                  <a:srgbClr val="C00000"/>
                </a:solidFill>
                <a:latin typeface="Helvetica" pitchFamily="34" charset="0"/>
              </a:rPr>
              <a:t> </a:t>
            </a:r>
            <a:r>
              <a:rPr lang="en-US" sz="1800" b="1" kern="0" dirty="0">
                <a:solidFill>
                  <a:srgbClr val="C00000"/>
                </a:solidFill>
                <a:latin typeface="Helvetica" pitchFamily="34" charset="0"/>
              </a:rPr>
              <a:t>W</a:t>
            </a:r>
          </a:p>
        </p:txBody>
      </p:sp>
      <p:pic>
        <p:nvPicPr>
          <p:cNvPr id="126" name="Picture 2" descr="j1655_ill_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3"/>
          <a:stretch>
            <a:fillRect/>
          </a:stretch>
        </p:blipFill>
        <p:spPr bwMode="auto">
          <a:xfrm>
            <a:off x="1021258" y="2876008"/>
            <a:ext cx="1068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10"/>
          <p:cNvSpPr txBox="1">
            <a:spLocks noChangeArrowheads="1"/>
          </p:cNvSpPr>
          <p:nvPr/>
        </p:nvSpPr>
        <p:spPr bwMode="auto">
          <a:xfrm>
            <a:off x="-45542" y="2304508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solidFill>
                  <a:srgbClr val="000000"/>
                </a:solidFill>
              </a:rPr>
              <a:t>Resonant Auger destruction in accretion powered objects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2733" y="2304508"/>
            <a:ext cx="3149020" cy="14859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74510" y="777170"/>
            <a:ext cx="2355850" cy="1439681"/>
            <a:chOff x="1677224" y="1189218"/>
            <a:chExt cx="2355850" cy="1439681"/>
          </a:xfrm>
        </p:grpSpPr>
        <p:grpSp>
          <p:nvGrpSpPr>
            <p:cNvPr id="10" name="Group 9"/>
            <p:cNvGrpSpPr/>
            <p:nvPr/>
          </p:nvGrpSpPr>
          <p:grpSpPr>
            <a:xfrm>
              <a:off x="1677224" y="1327149"/>
              <a:ext cx="2355850" cy="1301750"/>
              <a:chOff x="6602435" y="909637"/>
              <a:chExt cx="2355850" cy="1301750"/>
            </a:xfrm>
          </p:grpSpPr>
          <p:pic>
            <p:nvPicPr>
              <p:cNvPr id="67" name="Picture 38" descr="Sun - fusion work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5535" y="1296987"/>
                <a:ext cx="98107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1"/>
              <p:cNvSpPr txBox="1">
                <a:spLocks noChangeArrowheads="1"/>
              </p:cNvSpPr>
              <p:nvPr/>
            </p:nvSpPr>
            <p:spPr bwMode="auto">
              <a:xfrm>
                <a:off x="6602435" y="909637"/>
                <a:ext cx="235585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 dirty="0">
                    <a:solidFill>
                      <a:srgbClr val="000000"/>
                    </a:solidFill>
                  </a:rPr>
                  <a:t>Stellar interior opacity</a:t>
                </a:r>
              </a:p>
            </p:txBody>
          </p:sp>
        </p:grpSp>
        <p:sp>
          <p:nvSpPr>
            <p:cNvPr id="128" name="Rounded Rectangle 127"/>
            <p:cNvSpPr/>
            <p:nvPr/>
          </p:nvSpPr>
          <p:spPr>
            <a:xfrm>
              <a:off x="1677224" y="1189218"/>
              <a:ext cx="2355850" cy="143968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8796" y="736642"/>
            <a:ext cx="3490120" cy="1520736"/>
            <a:chOff x="4327442" y="1054652"/>
            <a:chExt cx="3490120" cy="15207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4328237" y="1089488"/>
              <a:ext cx="3489325" cy="1485900"/>
              <a:chOff x="0" y="2432050"/>
              <a:chExt cx="3489325" cy="1485900"/>
            </a:xfrm>
          </p:grpSpPr>
          <p:pic>
            <p:nvPicPr>
              <p:cNvPr id="115" name="Picture 41" descr="ngc4261_cro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80" t="5522" r="8336" b="10524"/>
              <a:stretch>
                <a:fillRect/>
              </a:stretch>
            </p:blipFill>
            <p:spPr bwMode="auto">
              <a:xfrm>
                <a:off x="1112838" y="3003550"/>
                <a:ext cx="973137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" name="TextBox 11"/>
              <p:cNvSpPr txBox="1">
                <a:spLocks noChangeArrowheads="1"/>
              </p:cNvSpPr>
              <p:nvPr/>
            </p:nvSpPr>
            <p:spPr bwMode="auto">
              <a:xfrm>
                <a:off x="0" y="2432050"/>
                <a:ext cx="34893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</a:rPr>
                  <a:t>Atomic kinetics in warm absorber photoionized plasmas</a:t>
                </a:r>
              </a:p>
            </p:txBody>
          </p:sp>
        </p:grpSp>
        <p:sp>
          <p:nvSpPr>
            <p:cNvPr id="129" name="Rounded Rectangle 128"/>
            <p:cNvSpPr/>
            <p:nvPr/>
          </p:nvSpPr>
          <p:spPr>
            <a:xfrm>
              <a:off x="4327442" y="1054652"/>
              <a:ext cx="3490119" cy="152073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87358" y="2277312"/>
            <a:ext cx="2728912" cy="1417638"/>
            <a:chOff x="6539763" y="2277312"/>
            <a:chExt cx="2728912" cy="1417638"/>
          </a:xfrm>
        </p:grpSpPr>
        <p:grpSp>
          <p:nvGrpSpPr>
            <p:cNvPr id="9" name="Group 8"/>
            <p:cNvGrpSpPr/>
            <p:nvPr/>
          </p:nvGrpSpPr>
          <p:grpSpPr>
            <a:xfrm>
              <a:off x="6539763" y="2277313"/>
              <a:ext cx="2728912" cy="1417637"/>
              <a:chOff x="4598988" y="957263"/>
              <a:chExt cx="2728912" cy="1417637"/>
            </a:xfrm>
          </p:grpSpPr>
          <p:pic>
            <p:nvPicPr>
              <p:cNvPr id="106" name="Picture 13" descr="xraySiriusAB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16" r="9450"/>
              <a:stretch>
                <a:fillRect/>
              </a:stretch>
            </p:blipFill>
            <p:spPr bwMode="auto">
              <a:xfrm>
                <a:off x="5489575" y="1471613"/>
                <a:ext cx="914400" cy="903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TextBox 12"/>
              <p:cNvSpPr txBox="1">
                <a:spLocks noChangeArrowheads="1"/>
              </p:cNvSpPr>
              <p:nvPr/>
            </p:nvSpPr>
            <p:spPr bwMode="auto">
              <a:xfrm>
                <a:off x="4598988" y="957263"/>
                <a:ext cx="2728912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</a:rPr>
                  <a:t>Spectral line formation in white dwarf photospheres</a:t>
                </a:r>
              </a:p>
            </p:txBody>
          </p:sp>
        </p:grpSp>
        <p:sp>
          <p:nvSpPr>
            <p:cNvPr id="130" name="Rounded Rectangle 129"/>
            <p:cNvSpPr/>
            <p:nvPr/>
          </p:nvSpPr>
          <p:spPr>
            <a:xfrm>
              <a:off x="6539763" y="2277312"/>
              <a:ext cx="2728912" cy="141763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02" name="Group 43"/>
          <p:cNvGrpSpPr>
            <a:grpSpLocks/>
          </p:cNvGrpSpPr>
          <p:nvPr/>
        </p:nvGrpSpPr>
        <p:grpSpPr bwMode="auto">
          <a:xfrm rot="5400000">
            <a:off x="6524565" y="3314974"/>
            <a:ext cx="404953" cy="1954833"/>
            <a:chOff x="875" y="2105"/>
            <a:chExt cx="255" cy="420"/>
          </a:xfrm>
        </p:grpSpPr>
        <p:grpSp>
          <p:nvGrpSpPr>
            <p:cNvPr id="46117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11" name="Freeform 45"/>
              <p:cNvSpPr>
                <a:spLocks/>
              </p:cNvSpPr>
              <p:nvPr/>
            </p:nvSpPr>
            <p:spPr bwMode="auto">
              <a:xfrm>
                <a:off x="1081" y="3674"/>
                <a:ext cx="74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2" name="Line 46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18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09" name="Freeform 48"/>
              <p:cNvSpPr>
                <a:spLocks/>
              </p:cNvSpPr>
              <p:nvPr/>
            </p:nvSpPr>
            <p:spPr bwMode="auto">
              <a:xfrm>
                <a:off x="1081" y="3674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0" name="Line 49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19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1081" y="3674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8" name="Line 52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46104" name="Group 43"/>
          <p:cNvGrpSpPr>
            <a:grpSpLocks/>
          </p:cNvGrpSpPr>
          <p:nvPr/>
        </p:nvGrpSpPr>
        <p:grpSpPr bwMode="auto">
          <a:xfrm rot="16200000" flipH="1">
            <a:off x="3118049" y="3424273"/>
            <a:ext cx="404953" cy="1656676"/>
            <a:chOff x="875" y="2105"/>
            <a:chExt cx="255" cy="420"/>
          </a:xfrm>
        </p:grpSpPr>
        <p:grpSp>
          <p:nvGrpSpPr>
            <p:cNvPr id="46108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3" name="Line 46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09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00" name="Freeform 48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1" name="Line 49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10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98" name="Freeform 51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9" name="Line 52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" name="Oval 1"/>
          <p:cNvSpPr/>
          <p:nvPr/>
        </p:nvSpPr>
        <p:spPr>
          <a:xfrm>
            <a:off x="3149020" y="4948505"/>
            <a:ext cx="2534444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3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r="22728"/>
          <a:stretch/>
        </p:blipFill>
        <p:spPr bwMode="auto">
          <a:xfrm>
            <a:off x="4148864" y="3576905"/>
            <a:ext cx="42861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be 4"/>
          <p:cNvSpPr/>
          <p:nvPr/>
        </p:nvSpPr>
        <p:spPr>
          <a:xfrm>
            <a:off x="7704459" y="3743230"/>
            <a:ext cx="646604" cy="969688"/>
          </a:xfrm>
          <a:prstGeom prst="cube">
            <a:avLst/>
          </a:prstGeom>
          <a:solidFill>
            <a:srgbClr val="FF0000">
              <a:alpha val="76078"/>
            </a:srgbClr>
          </a:solidFill>
          <a:effectLst>
            <a:glow rad="139700">
              <a:srgbClr val="BD2C0F">
                <a:alpha val="40000"/>
              </a:srgb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3877135" y="3154749"/>
            <a:ext cx="902203" cy="300318"/>
          </a:xfrm>
          <a:prstGeom prst="can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096" name="Group 19"/>
          <p:cNvGrpSpPr>
            <a:grpSpLocks/>
          </p:cNvGrpSpPr>
          <p:nvPr/>
        </p:nvGrpSpPr>
        <p:grpSpPr bwMode="auto">
          <a:xfrm>
            <a:off x="4134557" y="3054702"/>
            <a:ext cx="404823" cy="666981"/>
            <a:chOff x="875" y="2105"/>
            <a:chExt cx="255" cy="420"/>
          </a:xfrm>
        </p:grpSpPr>
        <p:grpSp>
          <p:nvGrpSpPr>
            <p:cNvPr id="46126" name="Group 20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20" name="Freeform 21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1" name="Line 22"/>
              <p:cNvSpPr>
                <a:spLocks noChangeShapeType="1"/>
              </p:cNvSpPr>
              <p:nvPr/>
            </p:nvSpPr>
            <p:spPr bwMode="auto">
              <a:xfrm flipV="1">
                <a:off x="1116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27" name="Group 23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18" name="Freeform 24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9" name="Line 25"/>
              <p:cNvSpPr>
                <a:spLocks noChangeShapeType="1"/>
              </p:cNvSpPr>
              <p:nvPr/>
            </p:nvSpPr>
            <p:spPr bwMode="auto">
              <a:xfrm flipV="1">
                <a:off x="1116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6128" name="Group 26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116" name="Freeform 27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7" name="Line 28"/>
              <p:cNvSpPr>
                <a:spLocks noChangeShapeType="1"/>
              </p:cNvSpPr>
              <p:nvPr/>
            </p:nvSpPr>
            <p:spPr bwMode="auto">
              <a:xfrm flipV="1">
                <a:off x="1116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8" name="Cube 7"/>
          <p:cNvSpPr/>
          <p:nvPr/>
        </p:nvSpPr>
        <p:spPr>
          <a:xfrm>
            <a:off x="5005002" y="3568707"/>
            <a:ext cx="507497" cy="883624"/>
          </a:xfrm>
          <a:prstGeom prst="cube">
            <a:avLst/>
          </a:prstGeom>
          <a:solidFill>
            <a:srgbClr val="D30AA5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43"/>
          <p:cNvGrpSpPr>
            <a:grpSpLocks/>
          </p:cNvGrpSpPr>
          <p:nvPr/>
        </p:nvGrpSpPr>
        <p:grpSpPr bwMode="auto">
          <a:xfrm rot="3797315" flipH="1">
            <a:off x="4763714" y="3856273"/>
            <a:ext cx="404953" cy="666771"/>
            <a:chOff x="875" y="2105"/>
            <a:chExt cx="255" cy="420"/>
          </a:xfrm>
        </p:grpSpPr>
        <p:grpSp>
          <p:nvGrpSpPr>
            <p:cNvPr id="83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04" name="Freeform 45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5" name="Line 46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89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96" name="Freeform 48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7" name="Line 49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91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94" name="Freeform 51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Line 52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4" name="Cube 3"/>
          <p:cNvSpPr/>
          <p:nvPr/>
        </p:nvSpPr>
        <p:spPr>
          <a:xfrm>
            <a:off x="2147047" y="3916997"/>
            <a:ext cx="277906" cy="65217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 Box 30"/>
          <p:cNvSpPr txBox="1">
            <a:spLocks noChangeArrowheads="1"/>
          </p:cNvSpPr>
          <p:nvPr/>
        </p:nvSpPr>
        <p:spPr bwMode="auto">
          <a:xfrm>
            <a:off x="547825" y="3895840"/>
            <a:ext cx="2039132" cy="83099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Si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exploding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foil</a:t>
            </a:r>
            <a:endParaRPr lang="en-US" sz="16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32" name="Text Box 30"/>
          <p:cNvSpPr txBox="1">
            <a:spLocks noChangeArrowheads="1"/>
          </p:cNvSpPr>
          <p:nvPr/>
        </p:nvSpPr>
        <p:spPr bwMode="auto">
          <a:xfrm>
            <a:off x="7144948" y="4726822"/>
            <a:ext cx="2039132" cy="3385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H gas cell</a:t>
            </a:r>
            <a:endParaRPr lang="en-US" sz="16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33" name="Text Box 30"/>
          <p:cNvSpPr txBox="1">
            <a:spLocks noChangeArrowheads="1"/>
          </p:cNvSpPr>
          <p:nvPr/>
        </p:nvSpPr>
        <p:spPr bwMode="auto">
          <a:xfrm>
            <a:off x="3214026" y="2766367"/>
            <a:ext cx="2300086" cy="33854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Fe/Mg foil</a:t>
            </a:r>
            <a:endParaRPr lang="en-US" sz="16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4779338" y="3240504"/>
            <a:ext cx="2039132" cy="83099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Ne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gas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cell</a:t>
            </a:r>
            <a:endParaRPr lang="en-US" sz="16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35" name="Text Box 30"/>
          <p:cNvSpPr txBox="1">
            <a:spLocks noChangeArrowheads="1"/>
          </p:cNvSpPr>
          <p:nvPr/>
        </p:nvSpPr>
        <p:spPr bwMode="auto">
          <a:xfrm>
            <a:off x="406781" y="5657569"/>
            <a:ext cx="7037033" cy="646325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Multiple samples are exposed to Z x-rays on each shot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0" dirty="0" smtClean="0">
                <a:solidFill>
                  <a:sysClr val="windowText" lastClr="000000"/>
                </a:solidFill>
                <a:latin typeface="Helvetica" pitchFamily="34" charset="0"/>
              </a:rPr>
              <a:t>Crucial for progress on oversubscribed MJ-class facility</a:t>
            </a:r>
            <a:endParaRPr lang="en-US" sz="1800" b="1" kern="0" dirty="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40868" y="2216851"/>
            <a:ext cx="389492" cy="549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254392" y="2277312"/>
            <a:ext cx="0" cy="1177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7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049770" y="2886295"/>
            <a:ext cx="5799596" cy="3974639"/>
            <a:chOff x="687849" y="2133999"/>
            <a:chExt cx="9665994" cy="66243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86" t="40991" r="3460" b="3577"/>
            <a:stretch/>
          </p:blipFill>
          <p:spPr>
            <a:xfrm>
              <a:off x="2935814" y="3617157"/>
              <a:ext cx="5079777" cy="3377030"/>
            </a:xfrm>
            <a:prstGeom prst="rect">
              <a:avLst/>
            </a:prstGeom>
          </p:spPr>
        </p:pic>
        <p:sp>
          <p:nvSpPr>
            <p:cNvPr id="4" name="Isosceles Triangle 3"/>
            <p:cNvSpPr/>
            <p:nvPr/>
          </p:nvSpPr>
          <p:spPr>
            <a:xfrm rot="19943522">
              <a:off x="1195344" y="2762504"/>
              <a:ext cx="5139254" cy="2146014"/>
            </a:xfrm>
            <a:prstGeom prst="triangle">
              <a:avLst>
                <a:gd name="adj" fmla="val 4976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9871690" flipH="1" flipV="1">
              <a:off x="4270859" y="5807405"/>
              <a:ext cx="5548867" cy="2477358"/>
            </a:xfrm>
            <a:prstGeom prst="triangle">
              <a:avLst>
                <a:gd name="adj" fmla="val 4976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/>
          </p:nvSpPr>
          <p:spPr>
            <a:xfrm rot="2486024" flipH="1" flipV="1">
              <a:off x="687849" y="6281040"/>
              <a:ext cx="4760193" cy="2477358"/>
            </a:xfrm>
            <a:prstGeom prst="triangle">
              <a:avLst>
                <a:gd name="adj" fmla="val 4976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rot="13051730" flipH="1" flipV="1">
              <a:off x="5966199" y="2133999"/>
              <a:ext cx="4387644" cy="2477358"/>
            </a:xfrm>
            <a:prstGeom prst="triangle">
              <a:avLst>
                <a:gd name="adj" fmla="val 4976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173038"/>
            <a:ext cx="7564437" cy="8382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070C0"/>
                </a:solidFill>
                <a:ea typeface="+mn-ea"/>
                <a:cs typeface="+mn-cs"/>
              </a:rPr>
              <a:t>What is new: </a:t>
            </a:r>
            <a:br>
              <a:rPr lang="en-US" sz="22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n-US" sz="2200" b="1" dirty="0" smtClean="0">
                <a:solidFill>
                  <a:srgbClr val="0070C0"/>
                </a:solidFill>
                <a:ea typeface="+mn-ea"/>
                <a:cs typeface="+mn-cs"/>
              </a:rPr>
              <a:t>Mega-Joule class facilities create </a:t>
            </a:r>
            <a:r>
              <a:rPr lang="en-US" sz="2200" b="1" i="1" u="sng" dirty="0" smtClean="0">
                <a:solidFill>
                  <a:srgbClr val="0070C0"/>
                </a:solidFill>
                <a:ea typeface="+mn-ea"/>
                <a:cs typeface="+mn-cs"/>
              </a:rPr>
              <a:t>macroscopic enough </a:t>
            </a:r>
            <a:r>
              <a:rPr lang="en-US" sz="2200" b="1" dirty="0" smtClean="0">
                <a:solidFill>
                  <a:srgbClr val="0070C0"/>
                </a:solidFill>
                <a:ea typeface="+mn-ea"/>
                <a:cs typeface="+mn-cs"/>
              </a:rPr>
              <a:t>quantities of astrophysical matter for detailed studies</a:t>
            </a:r>
            <a:endParaRPr lang="en-US" sz="22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5888" y="6021523"/>
            <a:ext cx="6088062" cy="64611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srgbClr val="000000"/>
                </a:solidFill>
              </a:rPr>
              <a:t>Creating mm-scale replicas of cosmic matter will strengthen the laboratory foundation of astrophysics</a:t>
            </a:r>
          </a:p>
        </p:txBody>
      </p:sp>
      <p:pic>
        <p:nvPicPr>
          <p:cNvPr id="47114" name="Picture 82" descr="PismoBeachSa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1" t="11961" r="17255" b="11961"/>
          <a:stretch>
            <a:fillRect/>
          </a:stretch>
        </p:blipFill>
        <p:spPr bwMode="auto">
          <a:xfrm>
            <a:off x="743776" y="4356797"/>
            <a:ext cx="1425492" cy="15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5888" y="1161035"/>
            <a:ext cx="9234487" cy="2276475"/>
            <a:chOff x="115888" y="1209675"/>
            <a:chExt cx="9234487" cy="2276475"/>
          </a:xfrm>
        </p:grpSpPr>
        <p:sp>
          <p:nvSpPr>
            <p:cNvPr id="47107" name="TextBox 74"/>
            <p:cNvSpPr txBox="1">
              <a:spLocks noChangeArrowheads="1"/>
            </p:cNvSpPr>
            <p:nvPr/>
          </p:nvSpPr>
          <p:spPr bwMode="auto">
            <a:xfrm>
              <a:off x="115888" y="1209675"/>
              <a:ext cx="4922837" cy="215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srgbClr val="000000"/>
                  </a:solidFill>
                </a:rPr>
                <a:t>High Energy Density experiments have reached extreme conditions for many years</a:t>
              </a:r>
            </a:p>
            <a:p>
              <a:pPr algn="l"/>
              <a:endParaRPr lang="en-US" sz="1800" b="1" dirty="0">
                <a:solidFill>
                  <a:srgbClr val="000000"/>
                </a:solidFill>
              </a:endParaRPr>
            </a:p>
            <a:p>
              <a:pPr algn="l"/>
              <a:r>
                <a:rPr lang="en-US" sz="1800" b="1" dirty="0">
                  <a:solidFill>
                    <a:srgbClr val="000000"/>
                  </a:solidFill>
                </a:rPr>
                <a:t>But small size, spatial structure, and short duration hampered material property measurements</a:t>
              </a:r>
            </a:p>
            <a:p>
              <a:pPr algn="l"/>
              <a:endParaRPr lang="en-US" sz="800" b="1" dirty="0">
                <a:solidFill>
                  <a:srgbClr val="000000"/>
                </a:solidFill>
              </a:endParaRPr>
            </a:p>
            <a:p>
              <a:pPr algn="l"/>
              <a:r>
                <a:rPr lang="en-US" sz="1800" b="1" dirty="0">
                  <a:solidFill>
                    <a:srgbClr val="000000"/>
                  </a:solidFill>
                </a:rPr>
                <a:t>Typical size scale ~ human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hair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7108" name="Group 72"/>
            <p:cNvGrpSpPr>
              <a:grpSpLocks/>
            </p:cNvGrpSpPr>
            <p:nvPr/>
          </p:nvGrpSpPr>
          <p:grpSpPr bwMode="auto">
            <a:xfrm>
              <a:off x="5003800" y="1255713"/>
              <a:ext cx="2195513" cy="1962150"/>
              <a:chOff x="3300413" y="2257425"/>
              <a:chExt cx="2543175" cy="2457079"/>
            </a:xfrm>
          </p:grpSpPr>
          <p:grpSp>
            <p:nvGrpSpPr>
              <p:cNvPr id="47119" name="Group 69"/>
              <p:cNvGrpSpPr>
                <a:grpSpLocks/>
              </p:cNvGrpSpPr>
              <p:nvPr/>
            </p:nvGrpSpPr>
            <p:grpSpPr bwMode="auto">
              <a:xfrm>
                <a:off x="3300413" y="2257425"/>
                <a:ext cx="2543175" cy="2457079"/>
                <a:chOff x="3300413" y="2257425"/>
                <a:chExt cx="2543175" cy="2457079"/>
              </a:xfrm>
            </p:grpSpPr>
            <p:grpSp>
              <p:nvGrpSpPr>
                <p:cNvPr id="47121" name="Group 66"/>
                <p:cNvGrpSpPr>
                  <a:grpSpLocks/>
                </p:cNvGrpSpPr>
                <p:nvPr/>
              </p:nvGrpSpPr>
              <p:grpSpPr bwMode="auto">
                <a:xfrm>
                  <a:off x="3300413" y="2257425"/>
                  <a:ext cx="2543175" cy="2457079"/>
                  <a:chOff x="3300413" y="2257425"/>
                  <a:chExt cx="2543175" cy="2457079"/>
                </a:xfrm>
              </p:grpSpPr>
              <p:pic>
                <p:nvPicPr>
                  <p:cNvPr id="4712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00413" y="2257425"/>
                    <a:ext cx="2543175" cy="23431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5" name="Oval 64"/>
                  <p:cNvSpPr/>
                  <p:nvPr/>
                </p:nvSpPr>
                <p:spPr>
                  <a:xfrm>
                    <a:off x="4322832" y="4251316"/>
                    <a:ext cx="450527" cy="46318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68" name="Rectangle 67"/>
                <p:cNvSpPr/>
                <p:nvPr/>
              </p:nvSpPr>
              <p:spPr>
                <a:xfrm>
                  <a:off x="4440520" y="3716564"/>
                  <a:ext cx="308932" cy="1789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7120" name="TextBox 70"/>
              <p:cNvSpPr txBox="1">
                <a:spLocks noChangeArrowheads="1"/>
              </p:cNvSpPr>
              <p:nvPr/>
            </p:nvSpPr>
            <p:spPr bwMode="auto">
              <a:xfrm>
                <a:off x="4834429" y="3464879"/>
                <a:ext cx="77136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>
                    <a:solidFill>
                      <a:srgbClr val="000000"/>
                    </a:solidFill>
                  </a:rPr>
                  <a:t>19 </a:t>
                </a:r>
                <a:r>
                  <a:rPr lang="en-US" sz="1600" b="1">
                    <a:solidFill>
                      <a:srgbClr val="000000"/>
                    </a:solidFill>
                    <a:latin typeface="Symbol" charset="2"/>
                  </a:rPr>
                  <a:t>m</a:t>
                </a:r>
                <a:r>
                  <a:rPr lang="en-US" sz="1600" b="1">
                    <a:solidFill>
                      <a:srgbClr val="000000"/>
                    </a:solidFill>
                  </a:rPr>
                  <a:t>m</a:t>
                </a:r>
              </a:p>
            </p:txBody>
          </p:sp>
        </p:grpSp>
        <p:sp>
          <p:nvSpPr>
            <p:cNvPr id="47109" name="TextBox 81"/>
            <p:cNvSpPr txBox="1">
              <a:spLocks noChangeArrowheads="1"/>
            </p:cNvSpPr>
            <p:nvPr/>
          </p:nvSpPr>
          <p:spPr bwMode="auto">
            <a:xfrm>
              <a:off x="7127875" y="1693863"/>
              <a:ext cx="2222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600">
                  <a:solidFill>
                    <a:srgbClr val="000000"/>
                  </a:solidFill>
                </a:rPr>
                <a:t>laser fusion capsule (Yaakobi, PRL, 1977)</a:t>
              </a:r>
            </a:p>
            <a:p>
              <a:pPr algn="l"/>
              <a:r>
                <a:rPr lang="en-US" sz="1600">
                  <a:solidFill>
                    <a:srgbClr val="000000"/>
                  </a:solidFill>
                </a:rPr>
                <a:t>300 eV, 0.26 g/cc</a:t>
              </a:r>
            </a:p>
          </p:txBody>
        </p:sp>
        <p:pic>
          <p:nvPicPr>
            <p:cNvPr id="4711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988" y="2825750"/>
              <a:ext cx="8001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4525" y="61563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AAE68-C530-4E47-B2EC-7506D1095139}" type="slidenum">
              <a:rPr lang="en-US" sz="1400" smtClean="0">
                <a:solidFill>
                  <a:srgbClr val="000000"/>
                </a:solidFill>
              </a:rPr>
              <a:pPr/>
              <a:t>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88" y="3691687"/>
            <a:ext cx="344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000000"/>
                </a:solidFill>
              </a:rPr>
              <a:t>Z </a:t>
            </a:r>
            <a:r>
              <a:rPr lang="en-US" sz="1800" b="1" i="1" dirty="0">
                <a:solidFill>
                  <a:srgbClr val="000000"/>
                </a:solidFill>
              </a:rPr>
              <a:t>opacity samples are similar in size to a </a:t>
            </a:r>
            <a:r>
              <a:rPr lang="en-US" sz="1800" b="1" i="1" dirty="0" smtClean="0">
                <a:solidFill>
                  <a:srgbClr val="000000"/>
                </a:solidFill>
              </a:rPr>
              <a:t>~ 1 mm sand </a:t>
            </a:r>
            <a:r>
              <a:rPr lang="en-US" sz="1800" b="1" i="1" dirty="0">
                <a:solidFill>
                  <a:srgbClr val="000000"/>
                </a:solidFill>
              </a:rPr>
              <a:t>grain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6570" y="3722187"/>
            <a:ext cx="386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 smtClean="0">
                <a:solidFill>
                  <a:srgbClr val="000000"/>
                </a:solidFill>
              </a:rPr>
              <a:t>Z White Dwarf </a:t>
            </a:r>
            <a:r>
              <a:rPr lang="en-US" sz="1800" b="1" i="1" dirty="0">
                <a:solidFill>
                  <a:srgbClr val="000000"/>
                </a:solidFill>
              </a:rPr>
              <a:t>samples are similar in size to a </a:t>
            </a:r>
            <a:r>
              <a:rPr lang="en-US" sz="1800" b="1" i="1" dirty="0" smtClean="0">
                <a:solidFill>
                  <a:srgbClr val="000000"/>
                </a:solidFill>
              </a:rPr>
              <a:t>phone</a:t>
            </a:r>
          </a:p>
          <a:p>
            <a:pPr algn="l"/>
            <a:r>
              <a:rPr lang="en-US" sz="1800" b="1" i="1" dirty="0" smtClean="0">
                <a:solidFill>
                  <a:srgbClr val="000000"/>
                </a:solidFill>
              </a:rPr>
              <a:t>(~ 100 cm</a:t>
            </a:r>
            <a:r>
              <a:rPr lang="en-US" sz="1800" b="1" i="1" baseline="30000" dirty="0" smtClean="0">
                <a:solidFill>
                  <a:srgbClr val="000000"/>
                </a:solidFill>
              </a:rPr>
              <a:t>3</a:t>
            </a:r>
            <a:r>
              <a:rPr lang="en-US" sz="1800" b="1" i="1" dirty="0" smtClean="0">
                <a:solidFill>
                  <a:srgbClr val="000000"/>
                </a:solidFill>
              </a:rPr>
              <a:t>)</a:t>
            </a:r>
            <a:endParaRPr lang="en-US" sz="1800" b="1" i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888" y="3629502"/>
            <a:ext cx="8609823" cy="23238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892" y="2799665"/>
            <a:ext cx="5422900" cy="24638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3612857" y="3361875"/>
            <a:ext cx="151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x-ray power diagnostics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H="1" flipV="1">
            <a:off x="3680951" y="4080467"/>
            <a:ext cx="551689" cy="140543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>
          <a:xfrm flipV="1">
            <a:off x="8518585" y="3919196"/>
            <a:ext cx="543007" cy="1254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20" name="Rectangle 119"/>
          <p:cNvSpPr/>
          <p:nvPr/>
        </p:nvSpPr>
        <p:spPr>
          <a:xfrm>
            <a:off x="7380246" y="3322962"/>
            <a:ext cx="1694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Multi-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wavelength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imager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992931" y="5263465"/>
            <a:ext cx="797013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sample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2" name="Group 43"/>
          <p:cNvGrpSpPr>
            <a:grpSpLocks/>
          </p:cNvGrpSpPr>
          <p:nvPr/>
        </p:nvGrpSpPr>
        <p:grpSpPr bwMode="auto">
          <a:xfrm rot="5400000">
            <a:off x="6613246" y="4462289"/>
            <a:ext cx="295376" cy="348354"/>
            <a:chOff x="875" y="2105"/>
            <a:chExt cx="255" cy="420"/>
          </a:xfrm>
        </p:grpSpPr>
        <p:grpSp>
          <p:nvGrpSpPr>
            <p:cNvPr id="146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53" name="Freeform 45"/>
              <p:cNvSpPr>
                <a:spLocks/>
              </p:cNvSpPr>
              <p:nvPr/>
            </p:nvSpPr>
            <p:spPr bwMode="auto">
              <a:xfrm>
                <a:off x="1081" y="3674"/>
                <a:ext cx="74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54" name="Line 46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47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51" name="Freeform 48"/>
              <p:cNvSpPr>
                <a:spLocks/>
              </p:cNvSpPr>
              <p:nvPr/>
            </p:nvSpPr>
            <p:spPr bwMode="auto">
              <a:xfrm>
                <a:off x="1081" y="3674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52" name="Line 49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48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149" name="Freeform 51"/>
              <p:cNvSpPr>
                <a:spLocks/>
              </p:cNvSpPr>
              <p:nvPr/>
            </p:nvSpPr>
            <p:spPr bwMode="auto">
              <a:xfrm>
                <a:off x="1081" y="3674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50" name="Line 52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pic>
        <p:nvPicPr>
          <p:cNvPr id="123" name="Picture 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r="22728"/>
          <a:stretch/>
        </p:blipFill>
        <p:spPr bwMode="auto">
          <a:xfrm>
            <a:off x="6294021" y="4264530"/>
            <a:ext cx="357207" cy="67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" name="Group 43"/>
          <p:cNvGrpSpPr>
            <a:grpSpLocks/>
          </p:cNvGrpSpPr>
          <p:nvPr/>
        </p:nvGrpSpPr>
        <p:grpSpPr bwMode="auto">
          <a:xfrm rot="3209612" flipH="1">
            <a:off x="7857342" y="4644607"/>
            <a:ext cx="259733" cy="666771"/>
            <a:chOff x="875" y="2105"/>
            <a:chExt cx="255" cy="420"/>
          </a:xfrm>
        </p:grpSpPr>
        <p:grpSp>
          <p:nvGrpSpPr>
            <p:cNvPr id="137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45" name="Line 46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38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43" name="Line 49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39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140" name="Freeform 51"/>
              <p:cNvSpPr>
                <a:spLocks/>
              </p:cNvSpPr>
              <p:nvPr/>
            </p:nvSpPr>
            <p:spPr bwMode="auto">
              <a:xfrm>
                <a:off x="1081" y="3669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41" name="Line 52"/>
              <p:cNvSpPr>
                <a:spLocks noChangeShapeType="1"/>
              </p:cNvSpPr>
              <p:nvPr/>
            </p:nvSpPr>
            <p:spPr bwMode="auto">
              <a:xfrm flipV="1">
                <a:off x="1121" y="3618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sp>
        <p:nvSpPr>
          <p:cNvPr id="125" name="Cube 124"/>
          <p:cNvSpPr/>
          <p:nvPr/>
        </p:nvSpPr>
        <p:spPr>
          <a:xfrm>
            <a:off x="8169036" y="4264530"/>
            <a:ext cx="507497" cy="883624"/>
          </a:xfrm>
          <a:prstGeom prst="cube">
            <a:avLst/>
          </a:prstGeom>
          <a:solidFill>
            <a:srgbClr val="D30AA5">
              <a:alpha val="69804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760942" y="4049116"/>
            <a:ext cx="190011" cy="43082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" name="Group 43"/>
          <p:cNvGrpSpPr>
            <a:grpSpLocks/>
          </p:cNvGrpSpPr>
          <p:nvPr/>
        </p:nvGrpSpPr>
        <p:grpSpPr bwMode="auto">
          <a:xfrm rot="5400000">
            <a:off x="7781976" y="4072111"/>
            <a:ext cx="295376" cy="1098479"/>
            <a:chOff x="875" y="2105"/>
            <a:chExt cx="255" cy="420"/>
          </a:xfrm>
        </p:grpSpPr>
        <p:grpSp>
          <p:nvGrpSpPr>
            <p:cNvPr id="128" name="Group 44"/>
            <p:cNvGrpSpPr>
              <a:grpSpLocks/>
            </p:cNvGrpSpPr>
            <p:nvPr/>
          </p:nvGrpSpPr>
          <p:grpSpPr bwMode="auto">
            <a:xfrm>
              <a:off x="962" y="2105"/>
              <a:ext cx="69" cy="300"/>
              <a:chOff x="1081" y="3618"/>
              <a:chExt cx="69" cy="300"/>
            </a:xfrm>
          </p:grpSpPr>
          <p:sp>
            <p:nvSpPr>
              <p:cNvPr id="135" name="Freeform 45"/>
              <p:cNvSpPr>
                <a:spLocks/>
              </p:cNvSpPr>
              <p:nvPr/>
            </p:nvSpPr>
            <p:spPr bwMode="auto">
              <a:xfrm>
                <a:off x="1081" y="3674"/>
                <a:ext cx="74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36" name="Line 46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29" name="Group 47"/>
            <p:cNvGrpSpPr>
              <a:grpSpLocks/>
            </p:cNvGrpSpPr>
            <p:nvPr/>
          </p:nvGrpSpPr>
          <p:grpSpPr bwMode="auto">
            <a:xfrm>
              <a:off x="1061" y="2222"/>
              <a:ext cx="69" cy="300"/>
              <a:chOff x="1081" y="3618"/>
              <a:chExt cx="69" cy="300"/>
            </a:xfrm>
          </p:grpSpPr>
          <p:sp>
            <p:nvSpPr>
              <p:cNvPr id="133" name="Freeform 48"/>
              <p:cNvSpPr>
                <a:spLocks/>
              </p:cNvSpPr>
              <p:nvPr/>
            </p:nvSpPr>
            <p:spPr bwMode="auto">
              <a:xfrm>
                <a:off x="1081" y="3674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34" name="Line 49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grpSp>
          <p:nvGrpSpPr>
            <p:cNvPr id="130" name="Group 50"/>
            <p:cNvGrpSpPr>
              <a:grpSpLocks/>
            </p:cNvGrpSpPr>
            <p:nvPr/>
          </p:nvGrpSpPr>
          <p:grpSpPr bwMode="auto">
            <a:xfrm>
              <a:off x="875" y="2225"/>
              <a:ext cx="69" cy="300"/>
              <a:chOff x="1081" y="3618"/>
              <a:chExt cx="69" cy="300"/>
            </a:xfrm>
          </p:grpSpPr>
          <p:sp>
            <p:nvSpPr>
              <p:cNvPr id="131" name="Freeform 51"/>
              <p:cNvSpPr>
                <a:spLocks/>
              </p:cNvSpPr>
              <p:nvPr/>
            </p:nvSpPr>
            <p:spPr bwMode="auto">
              <a:xfrm>
                <a:off x="1081" y="3674"/>
                <a:ext cx="69" cy="249"/>
              </a:xfrm>
              <a:custGeom>
                <a:avLst/>
                <a:gdLst>
                  <a:gd name="T0" fmla="*/ 0 w 321"/>
                  <a:gd name="T1" fmla="*/ 1 h 1746"/>
                  <a:gd name="T2" fmla="*/ 0 w 321"/>
                  <a:gd name="T3" fmla="*/ 1 h 1746"/>
                  <a:gd name="T4" fmla="*/ 1 w 321"/>
                  <a:gd name="T5" fmla="*/ 1 h 1746"/>
                  <a:gd name="T6" fmla="*/ 1 w 321"/>
                  <a:gd name="T7" fmla="*/ 1 h 1746"/>
                  <a:gd name="T8" fmla="*/ 0 w 321"/>
                  <a:gd name="T9" fmla="*/ 1 h 1746"/>
                  <a:gd name="T10" fmla="*/ 0 w 321"/>
                  <a:gd name="T11" fmla="*/ 1 h 1746"/>
                  <a:gd name="T12" fmla="*/ 0 w 321"/>
                  <a:gd name="T13" fmla="*/ 1 h 1746"/>
                  <a:gd name="T14" fmla="*/ 0 w 321"/>
                  <a:gd name="T15" fmla="*/ 1 h 1746"/>
                  <a:gd name="T16" fmla="*/ 0 w 321"/>
                  <a:gd name="T17" fmla="*/ 1 h 1746"/>
                  <a:gd name="T18" fmla="*/ 0 w 321"/>
                  <a:gd name="T19" fmla="*/ 1 h 1746"/>
                  <a:gd name="T20" fmla="*/ 0 w 321"/>
                  <a:gd name="T21" fmla="*/ 1 h 1746"/>
                  <a:gd name="T22" fmla="*/ 0 w 321"/>
                  <a:gd name="T23" fmla="*/ 1 h 1746"/>
                  <a:gd name="T24" fmla="*/ 0 w 321"/>
                  <a:gd name="T25" fmla="*/ 1 h 1746"/>
                  <a:gd name="T26" fmla="*/ 0 w 321"/>
                  <a:gd name="T27" fmla="*/ 0 h 1746"/>
                  <a:gd name="T28" fmla="*/ 0 w 321"/>
                  <a:gd name="T29" fmla="*/ 0 h 1746"/>
                  <a:gd name="T30" fmla="*/ 0 w 321"/>
                  <a:gd name="T31" fmla="*/ 0 h 1746"/>
                  <a:gd name="T32" fmla="*/ 1 w 321"/>
                  <a:gd name="T33" fmla="*/ 0 h 1746"/>
                  <a:gd name="T34" fmla="*/ 1 w 321"/>
                  <a:gd name="T35" fmla="*/ 0 h 1746"/>
                  <a:gd name="T36" fmla="*/ 1 w 321"/>
                  <a:gd name="T37" fmla="*/ 0 h 1746"/>
                  <a:gd name="T38" fmla="*/ 1 w 321"/>
                  <a:gd name="T39" fmla="*/ 0 h 1746"/>
                  <a:gd name="T40" fmla="*/ 1 w 321"/>
                  <a:gd name="T41" fmla="*/ 0 h 1746"/>
                  <a:gd name="T42" fmla="*/ 0 w 321"/>
                  <a:gd name="T43" fmla="*/ 0 h 1746"/>
                  <a:gd name="T44" fmla="*/ 0 w 321"/>
                  <a:gd name="T45" fmla="*/ 0 h 1746"/>
                  <a:gd name="T46" fmla="*/ 0 w 321"/>
                  <a:gd name="T47" fmla="*/ 0 h 1746"/>
                  <a:gd name="T48" fmla="*/ 0 w 321"/>
                  <a:gd name="T49" fmla="*/ 0 h 1746"/>
                  <a:gd name="T50" fmla="*/ 0 w 321"/>
                  <a:gd name="T51" fmla="*/ 0 h 1746"/>
                  <a:gd name="T52" fmla="*/ 0 w 321"/>
                  <a:gd name="T53" fmla="*/ 0 h 1746"/>
                  <a:gd name="T54" fmla="*/ 0 w 321"/>
                  <a:gd name="T55" fmla="*/ 0 h 1746"/>
                  <a:gd name="T56" fmla="*/ 0 w 321"/>
                  <a:gd name="T57" fmla="*/ 0 h 1746"/>
                  <a:gd name="T58" fmla="*/ 0 w 321"/>
                  <a:gd name="T59" fmla="*/ 0 h 1746"/>
                  <a:gd name="T60" fmla="*/ 0 w 321"/>
                  <a:gd name="T61" fmla="*/ 0 h 1746"/>
                  <a:gd name="T62" fmla="*/ 0 w 321"/>
                  <a:gd name="T63" fmla="*/ 0 h 1746"/>
                  <a:gd name="T64" fmla="*/ 1 w 321"/>
                  <a:gd name="T65" fmla="*/ 0 h 1746"/>
                  <a:gd name="T66" fmla="*/ 1 w 321"/>
                  <a:gd name="T67" fmla="*/ 0 h 1746"/>
                  <a:gd name="T68" fmla="*/ 1 w 321"/>
                  <a:gd name="T69" fmla="*/ 0 h 1746"/>
                  <a:gd name="T70" fmla="*/ 1 w 321"/>
                  <a:gd name="T71" fmla="*/ 0 h 1746"/>
                  <a:gd name="T72" fmla="*/ 0 w 321"/>
                  <a:gd name="T73" fmla="*/ 0 h 1746"/>
                  <a:gd name="T74" fmla="*/ 0 w 321"/>
                  <a:gd name="T75" fmla="*/ 0 h 1746"/>
                  <a:gd name="T76" fmla="*/ 0 w 321"/>
                  <a:gd name="T77" fmla="*/ 0 h 1746"/>
                  <a:gd name="T78" fmla="*/ 0 w 321"/>
                  <a:gd name="T79" fmla="*/ 0 h 1746"/>
                  <a:gd name="T80" fmla="*/ 0 w 321"/>
                  <a:gd name="T81" fmla="*/ 0 h 1746"/>
                  <a:gd name="T82" fmla="*/ 0 w 321"/>
                  <a:gd name="T83" fmla="*/ 0 h 1746"/>
                  <a:gd name="T84" fmla="*/ 0 w 321"/>
                  <a:gd name="T85" fmla="*/ 0 h 1746"/>
                  <a:gd name="T86" fmla="*/ 0 w 321"/>
                  <a:gd name="T87" fmla="*/ 0 h 1746"/>
                  <a:gd name="T88" fmla="*/ 0 w 321"/>
                  <a:gd name="T89" fmla="*/ 0 h 1746"/>
                  <a:gd name="T90" fmla="*/ 0 w 321"/>
                  <a:gd name="T91" fmla="*/ 0 h 1746"/>
                  <a:gd name="T92" fmla="*/ 0 w 321"/>
                  <a:gd name="T93" fmla="*/ 0 h 17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1"/>
                  <a:gd name="T142" fmla="*/ 0 h 1746"/>
                  <a:gd name="T143" fmla="*/ 321 w 321"/>
                  <a:gd name="T144" fmla="*/ 1746 h 17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1" h="1746">
                    <a:moveTo>
                      <a:pt x="143" y="1746"/>
                    </a:moveTo>
                    <a:cubicBezTo>
                      <a:pt x="174" y="1741"/>
                      <a:pt x="219" y="1733"/>
                      <a:pt x="245" y="1716"/>
                    </a:cubicBezTo>
                    <a:cubicBezTo>
                      <a:pt x="253" y="1704"/>
                      <a:pt x="261" y="1692"/>
                      <a:pt x="269" y="1680"/>
                    </a:cubicBezTo>
                    <a:cubicBezTo>
                      <a:pt x="274" y="1672"/>
                      <a:pt x="278" y="1653"/>
                      <a:pt x="278" y="1653"/>
                    </a:cubicBezTo>
                    <a:cubicBezTo>
                      <a:pt x="276" y="1615"/>
                      <a:pt x="285" y="1566"/>
                      <a:pt x="248" y="1542"/>
                    </a:cubicBezTo>
                    <a:cubicBezTo>
                      <a:pt x="218" y="1497"/>
                      <a:pt x="152" y="1477"/>
                      <a:pt x="107" y="1452"/>
                    </a:cubicBezTo>
                    <a:cubicBezTo>
                      <a:pt x="91" y="1443"/>
                      <a:pt x="79" y="1431"/>
                      <a:pt x="62" y="1425"/>
                    </a:cubicBezTo>
                    <a:cubicBezTo>
                      <a:pt x="56" y="1416"/>
                      <a:pt x="38" y="1404"/>
                      <a:pt x="38" y="1404"/>
                    </a:cubicBezTo>
                    <a:cubicBezTo>
                      <a:pt x="32" y="1394"/>
                      <a:pt x="23" y="1342"/>
                      <a:pt x="20" y="1326"/>
                    </a:cubicBezTo>
                    <a:cubicBezTo>
                      <a:pt x="25" y="1288"/>
                      <a:pt x="40" y="1272"/>
                      <a:pt x="71" y="1251"/>
                    </a:cubicBezTo>
                    <a:cubicBezTo>
                      <a:pt x="77" y="1247"/>
                      <a:pt x="82" y="1241"/>
                      <a:pt x="89" y="1239"/>
                    </a:cubicBezTo>
                    <a:cubicBezTo>
                      <a:pt x="98" y="1236"/>
                      <a:pt x="108" y="1235"/>
                      <a:pt x="116" y="1230"/>
                    </a:cubicBezTo>
                    <a:cubicBezTo>
                      <a:pt x="130" y="1221"/>
                      <a:pt x="145" y="1214"/>
                      <a:pt x="161" y="1209"/>
                    </a:cubicBezTo>
                    <a:cubicBezTo>
                      <a:pt x="168" y="1207"/>
                      <a:pt x="173" y="1201"/>
                      <a:pt x="179" y="1197"/>
                    </a:cubicBezTo>
                    <a:cubicBezTo>
                      <a:pt x="187" y="1192"/>
                      <a:pt x="205" y="1187"/>
                      <a:pt x="215" y="1182"/>
                    </a:cubicBezTo>
                    <a:cubicBezTo>
                      <a:pt x="224" y="1177"/>
                      <a:pt x="242" y="1167"/>
                      <a:pt x="242" y="1167"/>
                    </a:cubicBezTo>
                    <a:cubicBezTo>
                      <a:pt x="250" y="1156"/>
                      <a:pt x="256" y="1158"/>
                      <a:pt x="266" y="1149"/>
                    </a:cubicBezTo>
                    <a:cubicBezTo>
                      <a:pt x="277" y="1140"/>
                      <a:pt x="279" y="1135"/>
                      <a:pt x="287" y="1122"/>
                    </a:cubicBezTo>
                    <a:cubicBezTo>
                      <a:pt x="292" y="1114"/>
                      <a:pt x="299" y="1095"/>
                      <a:pt x="299" y="1095"/>
                    </a:cubicBezTo>
                    <a:cubicBezTo>
                      <a:pt x="298" y="1079"/>
                      <a:pt x="302" y="1060"/>
                      <a:pt x="293" y="1047"/>
                    </a:cubicBezTo>
                    <a:cubicBezTo>
                      <a:pt x="287" y="1038"/>
                      <a:pt x="266" y="1026"/>
                      <a:pt x="266" y="1026"/>
                    </a:cubicBezTo>
                    <a:cubicBezTo>
                      <a:pt x="259" y="1016"/>
                      <a:pt x="252" y="1009"/>
                      <a:pt x="242" y="1002"/>
                    </a:cubicBezTo>
                    <a:cubicBezTo>
                      <a:pt x="237" y="994"/>
                      <a:pt x="228" y="984"/>
                      <a:pt x="221" y="978"/>
                    </a:cubicBezTo>
                    <a:cubicBezTo>
                      <a:pt x="216" y="973"/>
                      <a:pt x="209" y="970"/>
                      <a:pt x="203" y="966"/>
                    </a:cubicBezTo>
                    <a:cubicBezTo>
                      <a:pt x="200" y="964"/>
                      <a:pt x="194" y="960"/>
                      <a:pt x="194" y="960"/>
                    </a:cubicBezTo>
                    <a:cubicBezTo>
                      <a:pt x="177" y="934"/>
                      <a:pt x="117" y="904"/>
                      <a:pt x="89" y="885"/>
                    </a:cubicBezTo>
                    <a:cubicBezTo>
                      <a:pt x="77" y="877"/>
                      <a:pt x="65" y="869"/>
                      <a:pt x="53" y="861"/>
                    </a:cubicBezTo>
                    <a:cubicBezTo>
                      <a:pt x="47" y="857"/>
                      <a:pt x="35" y="849"/>
                      <a:pt x="35" y="849"/>
                    </a:cubicBezTo>
                    <a:cubicBezTo>
                      <a:pt x="31" y="836"/>
                      <a:pt x="20" y="822"/>
                      <a:pt x="11" y="813"/>
                    </a:cubicBezTo>
                    <a:cubicBezTo>
                      <a:pt x="6" y="797"/>
                      <a:pt x="0" y="779"/>
                      <a:pt x="11" y="762"/>
                    </a:cubicBezTo>
                    <a:cubicBezTo>
                      <a:pt x="24" y="743"/>
                      <a:pt x="48" y="743"/>
                      <a:pt x="65" y="732"/>
                    </a:cubicBezTo>
                    <a:cubicBezTo>
                      <a:pt x="115" y="699"/>
                      <a:pt x="165" y="663"/>
                      <a:pt x="218" y="636"/>
                    </a:cubicBezTo>
                    <a:cubicBezTo>
                      <a:pt x="240" y="625"/>
                      <a:pt x="261" y="617"/>
                      <a:pt x="281" y="603"/>
                    </a:cubicBezTo>
                    <a:cubicBezTo>
                      <a:pt x="291" y="596"/>
                      <a:pt x="308" y="579"/>
                      <a:pt x="308" y="579"/>
                    </a:cubicBezTo>
                    <a:cubicBezTo>
                      <a:pt x="315" y="557"/>
                      <a:pt x="321" y="528"/>
                      <a:pt x="299" y="513"/>
                    </a:cubicBezTo>
                    <a:cubicBezTo>
                      <a:pt x="288" y="496"/>
                      <a:pt x="271" y="484"/>
                      <a:pt x="260" y="468"/>
                    </a:cubicBezTo>
                    <a:cubicBezTo>
                      <a:pt x="254" y="460"/>
                      <a:pt x="247" y="448"/>
                      <a:pt x="239" y="441"/>
                    </a:cubicBezTo>
                    <a:cubicBezTo>
                      <a:pt x="234" y="436"/>
                      <a:pt x="228" y="431"/>
                      <a:pt x="221" y="429"/>
                    </a:cubicBezTo>
                    <a:cubicBezTo>
                      <a:pt x="218" y="428"/>
                      <a:pt x="212" y="426"/>
                      <a:pt x="212" y="426"/>
                    </a:cubicBezTo>
                    <a:cubicBezTo>
                      <a:pt x="206" y="409"/>
                      <a:pt x="206" y="403"/>
                      <a:pt x="191" y="393"/>
                    </a:cubicBezTo>
                    <a:cubicBezTo>
                      <a:pt x="187" y="387"/>
                      <a:pt x="180" y="384"/>
                      <a:pt x="176" y="378"/>
                    </a:cubicBezTo>
                    <a:cubicBezTo>
                      <a:pt x="168" y="366"/>
                      <a:pt x="165" y="345"/>
                      <a:pt x="161" y="330"/>
                    </a:cubicBezTo>
                    <a:cubicBezTo>
                      <a:pt x="163" y="288"/>
                      <a:pt x="165" y="253"/>
                      <a:pt x="170" y="213"/>
                    </a:cubicBezTo>
                    <a:cubicBezTo>
                      <a:pt x="167" y="171"/>
                      <a:pt x="163" y="134"/>
                      <a:pt x="173" y="93"/>
                    </a:cubicBezTo>
                    <a:cubicBezTo>
                      <a:pt x="172" y="76"/>
                      <a:pt x="172" y="59"/>
                      <a:pt x="170" y="42"/>
                    </a:cubicBezTo>
                    <a:cubicBezTo>
                      <a:pt x="169" y="36"/>
                      <a:pt x="164" y="24"/>
                      <a:pt x="164" y="24"/>
                    </a:cubicBezTo>
                    <a:cubicBezTo>
                      <a:pt x="168" y="8"/>
                      <a:pt x="167" y="16"/>
                      <a:pt x="167" y="0"/>
                    </a:cubicBezTo>
                  </a:path>
                </a:pathLst>
              </a:custGeom>
              <a:noFill/>
              <a:ln w="19050">
                <a:solidFill>
                  <a:srgbClr val="FC012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132" name="Line 52"/>
              <p:cNvSpPr>
                <a:spLocks noChangeShapeType="1"/>
              </p:cNvSpPr>
              <p:nvPr/>
            </p:nvSpPr>
            <p:spPr bwMode="auto">
              <a:xfrm flipV="1">
                <a:off x="1116" y="3623"/>
                <a:ext cx="0" cy="63"/>
              </a:xfrm>
              <a:prstGeom prst="line">
                <a:avLst/>
              </a:prstGeom>
              <a:noFill/>
              <a:ln w="19050">
                <a:solidFill>
                  <a:srgbClr val="FC012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 rot="21425417">
            <a:off x="3487314" y="2748060"/>
            <a:ext cx="1584535" cy="573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30007" y="3937799"/>
            <a:ext cx="45719" cy="257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780" y="0"/>
            <a:ext cx="7434262" cy="838200"/>
          </a:xfrm>
          <a:solidFill>
            <a:srgbClr val="F2F2F2">
              <a:alpha val="76078"/>
            </a:srgbClr>
          </a:solidFill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The radiation driving each sample is inferred from a combination of x-ray diagnostics 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9" y="763716"/>
            <a:ext cx="3308295" cy="299321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3498104" y="849261"/>
            <a:ext cx="56676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Samples are exposed to </a:t>
            </a:r>
            <a:r>
              <a:rPr lang="en-US" sz="1600" b="1" kern="0" noProof="0" dirty="0">
                <a:solidFill>
                  <a:sysClr val="windowText" lastClr="000000"/>
                </a:solidFill>
              </a:rPr>
              <a:t>x</a:t>
            </a:r>
            <a:r>
              <a:rPr lang="en-US" sz="1600" b="1" kern="0" dirty="0" smtClean="0">
                <a:solidFill>
                  <a:sysClr val="windowText" lastClr="000000"/>
                </a:solidFill>
              </a:rPr>
              <a:t>-rays from </a:t>
            </a:r>
            <a:r>
              <a:rPr lang="en-US" sz="1600" b="1" kern="0" dirty="0">
                <a:solidFill>
                  <a:sysClr val="windowText" lastClr="000000"/>
                </a:solidFill>
              </a:rPr>
              <a:t>the pinch </a:t>
            </a:r>
            <a:r>
              <a:rPr lang="en-US" sz="1600" b="1" i="1" u="sng" kern="0" dirty="0">
                <a:solidFill>
                  <a:sysClr val="windowText" lastClr="000000"/>
                </a:solidFill>
              </a:rPr>
              <a:t>and</a:t>
            </a:r>
            <a:r>
              <a:rPr lang="en-US" sz="1600" b="1" kern="0" dirty="0">
                <a:solidFill>
                  <a:sysClr val="windowText" lastClr="000000"/>
                </a:solidFill>
              </a:rPr>
              <a:t> the surrounding apparatus </a:t>
            </a:r>
            <a:endParaRPr lang="en-US" sz="1600" b="1" kern="0" dirty="0" smtClean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Source contributions measured with absolute power diagnostics and a gated imager with three photon energies (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hν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=277 eV ,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hν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=528 eV and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hν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&gt;1keV)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view factor code is used to infer the spectral irradiance at the sample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095938" y="1073932"/>
            <a:ext cx="13066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X-ray power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-38247" y="5411476"/>
            <a:ext cx="386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monochromatic images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 277 eV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9" name="Picture 108" descr="pinch_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3" y="3769573"/>
            <a:ext cx="1465270" cy="1645920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-53137" y="5061802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=-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1.6ns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11" name="Straight Arrow Connector 110"/>
          <p:cNvCxnSpPr>
            <a:stCxn id="109" idx="0"/>
          </p:cNvCxnSpPr>
          <p:nvPr/>
        </p:nvCxnSpPr>
        <p:spPr>
          <a:xfrm flipV="1">
            <a:off x="722392" y="2143425"/>
            <a:ext cx="782527" cy="162614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pic>
        <p:nvPicPr>
          <p:cNvPr id="112" name="Picture 111" descr="pinch_sm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92" y="3769573"/>
            <a:ext cx="1455234" cy="1645920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1862572" y="5046844"/>
            <a:ext cx="1053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=+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0.3ns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1787517" y="1121364"/>
            <a:ext cx="1011441" cy="263557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65462"/>
            <a:ext cx="7923213" cy="838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Does opacity uncertainty cause the disagreement between solar interior models and helioseismology?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476750" y="2339975"/>
            <a:ext cx="3984625" cy="12827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10000"/>
              </a:spcBef>
            </a:pPr>
            <a:r>
              <a:rPr lang="en-US" sz="1800" b="1" u="sng">
                <a:solidFill>
                  <a:srgbClr val="000000"/>
                </a:solidFill>
              </a:rPr>
              <a:t>Models depend on:</a:t>
            </a: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 element abundances</a:t>
            </a:r>
            <a:endParaRPr lang="en-US" sz="800" b="1">
              <a:solidFill>
                <a:srgbClr val="000000"/>
              </a:solidFill>
            </a:endParaRP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 EOS</a:t>
            </a:r>
            <a:endParaRPr lang="en-US" sz="800" b="1">
              <a:solidFill>
                <a:srgbClr val="000000"/>
              </a:solidFill>
            </a:endParaRPr>
          </a:p>
          <a:p>
            <a:pPr algn="l">
              <a:spcBef>
                <a:spcPct val="10000"/>
              </a:spcBef>
              <a:buFontTx/>
              <a:buChar char="•"/>
            </a:pPr>
            <a:r>
              <a:rPr lang="en-US" sz="1800" b="1">
                <a:solidFill>
                  <a:srgbClr val="000000"/>
                </a:solidFill>
              </a:rPr>
              <a:t> opacity  </a:t>
            </a:r>
          </a:p>
        </p:txBody>
      </p:sp>
      <p:pic>
        <p:nvPicPr>
          <p:cNvPr id="53252" name="Picture 15" descr="solar_cutaway_3_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10143" r="7008" b="10950"/>
          <a:stretch>
            <a:fillRect/>
          </a:stretch>
        </p:blipFill>
        <p:spPr bwMode="auto">
          <a:xfrm>
            <a:off x="69850" y="1257300"/>
            <a:ext cx="42767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Line 16"/>
          <p:cNvSpPr>
            <a:spLocks noChangeShapeType="1"/>
          </p:cNvSpPr>
          <p:nvPr/>
        </p:nvSpPr>
        <p:spPr bwMode="auto">
          <a:xfrm flipH="1">
            <a:off x="2751138" y="1693863"/>
            <a:ext cx="1704975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0" tIns="45645" rIns="91290" bIns="45645"/>
          <a:lstStyle/>
          <a:p>
            <a:endParaRPr lang="en-US"/>
          </a:p>
        </p:txBody>
      </p:sp>
      <p:sp>
        <p:nvSpPr>
          <p:cNvPr id="53254" name="Text Box 17"/>
          <p:cNvSpPr txBox="1">
            <a:spLocks noChangeArrowheads="1"/>
          </p:cNvSpPr>
          <p:nvPr/>
        </p:nvSpPr>
        <p:spPr bwMode="auto">
          <a:xfrm>
            <a:off x="730250" y="4810125"/>
            <a:ext cx="67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NASA</a:t>
            </a:r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860425" y="5210175"/>
            <a:ext cx="7259638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 smtClean="0">
                <a:solidFill>
                  <a:srgbClr val="000000"/>
                </a:solidFill>
              </a:rPr>
              <a:t>focus</a:t>
            </a:r>
            <a:r>
              <a:rPr lang="en-US" sz="2000" b="1" dirty="0">
                <a:solidFill>
                  <a:srgbClr val="000000"/>
                </a:solidFill>
              </a:rPr>
              <a:t>: iron at convection zone base 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{190 eV, 9e22 e/cc}</a:t>
            </a:r>
          </a:p>
        </p:txBody>
      </p:sp>
      <p:sp>
        <p:nvSpPr>
          <p:cNvPr id="53256" name="Text Box 3"/>
          <p:cNvSpPr txBox="1">
            <a:spLocks noChangeArrowheads="1"/>
          </p:cNvSpPr>
          <p:nvPr/>
        </p:nvSpPr>
        <p:spPr bwMode="auto">
          <a:xfrm>
            <a:off x="4451350" y="1393825"/>
            <a:ext cx="4557713" cy="6461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90" tIns="45645" rIns="91290" bIns="4564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>
                <a:solidFill>
                  <a:srgbClr val="000000"/>
                </a:solidFill>
                <a:latin typeface="Helvetica" pitchFamily="34" charset="0"/>
              </a:rPr>
              <a:t> Discrepancies in CZ </a:t>
            </a:r>
            <a:r>
              <a:rPr lang="en-US" sz="1800" b="1">
                <a:solidFill>
                  <a:srgbClr val="000000"/>
                </a:solidFill>
              </a:rPr>
              <a:t>boundary location, C</a:t>
            </a:r>
            <a:r>
              <a:rPr lang="en-US" sz="1800" b="1" baseline="-25000">
                <a:solidFill>
                  <a:srgbClr val="000000"/>
                </a:solidFill>
              </a:rPr>
              <a:t>s</a:t>
            </a:r>
            <a:r>
              <a:rPr lang="en-US" sz="1800" b="1">
                <a:solidFill>
                  <a:srgbClr val="000000"/>
                </a:solidFill>
              </a:rPr>
              <a:t> (r), and </a:t>
            </a:r>
            <a:r>
              <a:rPr lang="en-US" sz="1800" b="1">
                <a:solidFill>
                  <a:srgbClr val="000000"/>
                </a:solidFill>
                <a:latin typeface="Symbol" charset="2"/>
              </a:rPr>
              <a:t>r</a:t>
            </a:r>
            <a:r>
              <a:rPr lang="en-US" sz="1800" b="1">
                <a:solidFill>
                  <a:srgbClr val="000000"/>
                </a:solidFill>
              </a:rPr>
              <a:t>(r) </a:t>
            </a:r>
          </a:p>
        </p:txBody>
      </p:sp>
      <p:sp>
        <p:nvSpPr>
          <p:cNvPr id="53257" name="TextBox 7"/>
          <p:cNvSpPr txBox="1">
            <a:spLocks noChangeArrowheads="1"/>
          </p:cNvSpPr>
          <p:nvPr/>
        </p:nvSpPr>
        <p:spPr bwMode="auto">
          <a:xfrm>
            <a:off x="4451350" y="3829050"/>
            <a:ext cx="440531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>
                <a:solidFill>
                  <a:srgbClr val="000000"/>
                </a:solidFill>
              </a:rPr>
              <a:t>Discrepancies for other stars are appearing as asteroseismology matures</a:t>
            </a:r>
          </a:p>
        </p:txBody>
      </p:sp>
      <p:sp>
        <p:nvSpPr>
          <p:cNvPr id="5325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19918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EB6FB6-5CD9-4E38-BB78-C25AEF87B111}" type="slidenum">
              <a:rPr lang="en-US" sz="1400" smtClean="0">
                <a:solidFill>
                  <a:srgbClr val="000000"/>
                </a:solidFill>
              </a:rPr>
              <a:pPr/>
              <a:t>7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331" y="0"/>
            <a:ext cx="8719723" cy="838200"/>
          </a:xfrm>
          <a:solidFill>
            <a:srgbClr val="F2F2F2">
              <a:alpha val="76078"/>
            </a:srgbClr>
          </a:solidFill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Preliminary measurements at solar conditions indicate the next year should be exciting for stellar opacity research</a:t>
            </a:r>
          </a:p>
        </p:txBody>
      </p:sp>
      <p:grpSp>
        <p:nvGrpSpPr>
          <p:cNvPr id="51216" name="Group 51215"/>
          <p:cNvGrpSpPr/>
          <p:nvPr/>
        </p:nvGrpSpPr>
        <p:grpSpPr>
          <a:xfrm>
            <a:off x="-123750" y="860014"/>
            <a:ext cx="3436937" cy="5586413"/>
            <a:chOff x="94908" y="899770"/>
            <a:chExt cx="3436937" cy="5586413"/>
          </a:xfrm>
        </p:grpSpPr>
        <p:pic>
          <p:nvPicPr>
            <p:cNvPr id="4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3" r="40733" b="8305"/>
            <a:stretch>
              <a:fillRect/>
            </a:stretch>
          </p:blipFill>
          <p:spPr bwMode="auto">
            <a:xfrm>
              <a:off x="1422058" y="4360521"/>
              <a:ext cx="1473200" cy="174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80" r="40384" b="7570"/>
            <a:stretch>
              <a:fillRect/>
            </a:stretch>
          </p:blipFill>
          <p:spPr bwMode="auto">
            <a:xfrm>
              <a:off x="1434758" y="1641132"/>
              <a:ext cx="1439862" cy="172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072808" y="899770"/>
              <a:ext cx="2459037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ysClr val="windowText" lastClr="000000"/>
                  </a:solidFill>
                  <a:latin typeface="Arial" pitchFamily="34" charset="0"/>
                </a:rPr>
                <a:t>Foil is heated by dynamic hohlraum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372845" y="3573120"/>
              <a:ext cx="17113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ysClr val="windowText" lastClr="000000"/>
                  </a:solidFill>
                  <a:latin typeface="Arial" pitchFamily="34" charset="0"/>
                </a:rPr>
                <a:t>Foil is backlit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ysClr val="windowText" lastClr="000000"/>
                  </a:solidFill>
                  <a:latin typeface="Arial" pitchFamily="34" charset="0"/>
                </a:rPr>
                <a:t>at stagnation</a:t>
              </a: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 rot="15006753">
              <a:off x="2007052" y="2470601"/>
              <a:ext cx="582612" cy="92075"/>
            </a:xfrm>
            <a:custGeom>
              <a:avLst/>
              <a:gdLst>
                <a:gd name="T0" fmla="*/ 0 w 1398"/>
                <a:gd name="T1" fmla="*/ 22790048 h 186"/>
                <a:gd name="T2" fmla="*/ 23967563 w 1398"/>
                <a:gd name="T3" fmla="*/ 22790048 h 186"/>
                <a:gd name="T4" fmla="*/ 39598513 w 1398"/>
                <a:gd name="T5" fmla="*/ 735115 h 186"/>
                <a:gd name="T6" fmla="*/ 57834973 w 1398"/>
                <a:gd name="T7" fmla="*/ 45089524 h 186"/>
                <a:gd name="T8" fmla="*/ 76071004 w 1398"/>
                <a:gd name="T9" fmla="*/ 490077 h 186"/>
                <a:gd name="T10" fmla="*/ 94307451 w 1398"/>
                <a:gd name="T11" fmla="*/ 44844486 h 186"/>
                <a:gd name="T12" fmla="*/ 112370141 w 1398"/>
                <a:gd name="T13" fmla="*/ 735115 h 186"/>
                <a:gd name="T14" fmla="*/ 130779955 w 1398"/>
                <a:gd name="T15" fmla="*/ 45579601 h 186"/>
                <a:gd name="T16" fmla="*/ 149363553 w 1398"/>
                <a:gd name="T17" fmla="*/ 0 h 186"/>
                <a:gd name="T18" fmla="*/ 167947151 w 1398"/>
                <a:gd name="T19" fmla="*/ 45579601 h 186"/>
                <a:gd name="T20" fmla="*/ 186356965 w 1398"/>
                <a:gd name="T21" fmla="*/ 735115 h 186"/>
                <a:gd name="T22" fmla="*/ 201987908 w 1398"/>
                <a:gd name="T23" fmla="*/ 22790048 h 186"/>
                <a:gd name="T24" fmla="*/ 242802529 w 1398"/>
                <a:gd name="T25" fmla="*/ 22790048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8"/>
                <a:gd name="T40" fmla="*/ 0 h 186"/>
                <a:gd name="T41" fmla="*/ 1398 w 139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8" h="186">
                  <a:moveTo>
                    <a:pt x="0" y="93"/>
                  </a:moveTo>
                  <a:lnTo>
                    <a:pt x="138" y="93"/>
                  </a:lnTo>
                  <a:lnTo>
                    <a:pt x="228" y="3"/>
                  </a:lnTo>
                  <a:lnTo>
                    <a:pt x="333" y="184"/>
                  </a:lnTo>
                  <a:lnTo>
                    <a:pt x="438" y="2"/>
                  </a:lnTo>
                  <a:lnTo>
                    <a:pt x="543" y="183"/>
                  </a:lnTo>
                  <a:lnTo>
                    <a:pt x="647" y="3"/>
                  </a:lnTo>
                  <a:lnTo>
                    <a:pt x="753" y="186"/>
                  </a:lnTo>
                  <a:lnTo>
                    <a:pt x="860" y="0"/>
                  </a:lnTo>
                  <a:lnTo>
                    <a:pt x="967" y="186"/>
                  </a:lnTo>
                  <a:lnTo>
                    <a:pt x="1073" y="3"/>
                  </a:lnTo>
                  <a:lnTo>
                    <a:pt x="1163" y="93"/>
                  </a:lnTo>
                  <a:lnTo>
                    <a:pt x="1398" y="9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 rot="6255002" flipH="1">
              <a:off x="1669708" y="2458695"/>
              <a:ext cx="592137" cy="68263"/>
            </a:xfrm>
            <a:custGeom>
              <a:avLst/>
              <a:gdLst>
                <a:gd name="T0" fmla="*/ 0 w 1398"/>
                <a:gd name="T1" fmla="*/ 12526629 h 186"/>
                <a:gd name="T2" fmla="*/ 24757550 w 1398"/>
                <a:gd name="T3" fmla="*/ 12526629 h 186"/>
                <a:gd name="T4" fmla="*/ 40904113 w 1398"/>
                <a:gd name="T5" fmla="*/ 404073 h 186"/>
                <a:gd name="T6" fmla="*/ 59741562 w 1398"/>
                <a:gd name="T7" fmla="*/ 24783509 h 186"/>
                <a:gd name="T8" fmla="*/ 78578999 w 1398"/>
                <a:gd name="T9" fmla="*/ 269382 h 186"/>
                <a:gd name="T10" fmla="*/ 97416435 w 1398"/>
                <a:gd name="T11" fmla="*/ 24648818 h 186"/>
                <a:gd name="T12" fmla="*/ 116074309 w 1398"/>
                <a:gd name="T13" fmla="*/ 404073 h 186"/>
                <a:gd name="T14" fmla="*/ 135090911 w 1398"/>
                <a:gd name="T15" fmla="*/ 25052891 h 186"/>
                <a:gd name="T16" fmla="*/ 154287104 w 1398"/>
                <a:gd name="T17" fmla="*/ 0 h 186"/>
                <a:gd name="T18" fmla="*/ 173483296 w 1398"/>
                <a:gd name="T19" fmla="*/ 25052891 h 186"/>
                <a:gd name="T20" fmla="*/ 192500322 w 1398"/>
                <a:gd name="T21" fmla="*/ 404073 h 186"/>
                <a:gd name="T22" fmla="*/ 208646454 w 1398"/>
                <a:gd name="T23" fmla="*/ 12526629 h 186"/>
                <a:gd name="T24" fmla="*/ 250806464 w 1398"/>
                <a:gd name="T25" fmla="*/ 12526629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8"/>
                <a:gd name="T40" fmla="*/ 0 h 186"/>
                <a:gd name="T41" fmla="*/ 1398 w 139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8" h="186">
                  <a:moveTo>
                    <a:pt x="0" y="93"/>
                  </a:moveTo>
                  <a:lnTo>
                    <a:pt x="138" y="93"/>
                  </a:lnTo>
                  <a:lnTo>
                    <a:pt x="228" y="3"/>
                  </a:lnTo>
                  <a:lnTo>
                    <a:pt x="333" y="184"/>
                  </a:lnTo>
                  <a:lnTo>
                    <a:pt x="438" y="2"/>
                  </a:lnTo>
                  <a:lnTo>
                    <a:pt x="543" y="183"/>
                  </a:lnTo>
                  <a:lnTo>
                    <a:pt x="647" y="3"/>
                  </a:lnTo>
                  <a:lnTo>
                    <a:pt x="753" y="186"/>
                  </a:lnTo>
                  <a:lnTo>
                    <a:pt x="860" y="0"/>
                  </a:lnTo>
                  <a:lnTo>
                    <a:pt x="967" y="186"/>
                  </a:lnTo>
                  <a:lnTo>
                    <a:pt x="1073" y="3"/>
                  </a:lnTo>
                  <a:lnTo>
                    <a:pt x="1163" y="93"/>
                  </a:lnTo>
                  <a:lnTo>
                    <a:pt x="1398" y="9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909295" y="1999908"/>
              <a:ext cx="814388" cy="100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4908" y="1631608"/>
              <a:ext cx="958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ysClr val="windowText" lastClr="000000"/>
                  </a:solidFill>
                  <a:latin typeface="Arial" pitchFamily="34" charset="0"/>
                </a:rPr>
                <a:t>Opacity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>
                  <a:solidFill>
                    <a:sysClr val="windowText" lastClr="000000"/>
                  </a:solidFill>
                  <a:latin typeface="Arial" pitchFamily="34" charset="0"/>
                </a:rPr>
                <a:t>Foil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61256" y="6178208"/>
              <a:ext cx="2260600" cy="307975"/>
            </a:xfrm>
            <a:prstGeom prst="rect">
              <a:avLst/>
            </a:prstGeom>
            <a:solidFill>
              <a:srgbClr val="FFE175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Text" lastClr="000000"/>
                  </a:solidFill>
                  <a:latin typeface="Arial" pitchFamily="34" charset="0"/>
                </a:rPr>
                <a:t>Bailey et al., POP  (2009)</a:t>
              </a: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1758608" y="1955458"/>
              <a:ext cx="758825" cy="2794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1787183" y="4682783"/>
              <a:ext cx="758825" cy="2794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15712194">
              <a:off x="1580014" y="4583564"/>
              <a:ext cx="933450" cy="55562"/>
            </a:xfrm>
            <a:custGeom>
              <a:avLst/>
              <a:gdLst>
                <a:gd name="T0" fmla="*/ 0 w 1398"/>
                <a:gd name="T1" fmla="*/ 8298752 h 186"/>
                <a:gd name="T2" fmla="*/ 61524236 w 1398"/>
                <a:gd name="T3" fmla="*/ 8298752 h 186"/>
                <a:gd name="T4" fmla="*/ 101648571 w 1398"/>
                <a:gd name="T5" fmla="*/ 267653 h 186"/>
                <a:gd name="T6" fmla="*/ 148460605 w 1398"/>
                <a:gd name="T7" fmla="*/ 16419168 h 186"/>
                <a:gd name="T8" fmla="*/ 195272681 w 1398"/>
                <a:gd name="T9" fmla="*/ 178336 h 186"/>
                <a:gd name="T10" fmla="*/ 242084714 w 1398"/>
                <a:gd name="T11" fmla="*/ 16329850 h 186"/>
                <a:gd name="T12" fmla="*/ 288450722 w 1398"/>
                <a:gd name="T13" fmla="*/ 267653 h 186"/>
                <a:gd name="T14" fmla="*/ 335708782 w 1398"/>
                <a:gd name="T15" fmla="*/ 16597504 h 186"/>
                <a:gd name="T16" fmla="*/ 383412284 w 1398"/>
                <a:gd name="T17" fmla="*/ 0 h 186"/>
                <a:gd name="T18" fmla="*/ 431116369 w 1398"/>
                <a:gd name="T19" fmla="*/ 16597504 h 186"/>
                <a:gd name="T20" fmla="*/ 478373761 w 1398"/>
                <a:gd name="T21" fmla="*/ 267653 h 186"/>
                <a:gd name="T22" fmla="*/ 518498743 w 1398"/>
                <a:gd name="T23" fmla="*/ 8298752 h 186"/>
                <a:gd name="T24" fmla="*/ 623268120 w 1398"/>
                <a:gd name="T25" fmla="*/ 8298752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8"/>
                <a:gd name="T40" fmla="*/ 0 h 186"/>
                <a:gd name="T41" fmla="*/ 1398 w 139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8" h="186">
                  <a:moveTo>
                    <a:pt x="0" y="93"/>
                  </a:moveTo>
                  <a:lnTo>
                    <a:pt x="138" y="93"/>
                  </a:lnTo>
                  <a:lnTo>
                    <a:pt x="228" y="3"/>
                  </a:lnTo>
                  <a:lnTo>
                    <a:pt x="333" y="184"/>
                  </a:lnTo>
                  <a:lnTo>
                    <a:pt x="438" y="2"/>
                  </a:lnTo>
                  <a:lnTo>
                    <a:pt x="543" y="183"/>
                  </a:lnTo>
                  <a:lnTo>
                    <a:pt x="647" y="3"/>
                  </a:lnTo>
                  <a:lnTo>
                    <a:pt x="753" y="186"/>
                  </a:lnTo>
                  <a:lnTo>
                    <a:pt x="860" y="0"/>
                  </a:lnTo>
                  <a:lnTo>
                    <a:pt x="967" y="186"/>
                  </a:lnTo>
                  <a:lnTo>
                    <a:pt x="1073" y="3"/>
                  </a:lnTo>
                  <a:lnTo>
                    <a:pt x="1163" y="93"/>
                  </a:lnTo>
                  <a:lnTo>
                    <a:pt x="1398" y="9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 rot="16627501">
              <a:off x="1741939" y="4629602"/>
              <a:ext cx="933450" cy="55562"/>
            </a:xfrm>
            <a:custGeom>
              <a:avLst/>
              <a:gdLst>
                <a:gd name="T0" fmla="*/ 0 w 1398"/>
                <a:gd name="T1" fmla="*/ 8298752 h 186"/>
                <a:gd name="T2" fmla="*/ 61524236 w 1398"/>
                <a:gd name="T3" fmla="*/ 8298752 h 186"/>
                <a:gd name="T4" fmla="*/ 101648571 w 1398"/>
                <a:gd name="T5" fmla="*/ 267653 h 186"/>
                <a:gd name="T6" fmla="*/ 148460605 w 1398"/>
                <a:gd name="T7" fmla="*/ 16419168 h 186"/>
                <a:gd name="T8" fmla="*/ 195272681 w 1398"/>
                <a:gd name="T9" fmla="*/ 178336 h 186"/>
                <a:gd name="T10" fmla="*/ 242084714 w 1398"/>
                <a:gd name="T11" fmla="*/ 16329850 h 186"/>
                <a:gd name="T12" fmla="*/ 288450722 w 1398"/>
                <a:gd name="T13" fmla="*/ 267653 h 186"/>
                <a:gd name="T14" fmla="*/ 335708782 w 1398"/>
                <a:gd name="T15" fmla="*/ 16597504 h 186"/>
                <a:gd name="T16" fmla="*/ 383412284 w 1398"/>
                <a:gd name="T17" fmla="*/ 0 h 186"/>
                <a:gd name="T18" fmla="*/ 431116369 w 1398"/>
                <a:gd name="T19" fmla="*/ 16597504 h 186"/>
                <a:gd name="T20" fmla="*/ 478373761 w 1398"/>
                <a:gd name="T21" fmla="*/ 267653 h 186"/>
                <a:gd name="T22" fmla="*/ 518498743 w 1398"/>
                <a:gd name="T23" fmla="*/ 8298752 h 186"/>
                <a:gd name="T24" fmla="*/ 623268120 w 1398"/>
                <a:gd name="T25" fmla="*/ 8298752 h 1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98"/>
                <a:gd name="T40" fmla="*/ 0 h 186"/>
                <a:gd name="T41" fmla="*/ 1398 w 1398"/>
                <a:gd name="T42" fmla="*/ 186 h 1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98" h="186">
                  <a:moveTo>
                    <a:pt x="0" y="93"/>
                  </a:moveTo>
                  <a:lnTo>
                    <a:pt x="138" y="93"/>
                  </a:lnTo>
                  <a:lnTo>
                    <a:pt x="228" y="3"/>
                  </a:lnTo>
                  <a:lnTo>
                    <a:pt x="333" y="184"/>
                  </a:lnTo>
                  <a:lnTo>
                    <a:pt x="438" y="2"/>
                  </a:lnTo>
                  <a:lnTo>
                    <a:pt x="543" y="183"/>
                  </a:lnTo>
                  <a:lnTo>
                    <a:pt x="647" y="3"/>
                  </a:lnTo>
                  <a:lnTo>
                    <a:pt x="753" y="186"/>
                  </a:lnTo>
                  <a:lnTo>
                    <a:pt x="860" y="0"/>
                  </a:lnTo>
                  <a:lnTo>
                    <a:pt x="967" y="186"/>
                  </a:lnTo>
                  <a:lnTo>
                    <a:pt x="1073" y="3"/>
                  </a:lnTo>
                  <a:lnTo>
                    <a:pt x="1163" y="93"/>
                  </a:lnTo>
                  <a:lnTo>
                    <a:pt x="1398" y="9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901358" y="1033120"/>
              <a:ext cx="312737" cy="3683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941045" y="3703295"/>
              <a:ext cx="312738" cy="369888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  <p:cxnSp>
          <p:nvCxnSpPr>
            <p:cNvPr id="19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1056932" y="2769845"/>
              <a:ext cx="23813" cy="1588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Text Box 72"/>
          <p:cNvSpPr txBox="1">
            <a:spLocks noChangeArrowheads="1"/>
          </p:cNvSpPr>
          <p:nvPr/>
        </p:nvSpPr>
        <p:spPr bwMode="auto">
          <a:xfrm>
            <a:off x="3013910" y="5088271"/>
            <a:ext cx="6020761" cy="1631058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285" tIns="45642" rIns="91285" bIns="45642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OP model </a:t>
            </a:r>
            <a:r>
              <a:rPr lang="en-US" sz="1800" b="1" kern="0" dirty="0">
                <a:solidFill>
                  <a:sysClr val="windowText" lastClr="000000"/>
                </a:solidFill>
                <a:latin typeface="Arial" pitchFamily="34" charset="0"/>
              </a:rPr>
              <a:t>used in stellar research </a:t>
            </a:r>
            <a:r>
              <a:rPr lang="en-US" sz="18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disagrees </a:t>
            </a:r>
            <a:r>
              <a:rPr lang="en-US" sz="1800" b="1" kern="0" dirty="0">
                <a:solidFill>
                  <a:sysClr val="windowText" lastClr="000000"/>
                </a:solidFill>
                <a:latin typeface="Arial" pitchFamily="34" charset="0"/>
              </a:rPr>
              <a:t>with data for all Z experiments</a:t>
            </a:r>
          </a:p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kern="0" dirty="0">
                <a:solidFill>
                  <a:sysClr val="windowText" lastClr="000000"/>
                </a:solidFill>
                <a:latin typeface="Arial" pitchFamily="34" charset="0"/>
              </a:rPr>
              <a:t>Best effort models agree at lower n</a:t>
            </a:r>
            <a:r>
              <a:rPr lang="en-US" sz="1800" b="1" kern="0" baseline="-25000" dirty="0">
                <a:solidFill>
                  <a:sysClr val="windowText" lastClr="000000"/>
                </a:solidFill>
                <a:latin typeface="Arial" pitchFamily="34" charset="0"/>
              </a:rPr>
              <a:t>e</a:t>
            </a:r>
            <a:r>
              <a:rPr lang="en-US" sz="1800" b="1" kern="0" dirty="0">
                <a:solidFill>
                  <a:sysClr val="windowText" lastClr="000000"/>
                </a:solidFill>
                <a:latin typeface="Arial" pitchFamily="34" charset="0"/>
              </a:rPr>
              <a:t>/</a:t>
            </a:r>
            <a:r>
              <a:rPr lang="en-US" sz="1800" b="1" kern="0" dirty="0" err="1">
                <a:solidFill>
                  <a:sysClr val="windowText" lastClr="000000"/>
                </a:solidFill>
                <a:latin typeface="Arial" pitchFamily="34" charset="0"/>
              </a:rPr>
              <a:t>T</a:t>
            </a:r>
            <a:r>
              <a:rPr lang="en-US" sz="1800" b="1" kern="0" baseline="-25000" dirty="0" err="1">
                <a:solidFill>
                  <a:sysClr val="windowText" lastClr="000000"/>
                </a:solidFill>
                <a:latin typeface="Arial" pitchFamily="34" charset="0"/>
              </a:rPr>
              <a:t>e</a:t>
            </a:r>
            <a:r>
              <a:rPr lang="en-US" sz="1800" b="1" kern="0" dirty="0">
                <a:solidFill>
                  <a:sysClr val="windowText" lastClr="000000"/>
                </a:solidFill>
                <a:latin typeface="Arial" pitchFamily="34" charset="0"/>
              </a:rPr>
              <a:t>, but disagree significantly at stellar interior conditions</a:t>
            </a:r>
          </a:p>
          <a:p>
            <a:pPr algn="l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b="1" i="1" u="sng" kern="0" dirty="0">
                <a:solidFill>
                  <a:sysClr val="windowText" lastClr="000000"/>
                </a:solidFill>
                <a:latin typeface="Arial" pitchFamily="34" charset="0"/>
              </a:rPr>
              <a:t>More experiments needed to confirm this </a:t>
            </a:r>
            <a:r>
              <a:rPr lang="en-US" sz="1800" b="1" i="1" u="sng" kern="0" dirty="0" smtClean="0">
                <a:solidFill>
                  <a:sysClr val="windowText" lastClr="000000"/>
                </a:solidFill>
                <a:latin typeface="Arial" pitchFamily="34" charset="0"/>
              </a:rPr>
              <a:t>result</a:t>
            </a:r>
            <a:endParaRPr lang="en-US" sz="1800" b="1" i="1" u="sng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51215" name="Group 51214"/>
          <p:cNvGrpSpPr/>
          <p:nvPr/>
        </p:nvGrpSpPr>
        <p:grpSpPr>
          <a:xfrm>
            <a:off x="3544937" y="874613"/>
            <a:ext cx="5649307" cy="4155525"/>
            <a:chOff x="3574754" y="983942"/>
            <a:chExt cx="5649307" cy="4155525"/>
          </a:xfrm>
        </p:grpSpPr>
        <p:pic>
          <p:nvPicPr>
            <p:cNvPr id="22" name="Picture 51" descr="trans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66" t="4445" r="4547" b="10695"/>
            <a:stretch>
              <a:fillRect/>
            </a:stretch>
          </p:blipFill>
          <p:spPr bwMode="auto">
            <a:xfrm>
              <a:off x="3926344" y="983942"/>
              <a:ext cx="5087653" cy="19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39"/>
            <p:cNvSpPr txBox="1">
              <a:spLocks noChangeArrowheads="1"/>
            </p:cNvSpPr>
            <p:nvPr/>
          </p:nvSpPr>
          <p:spPr bwMode="auto">
            <a:xfrm>
              <a:off x="5909581" y="4769580"/>
              <a:ext cx="12479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 dirty="0" err="1">
                  <a:solidFill>
                    <a:srgbClr val="000000"/>
                  </a:solidFill>
                </a:rPr>
                <a:t>h</a:t>
              </a:r>
              <a:r>
                <a:rPr lang="en-US" sz="1800" b="1" dirty="0" err="1">
                  <a:solidFill>
                    <a:srgbClr val="000000"/>
                  </a:solidFill>
                  <a:latin typeface="Symbol" charset="2"/>
                </a:rPr>
                <a:t>n</a:t>
              </a:r>
              <a:r>
                <a:rPr lang="en-US" sz="1800" b="1" dirty="0">
                  <a:solidFill>
                    <a:srgbClr val="000000"/>
                  </a:solidFill>
                </a:rPr>
                <a:t> (eV)</a:t>
              </a:r>
              <a:endParaRPr lang="en-US" sz="1800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Box 39"/>
            <p:cNvSpPr txBox="1">
              <a:spLocks noChangeArrowheads="1"/>
            </p:cNvSpPr>
            <p:nvPr/>
          </p:nvSpPr>
          <p:spPr bwMode="auto">
            <a:xfrm rot="16200000">
              <a:off x="3003055" y="1655686"/>
              <a:ext cx="1620837" cy="4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srgbClr val="000000"/>
                  </a:solidFill>
                </a:rPr>
                <a:t>transmission</a:t>
              </a:r>
              <a:endParaRPr lang="en-US" sz="1800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39"/>
            <p:cNvSpPr txBox="1">
              <a:spLocks noChangeArrowheads="1"/>
            </p:cNvSpPr>
            <p:nvPr/>
          </p:nvSpPr>
          <p:spPr bwMode="auto">
            <a:xfrm>
              <a:off x="4546038" y="2227044"/>
              <a:ext cx="27270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srgbClr val="FF0000"/>
                  </a:solidFill>
                </a:rPr>
                <a:t>Z data</a:t>
              </a:r>
            </a:p>
            <a:p>
              <a:pPr algn="l"/>
              <a:r>
                <a:rPr lang="en-US" sz="1800" b="1" dirty="0">
                  <a:solidFill>
                    <a:srgbClr val="FF0000"/>
                  </a:solidFill>
                </a:rPr>
                <a:t>150 eV, 8e21 e/cc </a:t>
              </a:r>
            </a:p>
          </p:txBody>
        </p:sp>
        <p:sp>
          <p:nvSpPr>
            <p:cNvPr id="50" name="TextBox 40"/>
            <p:cNvSpPr txBox="1">
              <a:spLocks noChangeArrowheads="1"/>
            </p:cNvSpPr>
            <p:nvPr/>
          </p:nvSpPr>
          <p:spPr bwMode="auto">
            <a:xfrm>
              <a:off x="6929986" y="2180877"/>
              <a:ext cx="13901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srgbClr val="0000FF"/>
                  </a:solidFill>
                </a:rPr>
                <a:t>calculation</a:t>
              </a:r>
            </a:p>
            <a:p>
              <a:pPr algn="l"/>
              <a:r>
                <a:rPr lang="en-US" sz="1800" b="1" dirty="0">
                  <a:solidFill>
                    <a:srgbClr val="0000FF"/>
                  </a:solidFill>
                </a:rPr>
                <a:t>(OPAS)</a:t>
              </a:r>
            </a:p>
          </p:txBody>
        </p:sp>
        <p:grpSp>
          <p:nvGrpSpPr>
            <p:cNvPr id="51205" name="Group 51204"/>
            <p:cNvGrpSpPr/>
            <p:nvPr/>
          </p:nvGrpSpPr>
          <p:grpSpPr>
            <a:xfrm>
              <a:off x="4006502" y="2895684"/>
              <a:ext cx="5098429" cy="1873896"/>
              <a:chOff x="4985559" y="3291829"/>
              <a:chExt cx="3949912" cy="1873896"/>
            </a:xfrm>
          </p:grpSpPr>
          <p:pic>
            <p:nvPicPr>
              <p:cNvPr id="42" name="Picture 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90" t="5074" r="3621" b="10872"/>
              <a:stretch/>
            </p:blipFill>
            <p:spPr bwMode="auto">
              <a:xfrm>
                <a:off x="4985559" y="3291829"/>
                <a:ext cx="3949912" cy="1873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2" name="Straight Connector 61"/>
              <p:cNvCxnSpPr/>
              <p:nvPr/>
            </p:nvCxnSpPr>
            <p:spPr>
              <a:xfrm>
                <a:off x="4985559" y="3312446"/>
                <a:ext cx="0" cy="1821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985559" y="3678635"/>
                <a:ext cx="964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989273" y="4044395"/>
                <a:ext cx="964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990411" y="4410204"/>
                <a:ext cx="964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988974" y="4770763"/>
                <a:ext cx="964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 Box 55"/>
            <p:cNvSpPr txBox="1">
              <a:spLocks noChangeArrowheads="1"/>
            </p:cNvSpPr>
            <p:nvPr/>
          </p:nvSpPr>
          <p:spPr bwMode="auto">
            <a:xfrm>
              <a:off x="7038223" y="4650306"/>
              <a:ext cx="530606" cy="3365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Arial" pitchFamily="34" charset="0"/>
                </a:rPr>
                <a:t>1200</a:t>
              </a:r>
            </a:p>
          </p:txBody>
        </p:sp>
        <p:sp>
          <p:nvSpPr>
            <p:cNvPr id="26" name="Text Box 56"/>
            <p:cNvSpPr txBox="1">
              <a:spLocks noChangeArrowheads="1"/>
            </p:cNvSpPr>
            <p:nvPr/>
          </p:nvSpPr>
          <p:spPr bwMode="auto">
            <a:xfrm>
              <a:off x="8693455" y="4650306"/>
              <a:ext cx="530606" cy="3365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Arial" pitchFamily="34" charset="0"/>
                </a:rPr>
                <a:t>1300</a:t>
              </a:r>
            </a:p>
          </p:txBody>
        </p:sp>
        <p:sp>
          <p:nvSpPr>
            <p:cNvPr id="24" name="Text Box 54"/>
            <p:cNvSpPr txBox="1">
              <a:spLocks noChangeArrowheads="1"/>
            </p:cNvSpPr>
            <p:nvPr/>
          </p:nvSpPr>
          <p:spPr bwMode="auto">
            <a:xfrm>
              <a:off x="5388435" y="4650306"/>
              <a:ext cx="530606" cy="3365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Arial" pitchFamily="34" charset="0"/>
                </a:rPr>
                <a:t>1100</a:t>
              </a:r>
            </a:p>
          </p:txBody>
        </p:sp>
        <p:sp>
          <p:nvSpPr>
            <p:cNvPr id="75" name="Text Box 54"/>
            <p:cNvSpPr txBox="1">
              <a:spLocks noChangeArrowheads="1"/>
            </p:cNvSpPr>
            <p:nvPr/>
          </p:nvSpPr>
          <p:spPr bwMode="auto">
            <a:xfrm>
              <a:off x="3598118" y="4650306"/>
              <a:ext cx="825584" cy="33839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Arial" pitchFamily="34" charset="0"/>
                </a:rPr>
                <a:t>1000</a:t>
              </a:r>
            </a:p>
          </p:txBody>
        </p:sp>
        <p:sp>
          <p:nvSpPr>
            <p:cNvPr id="76" name="TextBox 39"/>
            <p:cNvSpPr txBox="1">
              <a:spLocks noChangeArrowheads="1"/>
            </p:cNvSpPr>
            <p:nvPr/>
          </p:nvSpPr>
          <p:spPr bwMode="auto">
            <a:xfrm rot="16200000">
              <a:off x="3034338" y="3514885"/>
              <a:ext cx="1620837" cy="4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srgbClr val="000000"/>
                  </a:solidFill>
                </a:rPr>
                <a:t>transmission</a:t>
              </a:r>
              <a:endParaRPr lang="en-US" sz="1800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Box 39"/>
            <p:cNvSpPr txBox="1">
              <a:spLocks noChangeArrowheads="1"/>
            </p:cNvSpPr>
            <p:nvPr/>
          </p:nvSpPr>
          <p:spPr bwMode="auto">
            <a:xfrm>
              <a:off x="4546038" y="4023016"/>
              <a:ext cx="27270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srgbClr val="FF0000"/>
                  </a:solidFill>
                </a:rPr>
                <a:t>Z data</a:t>
              </a:r>
            </a:p>
            <a:p>
              <a:pPr algn="l"/>
              <a:r>
                <a:rPr lang="en-US" sz="1800" b="1" dirty="0">
                  <a:solidFill>
                    <a:srgbClr val="FF0000"/>
                  </a:solidFill>
                </a:rPr>
                <a:t>190 eV, 7e22 e/cc </a:t>
              </a:r>
            </a:p>
          </p:txBody>
        </p:sp>
        <p:sp>
          <p:nvSpPr>
            <p:cNvPr id="46" name="TextBox 40"/>
            <p:cNvSpPr txBox="1">
              <a:spLocks noChangeArrowheads="1"/>
            </p:cNvSpPr>
            <p:nvPr/>
          </p:nvSpPr>
          <p:spPr bwMode="auto">
            <a:xfrm>
              <a:off x="7209561" y="4041494"/>
              <a:ext cx="17491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srgbClr val="0000FF"/>
                  </a:solidFill>
                </a:rPr>
                <a:t>calculation</a:t>
              </a:r>
            </a:p>
            <a:p>
              <a:pPr algn="l"/>
              <a:r>
                <a:rPr lang="en-US" sz="1800" b="1" dirty="0">
                  <a:solidFill>
                    <a:srgbClr val="0000FF"/>
                  </a:solidFill>
                </a:rPr>
                <a:t>(PrismSPECT)</a:t>
              </a:r>
            </a:p>
          </p:txBody>
        </p:sp>
        <p:cxnSp>
          <p:nvCxnSpPr>
            <p:cNvPr id="51208" name="Straight Arrow Connector 51207"/>
            <p:cNvCxnSpPr/>
            <p:nvPr/>
          </p:nvCxnSpPr>
          <p:spPr>
            <a:xfrm flipV="1">
              <a:off x="7601647" y="3648250"/>
              <a:ext cx="0" cy="37476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 flipV="1">
              <a:off x="6929986" y="1999908"/>
              <a:ext cx="343137" cy="27305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 flipV="1">
              <a:off x="4400980" y="2358923"/>
              <a:ext cx="171566" cy="682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4860242" y="3741688"/>
              <a:ext cx="1" cy="3314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50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90" y="0"/>
            <a:ext cx="7062788" cy="8382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0070C0"/>
                </a:solidFill>
              </a:rPr>
              <a:t>How accurate are spectral synthesis models used to infer warm absorber conditions?</a:t>
            </a: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889000"/>
            <a:ext cx="6407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525463" y="903288"/>
            <a:ext cx="1800225" cy="661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285" tIns="45642" rIns="91285" bIns="4564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pitchFamily="34" charset="0"/>
              </a:rPr>
              <a:t>Chandra / XMM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  <a:latin typeface="Arial" pitchFamily="34" charset="0"/>
              </a:rPr>
              <a:t>view</a:t>
            </a: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364038" y="2295525"/>
            <a:ext cx="63500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285" tIns="45642" rIns="91285" bIns="4564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Ne X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4673600" y="2074863"/>
            <a:ext cx="692150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285" tIns="45642" rIns="91285" bIns="4564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Ne IX</a:t>
            </a:r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3998913" y="3268663"/>
            <a:ext cx="223837" cy="31908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91290" tIns="45645" rIns="91290" bIns="456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4613275" y="3405188"/>
            <a:ext cx="438150" cy="31908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91290" tIns="45645" rIns="91290" bIns="456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3736975" y="3317875"/>
            <a:ext cx="773113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285" tIns="45642" rIns="91285" bIns="4564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Mg XII</a:t>
            </a:r>
          </a:p>
        </p:txBody>
      </p:sp>
      <p:sp>
        <p:nvSpPr>
          <p:cNvPr id="68" name="Line 39"/>
          <p:cNvSpPr>
            <a:spLocks noChangeShapeType="1"/>
          </p:cNvSpPr>
          <p:nvPr/>
        </p:nvSpPr>
        <p:spPr bwMode="auto">
          <a:xfrm flipV="1">
            <a:off x="4735513" y="2500313"/>
            <a:ext cx="0" cy="42703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9" name="Line 40"/>
          <p:cNvSpPr>
            <a:spLocks noChangeShapeType="1"/>
          </p:cNvSpPr>
          <p:nvPr/>
        </p:nvSpPr>
        <p:spPr bwMode="auto">
          <a:xfrm flipV="1">
            <a:off x="4973638" y="2336800"/>
            <a:ext cx="0" cy="427038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V="1">
            <a:off x="4125913" y="3236913"/>
            <a:ext cx="0" cy="17303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1" name="Rectangle 42"/>
          <p:cNvSpPr>
            <a:spLocks noChangeArrowheads="1"/>
          </p:cNvSpPr>
          <p:nvPr/>
        </p:nvSpPr>
        <p:spPr bwMode="auto">
          <a:xfrm>
            <a:off x="5202238" y="3324225"/>
            <a:ext cx="712787" cy="319088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91290" tIns="45645" rIns="91290" bIns="456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5262563" y="3378200"/>
            <a:ext cx="706437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285" tIns="45642" rIns="91285" bIns="4564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O VIII</a:t>
            </a:r>
          </a:p>
        </p:txBody>
      </p:sp>
      <p:sp>
        <p:nvSpPr>
          <p:cNvPr id="73" name="Line 43"/>
          <p:cNvSpPr>
            <a:spLocks noChangeShapeType="1"/>
          </p:cNvSpPr>
          <p:nvPr/>
        </p:nvSpPr>
        <p:spPr bwMode="auto">
          <a:xfrm flipV="1">
            <a:off x="5376863" y="3257550"/>
            <a:ext cx="0" cy="173038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4" name="Line 44"/>
          <p:cNvSpPr>
            <a:spLocks noChangeShapeType="1"/>
          </p:cNvSpPr>
          <p:nvPr/>
        </p:nvSpPr>
        <p:spPr bwMode="auto">
          <a:xfrm flipV="1">
            <a:off x="5865813" y="3324225"/>
            <a:ext cx="0" cy="1016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5" name="Line 45"/>
          <p:cNvSpPr>
            <a:spLocks noChangeShapeType="1"/>
          </p:cNvSpPr>
          <p:nvPr/>
        </p:nvSpPr>
        <p:spPr bwMode="auto">
          <a:xfrm rot="16200000" flipH="1" flipV="1">
            <a:off x="5617369" y="3178969"/>
            <a:ext cx="0" cy="493712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6091238" y="3298825"/>
            <a:ext cx="977900" cy="319088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91290" tIns="45645" rIns="91290" bIns="456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7" name="Line 47"/>
          <p:cNvSpPr>
            <a:spLocks noChangeShapeType="1"/>
          </p:cNvSpPr>
          <p:nvPr/>
        </p:nvSpPr>
        <p:spPr bwMode="auto">
          <a:xfrm flipV="1">
            <a:off x="6291263" y="3201988"/>
            <a:ext cx="0" cy="17303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8" name="Line 48"/>
          <p:cNvSpPr>
            <a:spLocks noChangeShapeType="1"/>
          </p:cNvSpPr>
          <p:nvPr/>
        </p:nvSpPr>
        <p:spPr bwMode="auto">
          <a:xfrm flipV="1">
            <a:off x="6831013" y="3252788"/>
            <a:ext cx="0" cy="1016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9" name="Text Box 35"/>
          <p:cNvSpPr txBox="1">
            <a:spLocks noChangeArrowheads="1"/>
          </p:cNvSpPr>
          <p:nvPr/>
        </p:nvSpPr>
        <p:spPr bwMode="auto">
          <a:xfrm>
            <a:off x="6008688" y="3286125"/>
            <a:ext cx="649287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285" tIns="45642" rIns="91285" bIns="4564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O VII</a:t>
            </a:r>
          </a:p>
        </p:txBody>
      </p:sp>
      <p:sp>
        <p:nvSpPr>
          <p:cNvPr id="80" name="Text Box 33"/>
          <p:cNvSpPr txBox="1">
            <a:spLocks noChangeArrowheads="1"/>
          </p:cNvSpPr>
          <p:nvPr/>
        </p:nvSpPr>
        <p:spPr bwMode="auto">
          <a:xfrm>
            <a:off x="6569075" y="3227388"/>
            <a:ext cx="636588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285" tIns="45642" rIns="91285" bIns="4564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N VII</a:t>
            </a:r>
          </a:p>
        </p:txBody>
      </p:sp>
      <p:sp>
        <p:nvSpPr>
          <p:cNvPr id="81" name="Rectangle 51"/>
          <p:cNvSpPr>
            <a:spLocks noChangeArrowheads="1"/>
          </p:cNvSpPr>
          <p:nvPr/>
        </p:nvSpPr>
        <p:spPr bwMode="auto">
          <a:xfrm>
            <a:off x="7273925" y="3344863"/>
            <a:ext cx="315913" cy="31908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91290" tIns="45645" rIns="91290" bIns="456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2" name="Rectangle 52"/>
          <p:cNvSpPr>
            <a:spLocks noChangeArrowheads="1"/>
          </p:cNvSpPr>
          <p:nvPr/>
        </p:nvSpPr>
        <p:spPr bwMode="auto">
          <a:xfrm>
            <a:off x="8070850" y="3421063"/>
            <a:ext cx="315913" cy="319087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91290" tIns="45645" rIns="91290" bIns="456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3" name="Text Box 49"/>
          <p:cNvSpPr txBox="1">
            <a:spLocks noChangeArrowheads="1"/>
          </p:cNvSpPr>
          <p:nvPr/>
        </p:nvSpPr>
        <p:spPr bwMode="auto">
          <a:xfrm>
            <a:off x="7258050" y="3344863"/>
            <a:ext cx="579438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1285" tIns="45642" rIns="91285" bIns="4564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C VI</a:t>
            </a:r>
          </a:p>
        </p:txBody>
      </p:sp>
      <p:sp>
        <p:nvSpPr>
          <p:cNvPr id="84" name="Line 50"/>
          <p:cNvSpPr>
            <a:spLocks noChangeShapeType="1"/>
          </p:cNvSpPr>
          <p:nvPr/>
        </p:nvSpPr>
        <p:spPr bwMode="auto">
          <a:xfrm flipV="1">
            <a:off x="7429500" y="3100388"/>
            <a:ext cx="0" cy="290512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5" name="Line 53"/>
          <p:cNvSpPr>
            <a:spLocks noChangeShapeType="1"/>
          </p:cNvSpPr>
          <p:nvPr/>
        </p:nvSpPr>
        <p:spPr bwMode="auto">
          <a:xfrm flipV="1">
            <a:off x="8297863" y="3430588"/>
            <a:ext cx="0" cy="10160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6" name="Line 54"/>
          <p:cNvSpPr>
            <a:spLocks noChangeShapeType="1"/>
          </p:cNvSpPr>
          <p:nvPr/>
        </p:nvSpPr>
        <p:spPr bwMode="auto">
          <a:xfrm rot="16200000" flipH="1" flipV="1">
            <a:off x="8049419" y="3285332"/>
            <a:ext cx="0" cy="493712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lIns="91290" tIns="45645" rIns="91290" bIns="456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7" name="Text Box 57"/>
          <p:cNvSpPr txBox="1">
            <a:spLocks noChangeArrowheads="1"/>
          </p:cNvSpPr>
          <p:nvPr/>
        </p:nvSpPr>
        <p:spPr bwMode="auto">
          <a:xfrm>
            <a:off x="3614738" y="1077913"/>
            <a:ext cx="4483100" cy="584624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lIns="91290" tIns="45645" rIns="91290" bIns="45645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Arial" pitchFamily="34" charset="0"/>
              </a:rPr>
              <a:t>Active </a:t>
            </a: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</a:rPr>
              <a:t>Galactic Nucleus NGC 5548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kern="0" dirty="0">
                <a:solidFill>
                  <a:sysClr val="windowText" lastClr="000000"/>
                </a:solidFill>
                <a:latin typeface="Arial" pitchFamily="34" charset="0"/>
              </a:rPr>
              <a:t>J.S. Kaastra et al. , A&amp;A 354 L84 (2000).</a:t>
            </a:r>
            <a:endParaRPr lang="en-US" sz="16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57374" name="Group 50"/>
          <p:cNvGrpSpPr>
            <a:grpSpLocks/>
          </p:cNvGrpSpPr>
          <p:nvPr/>
        </p:nvGrpSpPr>
        <p:grpSpPr bwMode="auto">
          <a:xfrm>
            <a:off x="-631825" y="1220788"/>
            <a:ext cx="3905250" cy="4487862"/>
            <a:chOff x="-631825" y="1570038"/>
            <a:chExt cx="3905250" cy="4487862"/>
          </a:xfrm>
        </p:grpSpPr>
        <p:grpSp>
          <p:nvGrpSpPr>
            <p:cNvPr id="57377" name="Group 19"/>
            <p:cNvGrpSpPr>
              <a:grpSpLocks/>
            </p:cNvGrpSpPr>
            <p:nvPr/>
          </p:nvGrpSpPr>
          <p:grpSpPr bwMode="auto">
            <a:xfrm>
              <a:off x="-631825" y="2239963"/>
              <a:ext cx="3565526" cy="3403600"/>
              <a:chOff x="525" y="1408"/>
              <a:chExt cx="2246" cy="2144"/>
            </a:xfrm>
          </p:grpSpPr>
          <p:sp>
            <p:nvSpPr>
              <p:cNvPr id="97" name="AutoShape 17" descr="Large confetti"/>
              <p:cNvSpPr>
                <a:spLocks noChangeArrowheads="1"/>
              </p:cNvSpPr>
              <p:nvPr/>
            </p:nvSpPr>
            <p:spPr bwMode="auto">
              <a:xfrm>
                <a:off x="1267" y="1408"/>
                <a:ext cx="1504" cy="1638"/>
              </a:xfrm>
              <a:prstGeom prst="cloudCallout">
                <a:avLst>
                  <a:gd name="adj1" fmla="val -88032"/>
                  <a:gd name="adj2" fmla="val 74727"/>
                </a:avLst>
              </a:prstGeom>
              <a:pattFill prst="lgConfetti">
                <a:fgClr>
                  <a:srgbClr val="0099CC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1435" tIns="45717" rIns="91435" bIns="45717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8" name="Rectangle 18"/>
              <p:cNvSpPr>
                <a:spLocks noChangeArrowheads="1"/>
              </p:cNvSpPr>
              <p:nvPr/>
            </p:nvSpPr>
            <p:spPr bwMode="auto">
              <a:xfrm>
                <a:off x="525" y="2675"/>
                <a:ext cx="838" cy="877"/>
              </a:xfrm>
              <a:prstGeom prst="rect">
                <a:avLst/>
              </a:prstGeom>
              <a:solidFill>
                <a:srgbClr val="FFFFFF"/>
              </a:solidFill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57378" name="Group 15"/>
            <p:cNvGrpSpPr>
              <a:grpSpLocks/>
            </p:cNvGrpSpPr>
            <p:nvPr/>
          </p:nvGrpSpPr>
          <p:grpSpPr bwMode="auto">
            <a:xfrm>
              <a:off x="738190" y="4819656"/>
              <a:ext cx="2133601" cy="631826"/>
              <a:chOff x="550" y="2245"/>
              <a:chExt cx="1344" cy="39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781" y="2306"/>
                <a:ext cx="877" cy="275"/>
              </a:xfrm>
              <a:prstGeom prst="ellipse">
                <a:avLst/>
              </a:prstGeom>
              <a:solidFill>
                <a:srgbClr val="FC0128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3" name="Oval 11"/>
              <p:cNvSpPr>
                <a:spLocks noChangeArrowheads="1"/>
              </p:cNvSpPr>
              <p:nvPr/>
            </p:nvSpPr>
            <p:spPr bwMode="auto">
              <a:xfrm>
                <a:off x="1747" y="2246"/>
                <a:ext cx="147" cy="397"/>
              </a:xfrm>
              <a:prstGeom prst="ellipse">
                <a:avLst/>
              </a:prstGeom>
              <a:solidFill>
                <a:srgbClr val="618FFD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4" name="Oval 13"/>
              <p:cNvSpPr>
                <a:spLocks noChangeArrowheads="1"/>
              </p:cNvSpPr>
              <p:nvPr/>
            </p:nvSpPr>
            <p:spPr bwMode="auto">
              <a:xfrm>
                <a:off x="1037" y="2370"/>
                <a:ext cx="365" cy="148"/>
              </a:xfrm>
              <a:prstGeom prst="ellipse">
                <a:avLst/>
              </a:prstGeom>
              <a:solidFill>
                <a:srgbClr val="FFFFFF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Oval 10"/>
              <p:cNvSpPr>
                <a:spLocks noChangeArrowheads="1"/>
              </p:cNvSpPr>
              <p:nvPr/>
            </p:nvSpPr>
            <p:spPr bwMode="auto">
              <a:xfrm>
                <a:off x="1158" y="2383"/>
                <a:ext cx="122" cy="122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6" name="Oval 14"/>
              <p:cNvSpPr>
                <a:spLocks noChangeArrowheads="1"/>
              </p:cNvSpPr>
              <p:nvPr/>
            </p:nvSpPr>
            <p:spPr bwMode="auto">
              <a:xfrm>
                <a:off x="550" y="2245"/>
                <a:ext cx="147" cy="397"/>
              </a:xfrm>
              <a:prstGeom prst="ellipse">
                <a:avLst/>
              </a:prstGeom>
              <a:solidFill>
                <a:srgbClr val="618FFD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1682750" y="1571625"/>
              <a:ext cx="0" cy="741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1290" tIns="45645" rIns="91290" bIns="4564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823913" y="2940050"/>
              <a:ext cx="1708150" cy="366713"/>
            </a:xfrm>
            <a:prstGeom prst="rect">
              <a:avLst/>
            </a:prstGeom>
            <a:solidFill>
              <a:srgbClr val="8FBACF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warm absorber</a:t>
              </a: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1263650" y="5691188"/>
              <a:ext cx="501650" cy="3667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BH</a:t>
              </a:r>
            </a:p>
          </p:txBody>
        </p:sp>
        <p:sp>
          <p:nvSpPr>
            <p:cNvPr id="58" name="Text Box 24"/>
            <p:cNvSpPr txBox="1">
              <a:spLocks noChangeArrowheads="1"/>
            </p:cNvSpPr>
            <p:nvPr/>
          </p:nvSpPr>
          <p:spPr bwMode="auto">
            <a:xfrm>
              <a:off x="285750" y="5467350"/>
              <a:ext cx="692150" cy="3667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torus</a:t>
              </a: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2039938" y="5227638"/>
              <a:ext cx="590550" cy="3667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FC0128"/>
                  </a:solidFill>
                  <a:latin typeface="Arial" pitchFamily="34" charset="0"/>
                </a:rPr>
                <a:t>disk</a:t>
              </a:r>
            </a:p>
          </p:txBody>
        </p:sp>
        <p:sp>
          <p:nvSpPr>
            <p:cNvPr id="60" name="Line 27"/>
            <p:cNvSpPr>
              <a:spLocks noChangeShapeType="1"/>
            </p:cNvSpPr>
            <p:nvPr/>
          </p:nvSpPr>
          <p:spPr bwMode="auto">
            <a:xfrm flipV="1">
              <a:off x="1546225" y="5207000"/>
              <a:ext cx="203200" cy="4984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91290" tIns="45645" rIns="91290" bIns="4564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>
              <a:off x="1677988" y="1570038"/>
              <a:ext cx="15954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91290" tIns="45645" rIns="91290" bIns="4564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89" name="Freeform 59"/>
            <p:cNvSpPr>
              <a:spLocks noChangeAspect="1"/>
            </p:cNvSpPr>
            <p:nvPr/>
          </p:nvSpPr>
          <p:spPr bwMode="auto">
            <a:xfrm flipV="1">
              <a:off x="1265238" y="4224338"/>
              <a:ext cx="166687" cy="904875"/>
            </a:xfrm>
            <a:custGeom>
              <a:avLst/>
              <a:gdLst>
                <a:gd name="T0" fmla="*/ 2147483647 w 528"/>
                <a:gd name="T1" fmla="*/ 0 h 1540"/>
                <a:gd name="T2" fmla="*/ 2147483647 w 528"/>
                <a:gd name="T3" fmla="*/ 2147483647 h 1540"/>
                <a:gd name="T4" fmla="*/ 2147483647 w 528"/>
                <a:gd name="T5" fmla="*/ 2147483647 h 1540"/>
                <a:gd name="T6" fmla="*/ 2147483647 w 528"/>
                <a:gd name="T7" fmla="*/ 2147483647 h 1540"/>
                <a:gd name="T8" fmla="*/ 2147483647 w 528"/>
                <a:gd name="T9" fmla="*/ 2147483647 h 1540"/>
                <a:gd name="T10" fmla="*/ 2147483647 w 528"/>
                <a:gd name="T11" fmla="*/ 2147483647 h 1540"/>
                <a:gd name="T12" fmla="*/ 2147483647 w 528"/>
                <a:gd name="T13" fmla="*/ 2147483647 h 1540"/>
                <a:gd name="T14" fmla="*/ 2147483647 w 528"/>
                <a:gd name="T15" fmla="*/ 2147483647 h 1540"/>
                <a:gd name="T16" fmla="*/ 2147483647 w 528"/>
                <a:gd name="T17" fmla="*/ 2147483647 h 1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1540"/>
                <a:gd name="T29" fmla="*/ 528 w 528"/>
                <a:gd name="T30" fmla="*/ 1540 h 15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1540">
                  <a:moveTo>
                    <a:pt x="145" y="0"/>
                  </a:moveTo>
                  <a:cubicBezTo>
                    <a:pt x="302" y="41"/>
                    <a:pt x="459" y="83"/>
                    <a:pt x="436" y="152"/>
                  </a:cubicBezTo>
                  <a:cubicBezTo>
                    <a:pt x="413" y="221"/>
                    <a:pt x="0" y="339"/>
                    <a:pt x="5" y="413"/>
                  </a:cubicBezTo>
                  <a:cubicBezTo>
                    <a:pt x="10" y="487"/>
                    <a:pt x="454" y="518"/>
                    <a:pt x="466" y="595"/>
                  </a:cubicBezTo>
                  <a:cubicBezTo>
                    <a:pt x="478" y="672"/>
                    <a:pt x="69" y="803"/>
                    <a:pt x="78" y="873"/>
                  </a:cubicBezTo>
                  <a:cubicBezTo>
                    <a:pt x="87" y="943"/>
                    <a:pt x="514" y="955"/>
                    <a:pt x="521" y="1013"/>
                  </a:cubicBezTo>
                  <a:cubicBezTo>
                    <a:pt x="528" y="1071"/>
                    <a:pt x="147" y="1174"/>
                    <a:pt x="120" y="1219"/>
                  </a:cubicBezTo>
                  <a:cubicBezTo>
                    <a:pt x="93" y="1264"/>
                    <a:pt x="304" y="1233"/>
                    <a:pt x="357" y="1286"/>
                  </a:cubicBezTo>
                  <a:cubicBezTo>
                    <a:pt x="410" y="1339"/>
                    <a:pt x="423" y="1498"/>
                    <a:pt x="436" y="1540"/>
                  </a:cubicBezTo>
                </a:path>
              </a:pathLst>
            </a:custGeom>
            <a:noFill/>
            <a:ln w="19050">
              <a:solidFill>
                <a:srgbClr val="FC0128"/>
              </a:solidFill>
              <a:round/>
              <a:headEnd/>
              <a:tailEnd type="triangle" w="lg" len="lg"/>
            </a:ln>
          </p:spPr>
          <p:txBody>
            <a:bodyPr lIns="91290" tIns="45645" rIns="91290" bIns="4564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90" name="Freeform 60"/>
            <p:cNvSpPr>
              <a:spLocks noChangeAspect="1"/>
            </p:cNvSpPr>
            <p:nvPr/>
          </p:nvSpPr>
          <p:spPr bwMode="auto">
            <a:xfrm flipH="1" flipV="1">
              <a:off x="2157413" y="4071938"/>
              <a:ext cx="168275" cy="1044575"/>
            </a:xfrm>
            <a:custGeom>
              <a:avLst/>
              <a:gdLst>
                <a:gd name="T0" fmla="*/ 2147483647 w 528"/>
                <a:gd name="T1" fmla="*/ 0 h 1540"/>
                <a:gd name="T2" fmla="*/ 2147483647 w 528"/>
                <a:gd name="T3" fmla="*/ 2147483647 h 1540"/>
                <a:gd name="T4" fmla="*/ 2147483647 w 528"/>
                <a:gd name="T5" fmla="*/ 2147483647 h 1540"/>
                <a:gd name="T6" fmla="*/ 2147483647 w 528"/>
                <a:gd name="T7" fmla="*/ 2147483647 h 1540"/>
                <a:gd name="T8" fmla="*/ 2147483647 w 528"/>
                <a:gd name="T9" fmla="*/ 2147483647 h 1540"/>
                <a:gd name="T10" fmla="*/ 2147483647 w 528"/>
                <a:gd name="T11" fmla="*/ 2147483647 h 1540"/>
                <a:gd name="T12" fmla="*/ 2147483647 w 528"/>
                <a:gd name="T13" fmla="*/ 2147483647 h 1540"/>
                <a:gd name="T14" fmla="*/ 2147483647 w 528"/>
                <a:gd name="T15" fmla="*/ 2147483647 h 1540"/>
                <a:gd name="T16" fmla="*/ 2147483647 w 528"/>
                <a:gd name="T17" fmla="*/ 2147483647 h 1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8"/>
                <a:gd name="T28" fmla="*/ 0 h 1540"/>
                <a:gd name="T29" fmla="*/ 528 w 528"/>
                <a:gd name="T30" fmla="*/ 1540 h 15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8" h="1540">
                  <a:moveTo>
                    <a:pt x="145" y="0"/>
                  </a:moveTo>
                  <a:cubicBezTo>
                    <a:pt x="302" y="41"/>
                    <a:pt x="459" y="83"/>
                    <a:pt x="436" y="152"/>
                  </a:cubicBezTo>
                  <a:cubicBezTo>
                    <a:pt x="413" y="221"/>
                    <a:pt x="0" y="339"/>
                    <a:pt x="5" y="413"/>
                  </a:cubicBezTo>
                  <a:cubicBezTo>
                    <a:pt x="10" y="487"/>
                    <a:pt x="454" y="518"/>
                    <a:pt x="466" y="595"/>
                  </a:cubicBezTo>
                  <a:cubicBezTo>
                    <a:pt x="478" y="672"/>
                    <a:pt x="69" y="803"/>
                    <a:pt x="78" y="873"/>
                  </a:cubicBezTo>
                  <a:cubicBezTo>
                    <a:pt x="87" y="943"/>
                    <a:pt x="514" y="955"/>
                    <a:pt x="521" y="1013"/>
                  </a:cubicBezTo>
                  <a:cubicBezTo>
                    <a:pt x="528" y="1071"/>
                    <a:pt x="147" y="1174"/>
                    <a:pt x="120" y="1219"/>
                  </a:cubicBezTo>
                  <a:cubicBezTo>
                    <a:pt x="93" y="1264"/>
                    <a:pt x="304" y="1233"/>
                    <a:pt x="357" y="1286"/>
                  </a:cubicBezTo>
                  <a:cubicBezTo>
                    <a:pt x="410" y="1339"/>
                    <a:pt x="423" y="1498"/>
                    <a:pt x="436" y="1540"/>
                  </a:cubicBezTo>
                </a:path>
              </a:pathLst>
            </a:custGeom>
            <a:noFill/>
            <a:ln w="19050">
              <a:solidFill>
                <a:srgbClr val="FC0128"/>
              </a:solidFill>
              <a:round/>
              <a:headEnd/>
              <a:tailEnd type="triangle" w="lg" len="lg"/>
            </a:ln>
          </p:spPr>
          <p:txBody>
            <a:bodyPr lIns="91290" tIns="45645" rIns="91290" bIns="4564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91" name="Text Box 61"/>
            <p:cNvSpPr txBox="1">
              <a:spLocks noChangeArrowheads="1"/>
            </p:cNvSpPr>
            <p:nvPr/>
          </p:nvSpPr>
          <p:spPr bwMode="auto">
            <a:xfrm>
              <a:off x="908050" y="3641725"/>
              <a:ext cx="1698625" cy="6461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1285" tIns="45642" rIns="91285" bIns="45642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FC0128"/>
                  </a:solidFill>
                  <a:latin typeface="Arial" pitchFamily="34" charset="0"/>
                </a:rPr>
                <a:t>photoionizing x-rays</a:t>
              </a:r>
            </a:p>
          </p:txBody>
        </p:sp>
      </p:grpSp>
      <p:sp>
        <p:nvSpPr>
          <p:cNvPr id="57376" name="TextBox 7"/>
          <p:cNvSpPr txBox="1">
            <a:spLocks noChangeArrowheads="1"/>
          </p:cNvSpPr>
          <p:nvPr/>
        </p:nvSpPr>
        <p:spPr bwMode="auto">
          <a:xfrm>
            <a:off x="3074988" y="4375150"/>
            <a:ext cx="60690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1600" b="1" dirty="0"/>
              <a:t>Spectra arise from plasmas dominated by photoionization</a:t>
            </a:r>
          </a:p>
          <a:p>
            <a:pPr algn="l">
              <a:spcBef>
                <a:spcPts val="600"/>
              </a:spcBef>
            </a:pPr>
            <a:r>
              <a:rPr lang="en-US" sz="1600" b="1" dirty="0"/>
              <a:t>Nearly all laboratory plasmas are dominated by collisions:</a:t>
            </a:r>
            <a:endParaRPr lang="en-US" sz="1600" b="1" i="1" dirty="0"/>
          </a:p>
          <a:p>
            <a:pPr algn="l">
              <a:spcBef>
                <a:spcPts val="600"/>
              </a:spcBef>
            </a:pPr>
            <a:r>
              <a:rPr lang="en-US" sz="1600" b="1" i="1" dirty="0"/>
              <a:t>Photoionized plasma models used to interpret observations are essentially untested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3366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3366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54754</TotalTime>
  <Words>1387</Words>
  <Application>Microsoft Office PowerPoint</Application>
  <PresentationFormat>On-screen Show (4:3)</PresentationFormat>
  <Paragraphs>257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Default Design</vt:lpstr>
      <vt:lpstr>10_Default Design</vt:lpstr>
      <vt:lpstr>12_Default Design</vt:lpstr>
      <vt:lpstr>11_Default Design</vt:lpstr>
      <vt:lpstr>13_Default Design</vt:lpstr>
      <vt:lpstr>PowerPoint Presentation</vt:lpstr>
      <vt:lpstr>The ZAPP collaboration involves universities, U.S. national labs, a private company, and the French CEA laboratory</vt:lpstr>
      <vt:lpstr>The 26 million Ampere current on Z provides access to new laboratory astrophysics regimes</vt:lpstr>
      <vt:lpstr>ZAPP experiments exploit megaJoules of x-rays to simultaneously address four separate astrophysics topics</vt:lpstr>
      <vt:lpstr>What is new:  Mega-Joule class facilities create macroscopic enough quantities of astrophysical matter for detailed studies</vt:lpstr>
      <vt:lpstr>The radiation driving each sample is inferred from a combination of x-ray diagnostics </vt:lpstr>
      <vt:lpstr>Does opacity uncertainty cause the disagreement between solar interior models and helioseismology?</vt:lpstr>
      <vt:lpstr>Preliminary measurements at solar conditions indicate the next year should be exciting for stellar opacity research</vt:lpstr>
      <vt:lpstr>How accurate are spectral synthesis models used to infer warm absorber conditions?</vt:lpstr>
      <vt:lpstr>Comparing ionization predictions to observations at various x values will be a severe test for models</vt:lpstr>
      <vt:lpstr>PowerPoint Presentation</vt:lpstr>
      <vt:lpstr>PowerPoint Presentation</vt:lpstr>
      <vt:lpstr>What quantitative role does Resonant Auger Destruction play in accretion powered object emission spectra?</vt:lpstr>
      <vt:lpstr>PowerPoint Presentation</vt:lpstr>
      <vt:lpstr>ZAPP experiments exploit megaJoules of x-rays to simultaneously address four separate astrophysics topics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dc:creator>Bailey, James E</dc:creator>
  <cp:lastModifiedBy>jebaile</cp:lastModifiedBy>
  <cp:revision>979</cp:revision>
  <dcterms:modified xsi:type="dcterms:W3CDTF">2012-05-01T12:10:16Z</dcterms:modified>
</cp:coreProperties>
</file>