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pdf" ContentType="application/pdf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397" r:id="rId2"/>
    <p:sldId id="403" r:id="rId3"/>
    <p:sldId id="400" r:id="rId4"/>
    <p:sldId id="402" r:id="rId5"/>
    <p:sldId id="378" r:id="rId6"/>
    <p:sldId id="416" r:id="rId7"/>
    <p:sldId id="422" r:id="rId8"/>
    <p:sldId id="423" r:id="rId9"/>
    <p:sldId id="399" r:id="rId10"/>
    <p:sldId id="310" r:id="rId11"/>
    <p:sldId id="349" r:id="rId12"/>
    <p:sldId id="305" r:id="rId13"/>
    <p:sldId id="419" r:id="rId14"/>
    <p:sldId id="424" r:id="rId15"/>
    <p:sldId id="410" r:id="rId16"/>
    <p:sldId id="389" r:id="rId17"/>
    <p:sldId id="432" r:id="rId18"/>
    <p:sldId id="425" r:id="rId19"/>
    <p:sldId id="426" r:id="rId20"/>
    <p:sldId id="428" r:id="rId21"/>
    <p:sldId id="333" r:id="rId22"/>
    <p:sldId id="434" r:id="rId23"/>
    <p:sldId id="356" r:id="rId24"/>
    <p:sldId id="409" r:id="rId25"/>
    <p:sldId id="431" r:id="rId26"/>
    <p:sldId id="430" r:id="rId27"/>
    <p:sldId id="408" r:id="rId28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E0"/>
    <a:srgbClr val="E39EA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6" autoAdjust="0"/>
    <p:restoredTop sz="84006" autoAdjust="0"/>
  </p:normalViewPr>
  <p:slideViewPr>
    <p:cSldViewPr>
      <p:cViewPr varScale="1">
        <p:scale>
          <a:sx n="35" d="100"/>
          <a:sy n="35" d="100"/>
        </p:scale>
        <p:origin x="-57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C64F3C2-429F-BC46-A2B6-463468587B50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85F3A7-F674-A44C-8001-6E98FF9B959B}" type="slidenum">
              <a:rPr lang="fr-FR"/>
              <a:pPr/>
              <a:t>1</a:t>
            </a:fld>
            <a:endParaRPr lang="fr-FR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FR" baseline="0" dirty="0" smtClean="0"/>
              <a:t/>
            </a:r>
            <a:br>
              <a:rPr lang="fr-FR" baseline="0" dirty="0" smtClean="0"/>
            </a:br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4F3C2-429F-BC46-A2B6-463468587B50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4F3C2-429F-BC46-A2B6-463468587B50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4F3C2-429F-BC46-A2B6-463468587B50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4F3C2-429F-BC46-A2B6-463468587B50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4F3C2-429F-BC46-A2B6-463468587B50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>
              <a:latin typeface="Times New Roman" charset="0"/>
            </a:endParaRPr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D4DEB-4A6A-1647-B992-D168405E1CF1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7388"/>
            <a:ext cx="4568825" cy="3427412"/>
          </a:xfrm>
          <a:ln/>
        </p:spPr>
      </p:sp>
      <p:sp>
        <p:nvSpPr>
          <p:cNvPr id="3686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>
                <a:latin typeface="Times New Roman" charset="0"/>
              </a:rPr>
              <a:t>      </a:t>
            </a:r>
          </a:p>
        </p:txBody>
      </p:sp>
      <p:sp>
        <p:nvSpPr>
          <p:cNvPr id="3686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CE82EC-BDC5-544B-A9DA-4A1698C005C4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4F3C2-429F-BC46-A2B6-463468587B50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4F3C2-429F-BC46-A2B6-463468587B50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4F3C2-429F-BC46-A2B6-463468587B50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695D1C-1133-A242-B319-74F827D93BF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DD491F1-B784-644B-B88A-78869C195B9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A971BB-DEC7-6749-8F0F-807965ADA47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 the Fringe - VLTI summer school Porto 2007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 smtClean="0"/>
            </a:lvl1pPr>
          </a:lstStyle>
          <a:p>
            <a:fld id="{B30EDA85-5820-C442-A0DD-BF4A47F2A3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E863F50-0D0F-5841-8592-11D7961A744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4EBBCC-3960-0F4A-BD91-7F69FC652CE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1ED399-E828-7343-B774-EE03D1BFB98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F1A982-CB2F-8843-BA4C-59EAB9F4500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86D0E51-E371-6146-957D-70961B8D320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D7126EC-C9E7-9541-8D77-AF27BE0E43C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7154F0-C009-D743-AFA8-9E59E0BC51F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E4CD4F-AB0A-7847-A347-258084FEC8F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0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17D2C29-4071-7E40-9F59-B44F21D38468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d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7.pd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df"/><Relationship Id="rId13" Type="http://schemas.openxmlformats.org/officeDocument/2006/relationships/image" Target="../media/image34.png"/><Relationship Id="rId18" Type="http://schemas.openxmlformats.org/officeDocument/2006/relationships/image" Target="../media/image38.pdf"/><Relationship Id="rId26" Type="http://schemas.openxmlformats.org/officeDocument/2006/relationships/image" Target="../media/image42.pdf"/><Relationship Id="rId3" Type="http://schemas.openxmlformats.org/officeDocument/2006/relationships/image" Target="../media/image27.png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openxmlformats.org/officeDocument/2006/relationships/image" Target="../media/image35.pdf"/><Relationship Id="rId17" Type="http://schemas.openxmlformats.org/officeDocument/2006/relationships/image" Target="../media/image36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df"/><Relationship Id="rId20" Type="http://schemas.openxmlformats.org/officeDocument/2006/relationships/image" Target="../media/image39.pd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openxmlformats.org/officeDocument/2006/relationships/image" Target="../media/image41.pdf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28" Type="http://schemas.openxmlformats.org/officeDocument/2006/relationships/image" Target="../media/image42.png"/><Relationship Id="rId10" Type="http://schemas.openxmlformats.org/officeDocument/2006/relationships/image" Target="../media/image34.pdf"/><Relationship Id="rId19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6.pdf"/><Relationship Id="rId22" Type="http://schemas.openxmlformats.org/officeDocument/2006/relationships/image" Target="../media/image40.pdf"/><Relationship Id="rId27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pps-guest\Desktop\ferreira_hedla2012\jetfield.mov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apps-guest\Desktop\ferreira_hedla2012\hs-2000-32-b-animated_gif.gif" TargetMode="External"/><Relationship Id="rId1" Type="http://schemas.openxmlformats.org/officeDocument/2006/relationships/video" Target="file:///C:\Users\apps-guest\Desktop\ferreira_hedla2012\hs-2000-32-a-animated_gif.gif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d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8.pd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7.pdf"/><Relationship Id="rId7" Type="http://schemas.openxmlformats.org/officeDocument/2006/relationships/image" Target="../media/image59.pd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6.pd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df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image" Target="../media/image57.pd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df"/><Relationship Id="rId5" Type="http://schemas.openxmlformats.org/officeDocument/2006/relationships/image" Target="../media/image59.png"/><Relationship Id="rId4" Type="http://schemas.openxmlformats.org/officeDocument/2006/relationships/image" Target="../media/image60.pdf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pps-guest\Desktop\ferreira_hedla2012\relaxation.m4v" TargetMode="Externa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pps-guest\Desktop\ferreira_hedla2012\406990main_CygX3.mp4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d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3.pdf"/><Relationship Id="rId7" Type="http://schemas.openxmlformats.org/officeDocument/2006/relationships/image" Target="../media/image75.pd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4.pdf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76.pd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d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d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001000" cy="1295400"/>
          </a:xfrm>
        </p:spPr>
        <p:txBody>
          <a:bodyPr/>
          <a:lstStyle/>
          <a:p>
            <a:r>
              <a:rPr lang="fr-FR" sz="4000" dirty="0" err="1" smtClean="0"/>
              <a:t>What</a:t>
            </a:r>
            <a:r>
              <a:rPr lang="fr-FR" sz="4000" dirty="0" smtClean="0"/>
              <a:t> </a:t>
            </a:r>
            <a:r>
              <a:rPr lang="fr-FR" sz="4000" dirty="0" err="1" smtClean="0"/>
              <a:t>does</a:t>
            </a:r>
            <a:r>
              <a:rPr lang="fr-FR" sz="4000" dirty="0" smtClean="0"/>
              <a:t> </a:t>
            </a:r>
            <a:r>
              <a:rPr lang="fr-FR" sz="4000" dirty="0" err="1" smtClean="0"/>
              <a:t>it</a:t>
            </a:r>
            <a:r>
              <a:rPr lang="fr-FR" sz="4000" dirty="0" smtClean="0"/>
              <a:t> </a:t>
            </a:r>
            <a:r>
              <a:rPr lang="fr-FR" sz="4000" dirty="0" err="1" smtClean="0"/>
              <a:t>take</a:t>
            </a:r>
            <a:r>
              <a:rPr lang="fr-FR" sz="4000" dirty="0" smtClean="0"/>
              <a:t> to </a:t>
            </a:r>
            <a:r>
              <a:rPr lang="fr-FR" sz="4000" dirty="0" err="1" smtClean="0"/>
              <a:t>launch</a:t>
            </a:r>
            <a:r>
              <a:rPr lang="fr-FR" sz="4000" dirty="0" smtClean="0"/>
              <a:t> jets </a:t>
            </a:r>
            <a:r>
              <a:rPr lang="fr-FR" sz="4000" dirty="0" err="1" smtClean="0"/>
              <a:t>from</a:t>
            </a:r>
            <a:r>
              <a:rPr lang="fr-FR" sz="4000" dirty="0" smtClean="0"/>
              <a:t> </a:t>
            </a:r>
            <a:r>
              <a:rPr lang="fr-FR" sz="4000" dirty="0" err="1" smtClean="0"/>
              <a:t>accretion</a:t>
            </a:r>
            <a:r>
              <a:rPr lang="fr-FR" sz="4000" dirty="0" smtClean="0"/>
              <a:t> discs ?</a:t>
            </a:r>
            <a:endParaRPr lang="fr-FR" sz="3600" dirty="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86000" y="1309687"/>
            <a:ext cx="6629400" cy="85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>
                <a:solidFill>
                  <a:srgbClr val="0000FF"/>
                </a:solidFill>
              </a:rPr>
              <a:t>Jonathan </a:t>
            </a:r>
            <a:r>
              <a:rPr lang="fr-FR" sz="2800" dirty="0" smtClean="0">
                <a:solidFill>
                  <a:srgbClr val="0000FF"/>
                </a:solidFill>
              </a:rPr>
              <a:t>Ferreira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fr-FR" sz="2000" dirty="0" smtClean="0"/>
              <a:t>Institute of </a:t>
            </a:r>
            <a:r>
              <a:rPr lang="fr-FR" sz="2000" dirty="0" err="1" smtClean="0"/>
              <a:t>Planetology</a:t>
            </a:r>
            <a:r>
              <a:rPr lang="fr-FR" sz="2000" dirty="0" smtClean="0"/>
              <a:t> and </a:t>
            </a:r>
            <a:r>
              <a:rPr lang="fr-FR" sz="2000" dirty="0" err="1" smtClean="0"/>
              <a:t>Astrophysics</a:t>
            </a:r>
            <a:r>
              <a:rPr lang="fr-FR" sz="2000" dirty="0" smtClean="0"/>
              <a:t> of </a:t>
            </a:r>
            <a:r>
              <a:rPr lang="fr-FR" sz="2000" dirty="0"/>
              <a:t>Grenoble, France</a:t>
            </a:r>
            <a:r>
              <a:rPr lang="fr-FR" sz="1800" dirty="0"/>
              <a:t> </a:t>
            </a:r>
          </a:p>
        </p:txBody>
      </p:sp>
      <p:pic>
        <p:nvPicPr>
          <p:cNvPr id="3080" name="Picture 8" descr="logo_sherp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6021387"/>
            <a:ext cx="1371600" cy="760413"/>
          </a:xfrm>
          <a:prstGeom prst="rect">
            <a:avLst/>
          </a:prstGeom>
          <a:noFill/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676400" y="5638800"/>
            <a:ext cx="5105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dirty="0" err="1">
                <a:solidFill>
                  <a:srgbClr val="0000FF"/>
                </a:solidFill>
              </a:rPr>
              <a:t>Collaborators</a:t>
            </a:r>
            <a:r>
              <a:rPr lang="fr-FR" sz="1600" b="1" dirty="0">
                <a:solidFill>
                  <a:srgbClr val="0000FF"/>
                </a:solidFill>
              </a:rPr>
              <a:t>:</a:t>
            </a:r>
            <a:endParaRPr lang="fr-FR" sz="1600" b="1" dirty="0" smtClean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fr-FR" sz="1600" dirty="0" smtClean="0"/>
              <a:t>R. </a:t>
            </a:r>
            <a:r>
              <a:rPr lang="fr-FR" sz="1600" dirty="0" err="1" smtClean="0"/>
              <a:t>Deguiran</a:t>
            </a:r>
            <a:r>
              <a:rPr lang="fr-FR" sz="1600" dirty="0" smtClean="0"/>
              <a:t>, C. </a:t>
            </a:r>
            <a:r>
              <a:rPr lang="fr-FR" sz="1600" smtClean="0"/>
              <a:t>Zanni, C</a:t>
            </a:r>
            <a:r>
              <a:rPr lang="fr-FR" sz="1600" dirty="0" smtClean="0"/>
              <a:t>. </a:t>
            </a:r>
            <a:r>
              <a:rPr lang="fr-FR" sz="1600" dirty="0" err="1" smtClean="0"/>
              <a:t>Dougados</a:t>
            </a:r>
            <a:r>
              <a:rPr lang="fr-FR" sz="1600" dirty="0" smtClean="0"/>
              <a:t>, S. </a:t>
            </a:r>
            <a:r>
              <a:rPr lang="fr-FR" sz="1600" dirty="0" err="1" smtClean="0"/>
              <a:t>Cabrit</a:t>
            </a:r>
            <a:r>
              <a:rPr lang="fr-FR" sz="1600" dirty="0" smtClean="0"/>
              <a:t>, G. Murphy, C. </a:t>
            </a:r>
            <a:r>
              <a:rPr lang="fr-FR" sz="1600" dirty="0" err="1" smtClean="0"/>
              <a:t>Combet</a:t>
            </a:r>
            <a:r>
              <a:rPr lang="fr-FR" sz="1600" dirty="0" smtClean="0"/>
              <a:t>, P. Garcia, F. Casse, P.O. Petrucci, G. Henri, G</a:t>
            </a:r>
            <a:r>
              <a:rPr lang="fr-FR" sz="1600" dirty="0"/>
              <a:t>. </a:t>
            </a:r>
            <a:r>
              <a:rPr lang="fr-FR" sz="1600" dirty="0" smtClean="0"/>
              <a:t>Pelletier</a:t>
            </a:r>
            <a:endParaRPr lang="fr-FR" sz="1600" dirty="0"/>
          </a:p>
        </p:txBody>
      </p:sp>
      <p:pic>
        <p:nvPicPr>
          <p:cNvPr id="11" name="Image 10" descr="Orion_discs.jpg"/>
          <p:cNvPicPr>
            <a:picLocks noChangeAspect="1"/>
          </p:cNvPicPr>
          <p:nvPr/>
        </p:nvPicPr>
        <p:blipFill>
          <a:blip r:embed="rId4"/>
          <a:srcRect l="13549" t="5630" r="62254" b="58067"/>
          <a:stretch>
            <a:fillRect/>
          </a:stretch>
        </p:blipFill>
        <p:spPr bwMode="auto">
          <a:xfrm>
            <a:off x="4038600" y="2209800"/>
            <a:ext cx="186944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quasar/micro.JPG                                               0001D471Pandore                        BC5A7DDC:"/>
          <p:cNvPicPr>
            <a:picLocks noChangeAspect="1" noChangeArrowheads="1"/>
          </p:cNvPicPr>
          <p:nvPr/>
        </p:nvPicPr>
        <p:blipFill>
          <a:blip r:embed="rId5"/>
          <a:srcRect l="12643" t="8302" r="8046" b="8046"/>
          <a:stretch>
            <a:fillRect/>
          </a:stretch>
        </p:blipFill>
        <p:spPr bwMode="auto">
          <a:xfrm>
            <a:off x="457200" y="2232838"/>
            <a:ext cx="3323430" cy="3506400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rcRect r="79245"/>
          <a:stretch>
            <a:fillRect/>
          </a:stretch>
        </p:blipFill>
        <p:spPr>
          <a:xfrm>
            <a:off x="-1" y="6019800"/>
            <a:ext cx="1073863" cy="838199"/>
          </a:xfrm>
          <a:prstGeom prst="rect">
            <a:avLst/>
          </a:prstGeom>
        </p:spPr>
      </p:pic>
      <p:pic>
        <p:nvPicPr>
          <p:cNvPr id="10" name="Image 9" descr="courants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791" y="2971800"/>
            <a:ext cx="2949809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smae.pct                                                       0000DC5FPandora                        FFF10AEE: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b="20375"/>
              <a:stretch>
                <a:fillRect/>
              </a:stretch>
            </p:blipFill>
          </mc:Choice>
          <mc:Fallback>
            <p:blipFill>
              <a:blip r:embed="rId3"/>
              <a:srcRect b="20375"/>
              <a:stretch>
                <a:fillRect/>
              </a:stretch>
            </p:blipFill>
          </mc:Fallback>
        </mc:AlternateContent>
        <p:spPr bwMode="auto">
          <a:xfrm>
            <a:off x="144463" y="1600200"/>
            <a:ext cx="262731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971800" y="1371600"/>
            <a:ext cx="617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2000" dirty="0" smtClean="0"/>
              <a:t>- </a:t>
            </a:r>
            <a:r>
              <a:rPr lang="fr-FR" sz="2000" dirty="0" err="1" smtClean="0">
                <a:solidFill>
                  <a:schemeClr val="tx2"/>
                </a:solidFill>
              </a:rPr>
              <a:t>Steady-state</a:t>
            </a:r>
            <a:endParaRPr lang="fr-FR" sz="2000" dirty="0" smtClean="0">
              <a:solidFill>
                <a:schemeClr val="tx2"/>
              </a:solidFill>
            </a:endParaRPr>
          </a:p>
          <a:p>
            <a:r>
              <a:rPr lang="fr-FR" sz="2000" dirty="0" smtClean="0"/>
              <a:t>- </a:t>
            </a:r>
            <a:r>
              <a:rPr lang="fr-FR" sz="2000" dirty="0" err="1" smtClean="0"/>
              <a:t>Axisymmetric</a:t>
            </a:r>
            <a:r>
              <a:rPr lang="fr-FR" sz="2000" dirty="0" smtClean="0"/>
              <a:t> </a:t>
            </a:r>
            <a:r>
              <a:rPr lang="fr-FR" sz="2000" dirty="0"/>
              <a:t>jets</a:t>
            </a:r>
            <a:r>
              <a:rPr lang="fr-FR" sz="2000" dirty="0" smtClean="0"/>
              <a:t> : </a:t>
            </a:r>
            <a:r>
              <a:rPr lang="fr-FR" sz="2000" dirty="0" err="1"/>
              <a:t>nested</a:t>
            </a:r>
            <a:r>
              <a:rPr lang="fr-FR" sz="2000" dirty="0"/>
              <a:t> </a:t>
            </a:r>
            <a:r>
              <a:rPr lang="fr-FR" sz="2000" dirty="0" err="1"/>
              <a:t>magnetic</a:t>
            </a:r>
            <a:r>
              <a:rPr lang="fr-FR" sz="2000" dirty="0"/>
              <a:t> surfaces of  constant </a:t>
            </a:r>
            <a:r>
              <a:rPr lang="fr-FR" sz="2000" dirty="0" err="1"/>
              <a:t>magnetic</a:t>
            </a:r>
            <a:r>
              <a:rPr lang="fr-FR" sz="2000" dirty="0"/>
              <a:t> </a:t>
            </a:r>
            <a:r>
              <a:rPr lang="fr-FR" sz="2000" dirty="0" smtClean="0"/>
              <a:t>flux</a:t>
            </a:r>
            <a:endParaRPr lang="fr-FR" sz="2000" dirty="0"/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971800" y="3306901"/>
            <a:ext cx="6172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fr-FR" sz="2000" dirty="0"/>
              <a:t> Single </a:t>
            </a:r>
            <a:r>
              <a:rPr lang="fr-FR" sz="2000" dirty="0" err="1"/>
              <a:t>fluid</a:t>
            </a:r>
            <a:r>
              <a:rPr lang="fr-FR" sz="2000" dirty="0"/>
              <a:t> MHD description</a:t>
            </a:r>
          </a:p>
          <a:p>
            <a:pPr>
              <a:buFontTx/>
              <a:buChar char="-"/>
            </a:pPr>
            <a:r>
              <a:rPr lang="fr-FR" sz="2000" dirty="0"/>
              <a:t> </a:t>
            </a:r>
            <a:r>
              <a:rPr lang="fr-FR" sz="2000" dirty="0" err="1"/>
              <a:t>Non-relativistic</a:t>
            </a:r>
            <a:r>
              <a:rPr lang="fr-FR" sz="2000" dirty="0"/>
              <a:t> </a:t>
            </a:r>
            <a:r>
              <a:rPr lang="fr-FR" sz="2000" dirty="0" err="1" smtClean="0"/>
              <a:t>equations</a:t>
            </a:r>
            <a:endParaRPr lang="fr-FR" sz="2000" dirty="0" smtClean="0"/>
          </a:p>
          <a:p>
            <a:pPr>
              <a:buFontTx/>
              <a:buChar char="-"/>
            </a:pPr>
            <a:r>
              <a:rPr lang="fr-FR" sz="2000" dirty="0" smtClean="0">
                <a:solidFill>
                  <a:srgbClr val="0000FF"/>
                </a:solidFill>
              </a:rPr>
              <a:t> Transition </a:t>
            </a:r>
            <a:r>
              <a:rPr lang="fr-FR" sz="2000" dirty="0" err="1" smtClean="0">
                <a:solidFill>
                  <a:srgbClr val="0000FF"/>
                </a:solidFill>
              </a:rPr>
              <a:t>from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resistive</a:t>
            </a:r>
            <a:r>
              <a:rPr lang="fr-FR" sz="2000" dirty="0" smtClean="0">
                <a:solidFill>
                  <a:srgbClr val="0000FF"/>
                </a:solidFill>
              </a:rPr>
              <a:t> &amp; </a:t>
            </a:r>
            <a:r>
              <a:rPr lang="fr-FR" sz="2000" dirty="0" err="1" smtClean="0">
                <a:solidFill>
                  <a:srgbClr val="0000FF"/>
                </a:solidFill>
              </a:rPr>
              <a:t>viscous</a:t>
            </a:r>
            <a:r>
              <a:rPr lang="fr-FR" sz="2000" dirty="0" smtClean="0">
                <a:solidFill>
                  <a:srgbClr val="0000FF"/>
                </a:solidFill>
              </a:rPr>
              <a:t> disc to </a:t>
            </a:r>
            <a:r>
              <a:rPr lang="fr-FR" sz="2000" dirty="0" err="1" smtClean="0">
                <a:solidFill>
                  <a:srgbClr val="0000FF"/>
                </a:solidFill>
              </a:rPr>
              <a:t>ideal</a:t>
            </a:r>
            <a:r>
              <a:rPr lang="fr-FR" sz="2000" dirty="0" smtClean="0">
                <a:solidFill>
                  <a:srgbClr val="0000FF"/>
                </a:solidFill>
              </a:rPr>
              <a:t> MHD jet: local </a:t>
            </a:r>
            <a:r>
              <a:rPr lang="fr-FR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fr-FR" sz="2000" dirty="0" smtClean="0">
                <a:solidFill>
                  <a:srgbClr val="0000FF"/>
                </a:solidFill>
              </a:rPr>
              <a:t> prescriptions for MHD turbulence</a:t>
            </a:r>
          </a:p>
          <a:p>
            <a:endParaRPr lang="fr-FR" sz="2000" dirty="0"/>
          </a:p>
          <a:p>
            <a:r>
              <a:rPr lang="fr-FR" sz="2000" dirty="0"/>
              <a:t>A </a:t>
            </a:r>
            <a:r>
              <a:rPr lang="fr-FR" sz="2000" dirty="0" err="1"/>
              <a:t>complex</a:t>
            </a:r>
            <a:r>
              <a:rPr lang="fr-FR" sz="2000" dirty="0"/>
              <a:t> </a:t>
            </a:r>
            <a:r>
              <a:rPr lang="fr-FR" sz="2000" dirty="0" err="1"/>
              <a:t>interplay</a:t>
            </a:r>
            <a:r>
              <a:rPr lang="fr-FR" sz="2000" dirty="0"/>
              <a:t> </a:t>
            </a:r>
            <a:r>
              <a:rPr lang="fr-FR" sz="2000" dirty="0" err="1"/>
              <a:t>between</a:t>
            </a:r>
            <a:r>
              <a:rPr lang="fr-FR" sz="2000" dirty="0"/>
              <a:t> disc and jets </a:t>
            </a:r>
            <a:r>
              <a:rPr lang="fr-FR" sz="2000" dirty="0" err="1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determining</a:t>
            </a:r>
            <a:r>
              <a:rPr lang="fr-FR" sz="2000" dirty="0" smtClean="0"/>
              <a:t> the </a:t>
            </a:r>
            <a:r>
              <a:rPr lang="fr-FR" sz="2000" dirty="0" smtClean="0">
                <a:solidFill>
                  <a:srgbClr val="0000FF"/>
                </a:solidFill>
              </a:rPr>
              <a:t>disc </a:t>
            </a:r>
            <a:r>
              <a:rPr lang="fr-FR" sz="2000" dirty="0" err="1" smtClean="0">
                <a:solidFill>
                  <a:srgbClr val="0000FF"/>
                </a:solidFill>
              </a:rPr>
              <a:t>ejection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efficiency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x</a:t>
            </a:r>
          </a:p>
          <a:p>
            <a:r>
              <a:rPr lang="fr-FR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</a:p>
          <a:p>
            <a:r>
              <a:rPr lang="fr-FR" sz="2000" dirty="0" smtClean="0"/>
              <a:t>=&gt; NEW MHD flow model </a:t>
            </a:r>
            <a:r>
              <a:rPr lang="fr-FR" sz="2000" dirty="0" err="1" smtClean="0"/>
              <a:t>where</a:t>
            </a:r>
            <a:r>
              <a:rPr lang="fr-FR" sz="2000" dirty="0" smtClean="0"/>
              <a:t> </a:t>
            </a:r>
            <a:r>
              <a:rPr lang="fr-FR" sz="2000" dirty="0" err="1" smtClean="0"/>
              <a:t>parameter</a:t>
            </a:r>
            <a:r>
              <a:rPr lang="fr-FR" sz="2000" dirty="0" smtClean="0"/>
              <a:t> </a:t>
            </a:r>
            <a:r>
              <a:rPr lang="fr-FR" sz="2000" dirty="0" err="1" smtClean="0"/>
              <a:t>space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 </a:t>
            </a:r>
            <a:r>
              <a:rPr lang="fr-FR" sz="2000" dirty="0" err="1" smtClean="0"/>
              <a:t>constrained</a:t>
            </a:r>
            <a:r>
              <a:rPr lang="fr-FR" sz="2000" dirty="0" smtClean="0"/>
              <a:t> by </a:t>
            </a:r>
            <a:r>
              <a:rPr lang="fr-FR" sz="2000" dirty="0" err="1" smtClean="0"/>
              <a:t>smoothly</a:t>
            </a:r>
            <a:r>
              <a:rPr lang="fr-FR" sz="2000" dirty="0" smtClean="0"/>
              <a:t> </a:t>
            </a:r>
            <a:r>
              <a:rPr lang="fr-FR" sz="2000" dirty="0" err="1" smtClean="0"/>
              <a:t>crossing</a:t>
            </a:r>
            <a:r>
              <a:rPr lang="fr-FR" sz="2000" dirty="0" smtClean="0"/>
              <a:t> </a:t>
            </a:r>
            <a:r>
              <a:rPr lang="fr-FR" sz="2000" dirty="0" err="1" smtClean="0"/>
              <a:t>critical</a:t>
            </a:r>
            <a:r>
              <a:rPr lang="fr-FR" sz="2000" dirty="0" smtClean="0"/>
              <a:t> points </a:t>
            </a:r>
          </a:p>
          <a:p>
            <a:endParaRPr lang="fr-FR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73734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fr-FR" sz="3600" b="1" dirty="0" smtClean="0"/>
              <a:t>2- BP jets </a:t>
            </a:r>
            <a:r>
              <a:rPr lang="fr-FR" sz="3600" b="1" dirty="0" err="1" smtClean="0"/>
              <a:t>from</a:t>
            </a:r>
            <a:r>
              <a:rPr lang="fr-FR" sz="3600" b="1" dirty="0" smtClean="0"/>
              <a:t> Jet </a:t>
            </a:r>
            <a:r>
              <a:rPr lang="fr-FR" sz="3600" b="1" dirty="0" err="1" smtClean="0"/>
              <a:t>Emitting</a:t>
            </a:r>
            <a:r>
              <a:rPr lang="fr-FR" sz="3600" b="1" dirty="0" smtClean="0"/>
              <a:t> Discs (</a:t>
            </a:r>
            <a:r>
              <a:rPr lang="fr-FR" sz="3600" b="1" dirty="0" err="1" smtClean="0"/>
              <a:t>JEDs</a:t>
            </a:r>
            <a:r>
              <a:rPr lang="fr-FR" sz="3600" b="1" dirty="0" smtClean="0"/>
              <a:t>)</a:t>
            </a:r>
            <a:endParaRPr lang="fr-FR" b="1" dirty="0"/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3657600" y="2492514"/>
            <a:ext cx="3048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err="1" smtClean="0">
                <a:solidFill>
                  <a:srgbClr val="008000"/>
                </a:solidFill>
              </a:rPr>
              <a:t>Blandford</a:t>
            </a:r>
            <a:r>
              <a:rPr lang="fr-FR" sz="2000" dirty="0" smtClean="0">
                <a:solidFill>
                  <a:srgbClr val="008000"/>
                </a:solidFill>
              </a:rPr>
              <a:t> 76, Lovelace 76                         </a:t>
            </a:r>
            <a:r>
              <a:rPr lang="fr-FR" sz="2000" dirty="0" err="1" smtClean="0">
                <a:solidFill>
                  <a:srgbClr val="008000"/>
                </a:solidFill>
              </a:rPr>
              <a:t>Blandford</a:t>
            </a:r>
            <a:r>
              <a:rPr lang="fr-FR" sz="2000" dirty="0" smtClean="0">
                <a:solidFill>
                  <a:srgbClr val="008000"/>
                </a:solidFill>
              </a:rPr>
              <a:t> </a:t>
            </a:r>
            <a:r>
              <a:rPr lang="fr-FR" sz="2000" dirty="0">
                <a:solidFill>
                  <a:srgbClr val="008000"/>
                </a:solidFill>
              </a:rPr>
              <a:t>&amp; Payne </a:t>
            </a:r>
            <a:r>
              <a:rPr lang="fr-FR" sz="2000" dirty="0" smtClean="0">
                <a:solidFill>
                  <a:srgbClr val="008000"/>
                </a:solidFill>
              </a:rPr>
              <a:t>82</a:t>
            </a:r>
            <a:endParaRPr lang="fr-FR" sz="2000" dirty="0">
              <a:solidFill>
                <a:srgbClr val="008000"/>
              </a:solidFill>
            </a:endParaRPr>
          </a:p>
        </p:txBody>
      </p:sp>
      <p:pic>
        <p:nvPicPr>
          <p:cNvPr id="9" name="Image 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62000" y="5562600"/>
            <a:ext cx="16510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95_fig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14400"/>
            <a:ext cx="4876800" cy="3324097"/>
          </a:xfrm>
          <a:prstGeom prst="rect">
            <a:avLst/>
          </a:prstGeom>
        </p:spPr>
      </p:pic>
      <p:pic>
        <p:nvPicPr>
          <p:cNvPr id="5" name="Image 4" descr="f95_fig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715" y="762000"/>
            <a:ext cx="3680285" cy="2819400"/>
          </a:xfrm>
          <a:prstGeom prst="rect">
            <a:avLst/>
          </a:prstGeom>
        </p:spPr>
      </p:pic>
      <p:pic>
        <p:nvPicPr>
          <p:cNvPr id="6" name="Image 5" descr="f95_fig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099" y="3505200"/>
            <a:ext cx="3588901" cy="2743200"/>
          </a:xfrm>
          <a:prstGeom prst="rect">
            <a:avLst/>
          </a:prstGeom>
        </p:spPr>
      </p:pic>
      <p:pic>
        <p:nvPicPr>
          <p:cNvPr id="7" name="Image 6" descr="f95_fig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267200"/>
            <a:ext cx="2713229" cy="2057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67199"/>
            <a:ext cx="2774950" cy="2017693"/>
          </a:xfrm>
          <a:prstGeom prst="rect">
            <a:avLst/>
          </a:prstGeom>
        </p:spPr>
      </p:pic>
      <p:pic>
        <p:nvPicPr>
          <p:cNvPr id="9" name="Image 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150894" y="5181600"/>
            <a:ext cx="433137" cy="304800"/>
          </a:xfrm>
          <a:prstGeom prst="rect">
            <a:avLst/>
          </a:prstGeom>
        </p:spPr>
      </p:pic>
      <p:pic>
        <p:nvPicPr>
          <p:cNvPr id="10" name="Image 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352800" y="4953000"/>
            <a:ext cx="304800" cy="256478"/>
          </a:xfrm>
          <a:prstGeom prst="rect">
            <a:avLst/>
          </a:prstGeom>
        </p:spPr>
      </p:pic>
      <p:pic>
        <p:nvPicPr>
          <p:cNvPr id="11" name="Image 1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771736" y="4419600"/>
            <a:ext cx="284019" cy="228600"/>
          </a:xfrm>
          <a:prstGeom prst="rect">
            <a:avLst/>
          </a:prstGeom>
        </p:spPr>
      </p:pic>
      <p:pic>
        <p:nvPicPr>
          <p:cNvPr id="12" name="Image 1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1295400" y="4495800"/>
            <a:ext cx="204107" cy="228600"/>
          </a:xfrm>
          <a:prstGeom prst="rect">
            <a:avLst/>
          </a:prstGeom>
        </p:spPr>
      </p:pic>
      <p:pic>
        <p:nvPicPr>
          <p:cNvPr id="13" name="Image 1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096000" y="1905000"/>
            <a:ext cx="381000" cy="361950"/>
          </a:xfrm>
          <a:prstGeom prst="rect">
            <a:avLst/>
          </a:prstGeom>
        </p:spPr>
      </p:pic>
      <p:pic>
        <p:nvPicPr>
          <p:cNvPr id="14" name="Image 1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6477000" y="3962400"/>
            <a:ext cx="312821" cy="330200"/>
          </a:xfrm>
          <a:prstGeom prst="rect">
            <a:avLst/>
          </a:prstGeom>
        </p:spPr>
      </p:pic>
      <p:pic>
        <p:nvPicPr>
          <p:cNvPr id="15" name="Image 1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6019800" y="4419600"/>
            <a:ext cx="304800" cy="314325"/>
          </a:xfrm>
          <a:prstGeom prst="rect">
            <a:avLst/>
          </a:prstGeom>
        </p:spPr>
      </p:pic>
      <p:pic>
        <p:nvPicPr>
          <p:cNvPr id="16" name="Image 1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7391400" y="5372100"/>
            <a:ext cx="304800" cy="304800"/>
          </a:xfrm>
          <a:prstGeom prst="rect">
            <a:avLst/>
          </a:prstGeom>
        </p:spPr>
      </p:pic>
      <p:pic>
        <p:nvPicPr>
          <p:cNvPr id="17" name="Image 1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6553200" y="2590800"/>
            <a:ext cx="304800" cy="271848"/>
          </a:xfrm>
          <a:prstGeom prst="rect">
            <a:avLst/>
          </a:prstGeom>
        </p:spPr>
      </p:pic>
      <p:pic>
        <p:nvPicPr>
          <p:cNvPr id="18" name="Image 1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6"/>
              <a:stretch>
                <a:fillRect/>
              </a:stretch>
            </p:blipFill>
          </mc:Choice>
          <mc:Fallback>
            <p:blipFill>
              <a:blip r:embed="rId27"/>
              <a:stretch>
                <a:fillRect/>
              </a:stretch>
            </p:blipFill>
          </mc:Fallback>
        </mc:AlternateContent>
        <p:spPr>
          <a:xfrm>
            <a:off x="6477000" y="1214050"/>
            <a:ext cx="304800" cy="27184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400800" y="0"/>
            <a:ext cx="289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008000"/>
                </a:solidFill>
              </a:rPr>
              <a:t>Ferreira &amp; Pelletier 93, 95</a:t>
            </a:r>
          </a:p>
          <a:p>
            <a:r>
              <a:rPr lang="fr-FR" sz="1600" dirty="0" smtClean="0">
                <a:solidFill>
                  <a:srgbClr val="008000"/>
                </a:solidFill>
              </a:rPr>
              <a:t>Ferreira 97, Casse &amp; Ferreira 00</a:t>
            </a:r>
          </a:p>
          <a:p>
            <a:r>
              <a:rPr lang="fr-FR" sz="1600" dirty="0" smtClean="0">
                <a:solidFill>
                  <a:srgbClr val="008000"/>
                </a:solidFill>
              </a:rPr>
              <a:t>Ferreira &amp; Casse 04</a:t>
            </a:r>
            <a:endParaRPr lang="fr-FR" sz="1600" dirty="0">
              <a:solidFill>
                <a:srgbClr val="008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fr-FR" sz="3200" dirty="0" err="1" smtClean="0"/>
              <a:t>Self-similar</a:t>
            </a:r>
            <a:r>
              <a:rPr lang="fr-FR" sz="3200" dirty="0" smtClean="0"/>
              <a:t> </a:t>
            </a:r>
            <a:r>
              <a:rPr lang="fr-FR" sz="3200" dirty="0" err="1" smtClean="0"/>
              <a:t>models</a:t>
            </a:r>
            <a:r>
              <a:rPr lang="fr-FR" sz="3200" dirty="0" smtClean="0"/>
              <a:t>: disc + jets</a:t>
            </a:r>
            <a:endParaRPr lang="fr-FR" sz="3200" dirty="0"/>
          </a:p>
        </p:txBody>
      </p:sp>
      <p:pic>
        <p:nvPicPr>
          <p:cNvPr id="22" name="Picture 10" descr="image-5.pdf                                                    000DDDD8Pandore                        C0173FB0:"/>
          <p:cNvPicPr>
            <a:picLocks noChangeAspect="1" noChangeArrowheads="1"/>
          </p:cNvPicPr>
          <p:nvPr/>
        </p:nvPicPr>
        <p:blipFill>
          <a:blip r:embed="rId28"/>
          <a:srcRect r="37143"/>
          <a:stretch>
            <a:fillRect/>
          </a:stretch>
        </p:blipFill>
        <p:spPr bwMode="auto">
          <a:xfrm>
            <a:off x="3657600" y="6148387"/>
            <a:ext cx="1295400" cy="633413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371600" y="6248400"/>
            <a:ext cx="716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disc </a:t>
            </a:r>
            <a:r>
              <a:rPr lang="fr-FR" sz="2000" dirty="0" err="1" smtClean="0"/>
              <a:t>magnetization</a:t>
            </a:r>
            <a:r>
              <a:rPr lang="fr-FR" sz="2000" dirty="0" smtClean="0"/>
              <a:t>                            ~  0.1 to 1,  </a:t>
            </a:r>
            <a:r>
              <a:rPr lang="fr-FR" sz="2000" dirty="0" smtClean="0">
                <a:solidFill>
                  <a:srgbClr val="FF0000"/>
                </a:solidFill>
              </a:rPr>
              <a:t>close to </a:t>
            </a:r>
            <a:r>
              <a:rPr lang="fr-FR" sz="2000" dirty="0" err="1" smtClean="0">
                <a:solidFill>
                  <a:srgbClr val="FF0000"/>
                </a:solidFill>
              </a:rPr>
              <a:t>unity</a:t>
            </a:r>
            <a:r>
              <a:rPr lang="fr-FR" sz="2000" dirty="0" smtClean="0"/>
              <a:t> !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352800"/>
            <a:ext cx="4648200" cy="312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0"/>
            <a:ext cx="6629400" cy="1143000"/>
          </a:xfrm>
        </p:spPr>
        <p:txBody>
          <a:bodyPr/>
          <a:lstStyle/>
          <a:p>
            <a:r>
              <a:rPr lang="fr-FR" sz="3600" dirty="0" smtClean="0"/>
              <a:t>2.5D </a:t>
            </a:r>
            <a:r>
              <a:rPr lang="fr-FR" sz="3600" dirty="0" err="1" smtClean="0"/>
              <a:t>Numerical</a:t>
            </a:r>
            <a:r>
              <a:rPr lang="fr-FR" sz="3600" dirty="0" smtClean="0"/>
              <a:t> </a:t>
            </a:r>
            <a:r>
              <a:rPr lang="fr-FR" sz="3600" dirty="0" err="1" smtClean="0"/>
              <a:t>experiments</a:t>
            </a:r>
            <a:endParaRPr lang="fr-FR" sz="3600" dirty="0"/>
          </a:p>
        </p:txBody>
      </p:sp>
      <p:sp>
        <p:nvSpPr>
          <p:cNvPr id="9" name="Rectangle 8"/>
          <p:cNvSpPr/>
          <p:nvPr/>
        </p:nvSpPr>
        <p:spPr>
          <a:xfrm>
            <a:off x="1860634" y="6400800"/>
            <a:ext cx="3320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 smtClean="0">
                <a:solidFill>
                  <a:srgbClr val="008000"/>
                </a:solidFill>
              </a:rPr>
              <a:t>Zanni et al 07, </a:t>
            </a:r>
            <a:r>
              <a:rPr lang="fr-FR" sz="1800" dirty="0" err="1" smtClean="0">
                <a:solidFill>
                  <a:srgbClr val="008000"/>
                </a:solidFill>
              </a:rPr>
              <a:t>Tzeferacos</a:t>
            </a:r>
            <a:r>
              <a:rPr lang="fr-FR" sz="1800" dirty="0" smtClean="0">
                <a:solidFill>
                  <a:srgbClr val="008000"/>
                </a:solidFill>
              </a:rPr>
              <a:t> et al 09</a:t>
            </a:r>
            <a:endParaRPr lang="fr-FR" sz="1800" dirty="0"/>
          </a:p>
        </p:txBody>
      </p:sp>
      <p:pic>
        <p:nvPicPr>
          <p:cNvPr id="8" name="jetfield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465942" y="0"/>
            <a:ext cx="2678058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6200" y="1066800"/>
            <a:ext cx="655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800" dirty="0" smtClean="0"/>
              <a:t>Main </a:t>
            </a:r>
            <a:r>
              <a:rPr lang="fr-FR" sz="1800" dirty="0" err="1" smtClean="0"/>
              <a:t>self-similar</a:t>
            </a:r>
            <a:r>
              <a:rPr lang="fr-FR" sz="1800" dirty="0" smtClean="0"/>
              <a:t> </a:t>
            </a:r>
            <a:r>
              <a:rPr lang="fr-FR" sz="1800" dirty="0" err="1" smtClean="0"/>
              <a:t>results</a:t>
            </a:r>
            <a:r>
              <a:rPr lang="fr-FR" sz="1800" dirty="0" smtClean="0"/>
              <a:t> have been </a:t>
            </a:r>
            <a:r>
              <a:rPr lang="fr-FR" sz="1800" dirty="0" err="1" smtClean="0"/>
              <a:t>confirmed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several</a:t>
            </a:r>
            <a:r>
              <a:rPr lang="fr-FR" sz="1800" dirty="0" smtClean="0"/>
              <a:t> MHD codes, </a:t>
            </a:r>
            <a:r>
              <a:rPr lang="fr-FR" sz="1800" dirty="0" err="1" smtClean="0"/>
              <a:t>using</a:t>
            </a:r>
            <a:r>
              <a:rPr lang="fr-FR" sz="1800" dirty="0" smtClean="0"/>
              <a:t> </a:t>
            </a:r>
            <a:r>
              <a:rPr lang="fr-FR" sz="1800" dirty="0" err="1" smtClean="0">
                <a:latin typeface="Symbol" charset="2"/>
                <a:cs typeface="Symbol" charset="2"/>
              </a:rPr>
              <a:t>a</a:t>
            </a:r>
            <a:r>
              <a:rPr lang="fr-FR" sz="1800" dirty="0" err="1" smtClean="0"/>
              <a:t>-discs</a:t>
            </a:r>
            <a:r>
              <a:rPr lang="fr-FR" sz="1800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800" dirty="0" err="1" smtClean="0"/>
              <a:t>Steady</a:t>
            </a:r>
            <a:r>
              <a:rPr lang="fr-FR" sz="1800" dirty="0" smtClean="0"/>
              <a:t> </a:t>
            </a:r>
            <a:r>
              <a:rPr lang="fr-FR" sz="1800" dirty="0" err="1" smtClean="0"/>
              <a:t>ejection</a:t>
            </a:r>
            <a:r>
              <a:rPr lang="fr-FR" sz="1800" dirty="0" smtClean="0"/>
              <a:t> </a:t>
            </a:r>
            <a:r>
              <a:rPr lang="fr-FR" sz="1800" b="1" dirty="0" err="1" smtClean="0"/>
              <a:t>only</a:t>
            </a:r>
            <a:r>
              <a:rPr lang="fr-FR" sz="1800" dirty="0" smtClean="0"/>
              <a:t> for </a:t>
            </a:r>
            <a:r>
              <a:rPr lang="fr-FR" sz="1800" dirty="0" err="1" smtClean="0"/>
              <a:t>near</a:t>
            </a:r>
            <a:r>
              <a:rPr lang="fr-FR" sz="1800" dirty="0" smtClean="0"/>
              <a:t> </a:t>
            </a:r>
            <a:r>
              <a:rPr lang="fr-FR" sz="1800" dirty="0" err="1" smtClean="0"/>
              <a:t>equipartition</a:t>
            </a:r>
            <a:r>
              <a:rPr lang="fr-FR" sz="1800" dirty="0" smtClean="0"/>
              <a:t> </a:t>
            </a:r>
            <a:r>
              <a:rPr lang="fr-FR" sz="1800" dirty="0" err="1" smtClean="0"/>
              <a:t>B</a:t>
            </a:r>
            <a:r>
              <a:rPr lang="fr-FR" sz="1800" baseline="-25000" dirty="0" err="1" smtClean="0"/>
              <a:t>z</a:t>
            </a:r>
            <a:r>
              <a:rPr lang="fr-FR" sz="1800" dirty="0" smtClean="0"/>
              <a:t> </a:t>
            </a:r>
            <a:r>
              <a:rPr lang="fr-FR" sz="1800" dirty="0" err="1" smtClean="0"/>
              <a:t>field</a:t>
            </a:r>
            <a:r>
              <a:rPr lang="fr-FR" sz="1800" dirty="0" smtClean="0"/>
              <a:t>: </a:t>
            </a:r>
            <a:r>
              <a:rPr lang="fr-FR" sz="1600" dirty="0" err="1" smtClean="0">
                <a:solidFill>
                  <a:srgbClr val="008000"/>
                </a:solidFill>
              </a:rPr>
              <a:t>Tzeferacos</a:t>
            </a:r>
            <a:r>
              <a:rPr lang="fr-FR" sz="1600" dirty="0" smtClean="0">
                <a:solidFill>
                  <a:srgbClr val="008000"/>
                </a:solidFill>
              </a:rPr>
              <a:t> et al 09</a:t>
            </a:r>
            <a:endParaRPr lang="fr-FR" sz="1800" dirty="0" smtClean="0">
              <a:solidFill>
                <a:srgbClr val="008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800" dirty="0" err="1" smtClean="0"/>
              <a:t>Viscous</a:t>
            </a:r>
            <a:r>
              <a:rPr lang="fr-FR" sz="1800" dirty="0" smtClean="0"/>
              <a:t> torque </a:t>
            </a:r>
            <a:r>
              <a:rPr lang="fr-FR" sz="1800" dirty="0" err="1" smtClean="0"/>
              <a:t>negligible</a:t>
            </a:r>
            <a:r>
              <a:rPr lang="fr-FR" sz="1800" dirty="0" smtClean="0"/>
              <a:t>:  </a:t>
            </a:r>
            <a:r>
              <a:rPr lang="fr-FR" sz="1600" dirty="0" err="1" smtClean="0">
                <a:solidFill>
                  <a:srgbClr val="008000"/>
                </a:solidFill>
              </a:rPr>
              <a:t>Meliani</a:t>
            </a:r>
            <a:r>
              <a:rPr lang="fr-FR" sz="1600" dirty="0" smtClean="0">
                <a:solidFill>
                  <a:srgbClr val="008000"/>
                </a:solidFill>
              </a:rPr>
              <a:t> et al 06</a:t>
            </a:r>
            <a:endParaRPr lang="fr-FR" sz="1800" dirty="0" smtClean="0">
              <a:solidFill>
                <a:srgbClr val="008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800" dirty="0" smtClean="0"/>
              <a:t>Large </a:t>
            </a:r>
            <a:r>
              <a:rPr lang="fr-FR" sz="1800" dirty="0" err="1" smtClean="0"/>
              <a:t>diffusivity</a:t>
            </a:r>
            <a:r>
              <a:rPr lang="fr-FR" sz="1800" dirty="0" smtClean="0"/>
              <a:t> (</a:t>
            </a:r>
            <a:r>
              <a:rPr lang="fr-FR" sz="1800" dirty="0" smtClean="0">
                <a:latin typeface="Symbol" charset="2"/>
                <a:cs typeface="Symbol" charset="2"/>
              </a:rPr>
              <a:t>n</a:t>
            </a:r>
            <a:r>
              <a:rPr lang="fr-FR" sz="1800" baseline="-25000" dirty="0" smtClean="0">
                <a:latin typeface="Times"/>
                <a:cs typeface="Times"/>
              </a:rPr>
              <a:t>m</a:t>
            </a:r>
            <a:r>
              <a:rPr lang="fr-FR" sz="1800" dirty="0" smtClean="0"/>
              <a:t>~ </a:t>
            </a:r>
            <a:r>
              <a:rPr lang="fr-FR" sz="1800" dirty="0" err="1" smtClean="0"/>
              <a:t>V</a:t>
            </a:r>
            <a:r>
              <a:rPr lang="fr-FR" sz="1800" baseline="-25000" dirty="0" err="1" smtClean="0"/>
              <a:t>A</a:t>
            </a:r>
            <a:r>
              <a:rPr lang="fr-FR" sz="1800" dirty="0" err="1" smtClean="0"/>
              <a:t>h</a:t>
            </a:r>
            <a:r>
              <a:rPr lang="fr-FR" sz="1800" dirty="0" smtClean="0"/>
              <a:t> ) </a:t>
            </a:r>
            <a:r>
              <a:rPr lang="fr-FR" sz="1800" dirty="0" err="1" smtClean="0"/>
              <a:t>required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some</a:t>
            </a:r>
            <a:r>
              <a:rPr lang="fr-FR" sz="1800" dirty="0" smtClean="0"/>
              <a:t> </a:t>
            </a:r>
            <a:r>
              <a:rPr lang="fr-FR" sz="1800" dirty="0" err="1" smtClean="0"/>
              <a:t>anisotropy</a:t>
            </a:r>
            <a:r>
              <a:rPr lang="fr-FR" sz="1800" dirty="0" smtClean="0"/>
              <a:t>:  </a:t>
            </a:r>
            <a:r>
              <a:rPr lang="fr-FR" sz="1600" dirty="0" smtClean="0">
                <a:solidFill>
                  <a:srgbClr val="008000"/>
                </a:solidFill>
              </a:rPr>
              <a:t>Zanni et al 07, </a:t>
            </a:r>
            <a:r>
              <a:rPr lang="fr-FR" sz="1600" dirty="0" err="1" smtClean="0">
                <a:solidFill>
                  <a:srgbClr val="008000"/>
                </a:solidFill>
              </a:rPr>
              <a:t>Tzeferacos</a:t>
            </a:r>
            <a:r>
              <a:rPr lang="fr-FR" sz="1600" dirty="0" smtClean="0">
                <a:solidFill>
                  <a:srgbClr val="008000"/>
                </a:solidFill>
              </a:rPr>
              <a:t> et al 09</a:t>
            </a:r>
            <a:r>
              <a:rPr lang="fr-FR" sz="16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1800" dirty="0" smtClean="0"/>
              <a:t>BUT, jet mass </a:t>
            </a:r>
            <a:r>
              <a:rPr lang="fr-FR" sz="1800" dirty="0" err="1" smtClean="0"/>
              <a:t>losses</a:t>
            </a:r>
            <a:r>
              <a:rPr lang="fr-FR" sz="1800" dirty="0" smtClean="0"/>
              <a:t> </a:t>
            </a:r>
            <a:r>
              <a:rPr lang="fr-FR" sz="1800" dirty="0" err="1" smtClean="0"/>
              <a:t>found</a:t>
            </a:r>
            <a:r>
              <a:rPr lang="fr-FR" sz="1800" dirty="0" smtClean="0"/>
              <a:t> in MHD simulations NOT </a:t>
            </a:r>
            <a:r>
              <a:rPr lang="fr-FR" sz="1800" dirty="0" err="1" smtClean="0"/>
              <a:t>reliable</a:t>
            </a:r>
            <a:r>
              <a:rPr lang="fr-FR" sz="1800" dirty="0" smtClean="0"/>
              <a:t>:  </a:t>
            </a:r>
            <a:r>
              <a:rPr lang="fr-FR" sz="1600" dirty="0" smtClean="0">
                <a:solidFill>
                  <a:srgbClr val="008000"/>
                </a:solidFill>
              </a:rPr>
              <a:t>Murphy, Ferreira, Zanni  10</a:t>
            </a:r>
            <a:endParaRPr lang="fr-FR" sz="2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5943600" y="6096000"/>
            <a:ext cx="1665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 smtClean="0">
                <a:solidFill>
                  <a:srgbClr val="008000"/>
                </a:solidFill>
              </a:rPr>
              <a:t>Murphy et al 10</a:t>
            </a:r>
            <a:endParaRPr 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sz="3200" dirty="0" smtClean="0"/>
              <a:t>But YSO jet </a:t>
            </a:r>
            <a:r>
              <a:rPr lang="fr-FR" sz="3200" dirty="0" err="1" smtClean="0"/>
              <a:t>phenomenology</a:t>
            </a:r>
            <a:r>
              <a:rPr lang="fr-FR" sz="3200" dirty="0" smtClean="0"/>
              <a:t> </a:t>
            </a:r>
            <a:r>
              <a:rPr lang="fr-FR" sz="3200" dirty="0" err="1" smtClean="0"/>
              <a:t>is</a:t>
            </a:r>
            <a:r>
              <a:rPr lang="fr-FR" sz="3200" dirty="0" smtClean="0"/>
              <a:t> more </a:t>
            </a:r>
            <a:r>
              <a:rPr lang="fr-FR" sz="3200" dirty="0" err="1" smtClean="0"/>
              <a:t>complex</a:t>
            </a:r>
            <a:r>
              <a:rPr lang="fr-FR" sz="3200" dirty="0" smtClean="0"/>
              <a:t>…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1211044"/>
            <a:ext cx="5334000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fr-FR" sz="2000" b="1" dirty="0" err="1" smtClean="0"/>
              <a:t>Variability</a:t>
            </a:r>
            <a:r>
              <a:rPr lang="fr-FR" sz="2000" b="1" dirty="0" smtClean="0"/>
              <a:t> ? </a:t>
            </a:r>
            <a:r>
              <a:rPr lang="fr-FR" sz="2000" dirty="0" err="1" smtClean="0"/>
              <a:t>timescale</a:t>
            </a:r>
            <a:r>
              <a:rPr lang="fr-FR" sz="2000" dirty="0" smtClean="0"/>
              <a:t> of </a:t>
            </a:r>
            <a:r>
              <a:rPr lang="fr-FR" sz="2000" dirty="0" err="1" smtClean="0"/>
              <a:t>knot</a:t>
            </a:r>
            <a:r>
              <a:rPr lang="fr-FR" sz="2000" dirty="0" smtClean="0"/>
              <a:t> </a:t>
            </a:r>
            <a:r>
              <a:rPr lang="fr-FR" sz="2000" dirty="0" err="1" smtClean="0"/>
              <a:t>ejection</a:t>
            </a:r>
            <a:r>
              <a:rPr lang="fr-FR" sz="2000" dirty="0" smtClean="0"/>
              <a:t> in DG Tau 2.5-5 </a:t>
            </a:r>
            <a:r>
              <a:rPr lang="fr-FR" sz="2000" dirty="0" err="1" smtClean="0"/>
              <a:t>yrs</a:t>
            </a:r>
            <a:r>
              <a:rPr lang="fr-FR" sz="2000" dirty="0" smtClean="0"/>
              <a:t> </a:t>
            </a:r>
            <a:r>
              <a:rPr lang="fr-FR" sz="2000" dirty="0" err="1" smtClean="0"/>
              <a:t>yrs</a:t>
            </a:r>
            <a:r>
              <a:rPr lang="fr-FR" sz="2000" dirty="0" smtClean="0"/>
              <a:t> </a:t>
            </a:r>
            <a:r>
              <a:rPr lang="fr-FR" sz="1800" dirty="0" smtClean="0">
                <a:solidFill>
                  <a:srgbClr val="008000"/>
                </a:solidFill>
              </a:rPr>
              <a:t>(</a:t>
            </a:r>
            <a:r>
              <a:rPr lang="fr-FR" sz="1800" dirty="0" err="1" smtClean="0">
                <a:solidFill>
                  <a:srgbClr val="008000"/>
                </a:solidFill>
              </a:rPr>
              <a:t>Agra-Amboage</a:t>
            </a:r>
            <a:r>
              <a:rPr lang="fr-FR" sz="1800" dirty="0" smtClean="0">
                <a:solidFill>
                  <a:srgbClr val="008000"/>
                </a:solidFill>
              </a:rPr>
              <a:t> et al. 11)</a:t>
            </a:r>
            <a:endParaRPr lang="fr-FR" sz="2000" dirty="0" smtClean="0">
              <a:solidFill>
                <a:srgbClr val="008000"/>
              </a:solidFill>
            </a:endParaRPr>
          </a:p>
          <a:p>
            <a:pPr marL="457200" indent="-457200">
              <a:buAutoNum type="arabicParenBoth"/>
            </a:pPr>
            <a:endParaRPr lang="fr-FR" sz="2000" dirty="0" smtClean="0"/>
          </a:p>
          <a:p>
            <a:pPr marL="457200" indent="-457200">
              <a:buAutoNum type="arabicParenBoth"/>
            </a:pPr>
            <a:r>
              <a:rPr lang="fr-FR" sz="2000" b="1" dirty="0" smtClean="0"/>
              <a:t> Jet </a:t>
            </a:r>
            <a:r>
              <a:rPr lang="fr-FR" sz="2000" b="1" dirty="0" err="1" smtClean="0"/>
              <a:t>asymmetry</a:t>
            </a:r>
            <a:r>
              <a:rPr lang="fr-FR" sz="2000" b="1" dirty="0" smtClean="0"/>
              <a:t> ? </a:t>
            </a:r>
            <a:r>
              <a:rPr lang="fr-FR" sz="2000" dirty="0" err="1" smtClean="0"/>
              <a:t>same</a:t>
            </a:r>
            <a:r>
              <a:rPr lang="fr-FR" sz="2000" dirty="0" smtClean="0"/>
              <a:t> mass flux but terminal </a:t>
            </a:r>
            <a:r>
              <a:rPr lang="fr-FR" sz="2000" dirty="0" err="1" smtClean="0"/>
              <a:t>velocities</a:t>
            </a:r>
            <a:r>
              <a:rPr lang="fr-FR" sz="2000" dirty="0" smtClean="0"/>
              <a:t> </a:t>
            </a:r>
            <a:r>
              <a:rPr lang="fr-FR" sz="2000" dirty="0" err="1" smtClean="0"/>
              <a:t>differing</a:t>
            </a:r>
            <a:r>
              <a:rPr lang="fr-FR" sz="2000" dirty="0" smtClean="0"/>
              <a:t> by up to a factor 2 </a:t>
            </a:r>
            <a:r>
              <a:rPr lang="fr-FR" sz="1800" dirty="0" smtClean="0">
                <a:solidFill>
                  <a:srgbClr val="008000"/>
                </a:solidFill>
              </a:rPr>
              <a:t>(</a:t>
            </a:r>
            <a:r>
              <a:rPr lang="fr-FR" sz="1800" dirty="0" err="1" smtClean="0">
                <a:solidFill>
                  <a:srgbClr val="008000"/>
                </a:solidFill>
              </a:rPr>
              <a:t>Podio</a:t>
            </a:r>
            <a:r>
              <a:rPr lang="fr-FR" sz="1800" dirty="0" smtClean="0">
                <a:solidFill>
                  <a:srgbClr val="008000"/>
                </a:solidFill>
              </a:rPr>
              <a:t> et al 11,Melnikov et al 09)</a:t>
            </a:r>
          </a:p>
          <a:p>
            <a:pPr marL="457200" indent="-457200">
              <a:buAutoNum type="arabicParenBoth"/>
            </a:pPr>
            <a:endParaRPr lang="fr-FR" sz="2000" dirty="0" smtClean="0"/>
          </a:p>
          <a:p>
            <a:pPr marL="457200" indent="-457200">
              <a:buAutoNum type="arabicParenBoth"/>
            </a:pPr>
            <a:r>
              <a:rPr lang="fr-FR" sz="2000" b="1" dirty="0" smtClean="0"/>
              <a:t>Hot </a:t>
            </a:r>
            <a:r>
              <a:rPr lang="fr-FR" sz="2000" b="1" dirty="0" err="1" smtClean="0"/>
              <a:t>inner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wind</a:t>
            </a:r>
            <a:r>
              <a:rPr lang="fr-FR" sz="2000" dirty="0" smtClean="0"/>
              <a:t>: </a:t>
            </a:r>
            <a:r>
              <a:rPr lang="fr-FR" sz="2000" dirty="0" err="1" smtClean="0"/>
              <a:t>deep</a:t>
            </a:r>
            <a:r>
              <a:rPr lang="fr-FR" sz="2000" dirty="0" smtClean="0"/>
              <a:t> </a:t>
            </a:r>
            <a:r>
              <a:rPr lang="fr-FR" sz="2000" dirty="0" err="1" smtClean="0"/>
              <a:t>blueshifted</a:t>
            </a:r>
            <a:r>
              <a:rPr lang="fr-FR" sz="2000" dirty="0" smtClean="0"/>
              <a:t> absorptions </a:t>
            </a:r>
            <a:r>
              <a:rPr lang="fr-FR" sz="2000" dirty="0" err="1" smtClean="0"/>
              <a:t>seen</a:t>
            </a:r>
            <a:r>
              <a:rPr lang="fr-FR" sz="2000" dirty="0" smtClean="0"/>
              <a:t> in </a:t>
            </a:r>
            <a:r>
              <a:rPr lang="fr-FR" sz="2000" dirty="0" err="1" smtClean="0"/>
              <a:t>HeI</a:t>
            </a:r>
            <a:r>
              <a:rPr lang="fr-FR" sz="2000" dirty="0" smtClean="0"/>
              <a:t> </a:t>
            </a:r>
            <a:r>
              <a:rPr lang="fr-FR" sz="2000" dirty="0" err="1" smtClean="0"/>
              <a:t>lines</a:t>
            </a:r>
            <a:r>
              <a:rPr lang="fr-FR" sz="2000" dirty="0" smtClean="0"/>
              <a:t> </a:t>
            </a:r>
            <a:r>
              <a:rPr lang="fr-FR" sz="1800" dirty="0" smtClean="0">
                <a:solidFill>
                  <a:srgbClr val="008000"/>
                </a:solidFill>
              </a:rPr>
              <a:t>(Edwards et al 03)</a:t>
            </a:r>
          </a:p>
          <a:p>
            <a:pPr marL="457200" indent="-457200">
              <a:buAutoNum type="arabicParenBoth"/>
            </a:pPr>
            <a:endParaRPr lang="fr-FR" sz="2000" dirty="0" smtClean="0"/>
          </a:p>
          <a:p>
            <a:pPr marL="457200" indent="-457200">
              <a:buAutoNum type="arabicParenBoth"/>
            </a:pPr>
            <a:r>
              <a:rPr lang="fr-FR" sz="2000" b="1" dirty="0" smtClean="0"/>
              <a:t>X ray </a:t>
            </a:r>
            <a:r>
              <a:rPr lang="fr-FR" sz="2000" b="1" dirty="0" err="1" smtClean="0"/>
              <a:t>emission</a:t>
            </a:r>
            <a:r>
              <a:rPr lang="fr-FR" sz="2000" b="1" dirty="0" smtClean="0"/>
              <a:t> </a:t>
            </a:r>
            <a:r>
              <a:rPr lang="fr-FR" sz="2000" dirty="0" err="1" smtClean="0"/>
              <a:t>at</a:t>
            </a:r>
            <a:r>
              <a:rPr lang="fr-FR" sz="2000" dirty="0" smtClean="0"/>
              <a:t> the base of  jets </a:t>
            </a:r>
            <a:r>
              <a:rPr lang="fr-FR" sz="2000" dirty="0" err="1" smtClean="0"/>
              <a:t>with</a:t>
            </a:r>
            <a:r>
              <a:rPr lang="fr-FR" sz="2000" dirty="0" smtClean="0"/>
              <a:t> a close component (z  a few 10AU) </a:t>
            </a:r>
            <a:r>
              <a:rPr lang="fr-FR" sz="2000" dirty="0" err="1" smtClean="0"/>
              <a:t>maybe</a:t>
            </a:r>
            <a:r>
              <a:rPr lang="fr-FR" sz="2000" dirty="0" smtClean="0"/>
              <a:t> </a:t>
            </a:r>
            <a:r>
              <a:rPr lang="fr-FR" sz="2000" dirty="0" err="1" smtClean="0"/>
              <a:t>stationary</a:t>
            </a:r>
            <a:r>
              <a:rPr lang="fr-FR" sz="2000" dirty="0" smtClean="0"/>
              <a:t> ?  </a:t>
            </a:r>
            <a:r>
              <a:rPr lang="fr-FR" sz="1800" dirty="0" smtClean="0">
                <a:solidFill>
                  <a:srgbClr val="008000"/>
                </a:solidFill>
              </a:rPr>
              <a:t>(</a:t>
            </a:r>
            <a:r>
              <a:rPr lang="fr-FR" sz="1800" dirty="0" err="1" smtClean="0">
                <a:solidFill>
                  <a:srgbClr val="008000"/>
                </a:solidFill>
              </a:rPr>
              <a:t>Güdel</a:t>
            </a:r>
            <a:r>
              <a:rPr lang="fr-FR" sz="1800" dirty="0" smtClean="0">
                <a:solidFill>
                  <a:srgbClr val="008000"/>
                </a:solidFill>
              </a:rPr>
              <a:t> et al 05, Skinner et al. 11, Schneider et al. 11)</a:t>
            </a:r>
            <a:endParaRPr lang="fr-FR" sz="2000" dirty="0" smtClean="0">
              <a:solidFill>
                <a:srgbClr val="008000"/>
              </a:solidFill>
            </a:endParaRPr>
          </a:p>
          <a:p>
            <a:pPr marL="457200" indent="-457200">
              <a:spcAft>
                <a:spcPts val="600"/>
              </a:spcAft>
            </a:pPr>
            <a:endParaRPr lang="fr-FR" sz="2000" dirty="0" smtClean="0"/>
          </a:p>
          <a:p>
            <a:pPr marL="457200" indent="-457200">
              <a:spcAft>
                <a:spcPts val="0"/>
              </a:spcAft>
            </a:pPr>
            <a:r>
              <a:rPr lang="fr-FR" sz="2000" dirty="0" smtClean="0"/>
              <a:t>=&gt; </a:t>
            </a:r>
            <a:r>
              <a:rPr lang="fr-FR" sz="2000" dirty="0" err="1" smtClean="0"/>
              <a:t>Need</a:t>
            </a:r>
            <a:r>
              <a:rPr lang="fr-FR" sz="2000" dirty="0" smtClean="0"/>
              <a:t> for </a:t>
            </a:r>
            <a:r>
              <a:rPr lang="fr-FR" sz="2000" dirty="0" err="1" smtClean="0"/>
              <a:t>other</a:t>
            </a:r>
            <a:r>
              <a:rPr lang="fr-FR" sz="2000" dirty="0" smtClean="0"/>
              <a:t> </a:t>
            </a:r>
            <a:r>
              <a:rPr lang="fr-FR" sz="2000" dirty="0" err="1" smtClean="0"/>
              <a:t>wind</a:t>
            </a:r>
            <a:r>
              <a:rPr lang="fr-FR" sz="2000" dirty="0" smtClean="0"/>
              <a:t> component(s): </a:t>
            </a:r>
          </a:p>
          <a:p>
            <a:pPr marL="457200" indent="-457200"/>
            <a:r>
              <a:rPr lang="fr-FR" sz="2000" dirty="0" err="1" smtClean="0"/>
              <a:t>Stellar</a:t>
            </a:r>
            <a:r>
              <a:rPr lang="fr-FR" sz="2000" dirty="0" smtClean="0"/>
              <a:t> </a:t>
            </a:r>
            <a:r>
              <a:rPr lang="fr-FR" sz="2000" dirty="0" err="1" smtClean="0"/>
              <a:t>wind</a:t>
            </a:r>
            <a:r>
              <a:rPr lang="fr-FR" sz="2000" dirty="0" smtClean="0"/>
              <a:t>  and/or </a:t>
            </a:r>
            <a:r>
              <a:rPr lang="fr-FR" sz="2000" dirty="0" err="1" smtClean="0"/>
              <a:t>wind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dirty="0" err="1" smtClean="0"/>
              <a:t>star-disc</a:t>
            </a:r>
            <a:r>
              <a:rPr lang="fr-FR" sz="2000" dirty="0" smtClean="0"/>
              <a:t> interface </a:t>
            </a:r>
          </a:p>
          <a:p>
            <a:endParaRPr lang="fr-FR" sz="2000" dirty="0"/>
          </a:p>
        </p:txBody>
      </p:sp>
      <p:pic>
        <p:nvPicPr>
          <p:cNvPr id="4" name="hs-2000-32-a-animated_gif.gif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162800" y="990600"/>
            <a:ext cx="1905000" cy="2857500"/>
          </a:xfrm>
          <a:prstGeom prst="rect">
            <a:avLst/>
          </a:prstGeom>
        </p:spPr>
      </p:pic>
      <p:pic>
        <p:nvPicPr>
          <p:cNvPr id="5" name="hs-2000-32-b-animated_gif.gif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5220072" y="980728"/>
            <a:ext cx="1905000" cy="2857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4343400"/>
            <a:ext cx="2173467" cy="2133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629400" y="4583668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DG Tau </a:t>
            </a:r>
            <a:r>
              <a:rPr lang="fr-FR" sz="1800" dirty="0" err="1" smtClean="0"/>
              <a:t>X-ray</a:t>
            </a:r>
            <a:r>
              <a:rPr lang="fr-FR" sz="1800" dirty="0" smtClean="0"/>
              <a:t> jet ? </a:t>
            </a:r>
          </a:p>
          <a:p>
            <a:r>
              <a:rPr lang="fr-FR" sz="1800" dirty="0" smtClean="0"/>
              <a:t>          </a:t>
            </a:r>
            <a:r>
              <a:rPr lang="fr-FR" sz="1800" dirty="0" smtClean="0">
                <a:solidFill>
                  <a:srgbClr val="008000"/>
                </a:solidFill>
              </a:rPr>
              <a:t>(Bonito et al 11)</a:t>
            </a:r>
            <a:endParaRPr lang="fr-FR" sz="1800" dirty="0">
              <a:solidFill>
                <a:srgbClr val="008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15000" y="3810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HH 30</a:t>
            </a:r>
            <a:endParaRPr lang="fr-FR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7543800" y="3810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XZ Tau </a:t>
            </a:r>
            <a:endParaRPr 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059840"/>
            <a:ext cx="2132464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0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960691"/>
            <a:ext cx="2343367" cy="160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312" y="2266288"/>
            <a:ext cx="2224088" cy="322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sz="3600" b="1" dirty="0" smtClean="0"/>
              <a:t>3- Interaction </a:t>
            </a:r>
            <a:r>
              <a:rPr lang="fr-FR" sz="3600" b="1" dirty="0" err="1" smtClean="0"/>
              <a:t>with</a:t>
            </a:r>
            <a:r>
              <a:rPr lang="fr-FR" sz="3600" b="1" dirty="0" smtClean="0"/>
              <a:t> the central </a:t>
            </a:r>
            <a:r>
              <a:rPr lang="fr-FR" sz="3600" b="1" dirty="0" err="1" smtClean="0"/>
              <a:t>object</a:t>
            </a:r>
            <a:endParaRPr lang="fr-FR" sz="3600" b="1" dirty="0"/>
          </a:p>
        </p:txBody>
      </p:sp>
      <p:pic>
        <p:nvPicPr>
          <p:cNvPr id="8" name="Image 6" descr="V2129_fig2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8849" y="2217003"/>
            <a:ext cx="427068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514600" y="5646003"/>
            <a:ext cx="2362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8000"/>
                </a:solidFill>
              </a:rPr>
              <a:t>Long et al 05,06 Romanova et al 09, 11, 12</a:t>
            </a:r>
            <a:endParaRPr lang="fr-FR" sz="1600" dirty="0">
              <a:solidFill>
                <a:srgbClr val="008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28600" y="58746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8000"/>
                </a:solidFill>
              </a:rPr>
              <a:t>Donati</a:t>
            </a:r>
            <a:r>
              <a:rPr lang="fr-FR" sz="1600" dirty="0" smtClean="0">
                <a:solidFill>
                  <a:srgbClr val="008000"/>
                </a:solidFill>
              </a:rPr>
              <a:t> et al 07, 10</a:t>
            </a:r>
          </a:p>
          <a:p>
            <a:r>
              <a:rPr lang="fr-FR" sz="1600" dirty="0" smtClean="0">
                <a:solidFill>
                  <a:srgbClr val="008000"/>
                </a:solidFill>
              </a:rPr>
              <a:t>Jardine et al 07</a:t>
            </a:r>
          </a:p>
          <a:p>
            <a:r>
              <a:rPr lang="fr-FR" sz="1600" dirty="0" smtClean="0">
                <a:solidFill>
                  <a:srgbClr val="008000"/>
                </a:solidFill>
              </a:rPr>
              <a:t>Hussain et al 09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52400" y="10668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Zeeman-Doppler</a:t>
            </a:r>
            <a:r>
              <a:rPr lang="fr-FR" sz="2000" dirty="0" smtClean="0"/>
              <a:t> </a:t>
            </a:r>
            <a:r>
              <a:rPr lang="fr-FR" sz="2000" dirty="0" err="1" smtClean="0"/>
              <a:t>imaging</a:t>
            </a:r>
            <a:r>
              <a:rPr lang="fr-FR" sz="2000" dirty="0" smtClean="0"/>
              <a:t>  of TTS =&gt; B reconstruction =&gt; 3D MHD simulations</a:t>
            </a:r>
            <a:endParaRPr lang="fr-FR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105400" y="4960203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Line formation: </a:t>
            </a:r>
            <a:r>
              <a:rPr lang="fr-FR" sz="1800" dirty="0" smtClean="0">
                <a:solidFill>
                  <a:srgbClr val="008000"/>
                </a:solidFill>
              </a:rPr>
              <a:t>Kurosawa et al 11</a:t>
            </a:r>
          </a:p>
          <a:p>
            <a:r>
              <a:rPr lang="fr-FR" sz="1800" dirty="0" smtClean="0"/>
              <a:t>Observations: </a:t>
            </a:r>
            <a:r>
              <a:rPr lang="fr-FR" sz="1800" dirty="0" smtClean="0">
                <a:solidFill>
                  <a:srgbClr val="008000"/>
                </a:solidFill>
              </a:rPr>
              <a:t>Alencar et al 12</a:t>
            </a:r>
          </a:p>
          <a:p>
            <a:endParaRPr lang="fr-FR" sz="1800" dirty="0"/>
          </a:p>
        </p:txBody>
      </p:sp>
      <p:sp>
        <p:nvSpPr>
          <p:cNvPr id="13" name="Rectangle 12"/>
          <p:cNvSpPr/>
          <p:nvPr/>
        </p:nvSpPr>
        <p:spPr>
          <a:xfrm>
            <a:off x="152400" y="1447800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/>
              <a:t>MAPP collaboration (PI: </a:t>
            </a:r>
            <a:r>
              <a:rPr lang="fr-FR" sz="1800" dirty="0" err="1" smtClean="0"/>
              <a:t>Donati</a:t>
            </a:r>
            <a:r>
              <a:rPr lang="fr-FR" sz="1800" dirty="0" smtClean="0"/>
              <a:t>): 20 TTS </a:t>
            </a:r>
            <a:r>
              <a:rPr lang="fr-FR" sz="1800" dirty="0" err="1" smtClean="0"/>
              <a:t>monitored</a:t>
            </a:r>
            <a:r>
              <a:rPr lang="fr-FR" sz="1800" dirty="0" smtClean="0"/>
              <a:t> =&gt; </a:t>
            </a:r>
            <a:r>
              <a:rPr lang="fr-FR" sz="1800" dirty="0" err="1" smtClean="0"/>
              <a:t>dipole</a:t>
            </a:r>
            <a:r>
              <a:rPr lang="fr-FR" sz="1800" dirty="0" smtClean="0"/>
              <a:t> + </a:t>
            </a:r>
            <a:r>
              <a:rPr lang="fr-FR" sz="1800" dirty="0" err="1" smtClean="0"/>
              <a:t>octopole</a:t>
            </a:r>
            <a:r>
              <a:rPr lang="fr-FR" sz="1800" dirty="0" smtClean="0"/>
              <a:t>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077200" cy="1143000"/>
          </a:xfrm>
        </p:spPr>
        <p:txBody>
          <a:bodyPr/>
          <a:lstStyle/>
          <a:p>
            <a:r>
              <a:rPr lang="fr-FR" sz="3200" dirty="0" err="1" smtClean="0"/>
              <a:t>Unsteady</a:t>
            </a:r>
            <a:r>
              <a:rPr lang="fr-FR" sz="3200" dirty="0" smtClean="0"/>
              <a:t> </a:t>
            </a:r>
            <a:r>
              <a:rPr lang="fr-FR" sz="3200" dirty="0" err="1" smtClean="0"/>
              <a:t>Magnetospheric</a:t>
            </a:r>
            <a:r>
              <a:rPr lang="fr-FR" sz="3200" dirty="0" smtClean="0"/>
              <a:t> Ejections</a:t>
            </a: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352800"/>
            <a:ext cx="3476708" cy="3429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8" y="948569"/>
            <a:ext cx="9009162" cy="240423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77000" y="609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008000"/>
                </a:solidFill>
              </a:rPr>
              <a:t>Zanni &amp; Ferreira, </a:t>
            </a:r>
            <a:r>
              <a:rPr lang="fr-FR" sz="1800" dirty="0" err="1" smtClean="0">
                <a:solidFill>
                  <a:srgbClr val="008000"/>
                </a:solidFill>
              </a:rPr>
              <a:t>subm</a:t>
            </a:r>
            <a:endParaRPr lang="fr-FR" sz="1800" dirty="0">
              <a:solidFill>
                <a:srgbClr val="00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105400" y="3657600"/>
            <a:ext cx="388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000" dirty="0" smtClean="0"/>
              <a:t> </a:t>
            </a:r>
            <a:r>
              <a:rPr lang="fr-FR" sz="2000" dirty="0" err="1" smtClean="0"/>
              <a:t>MEs</a:t>
            </a:r>
            <a:r>
              <a:rPr lang="fr-FR" sz="2000" dirty="0" smtClean="0"/>
              <a:t> + </a:t>
            </a:r>
            <a:r>
              <a:rPr lang="fr-FR" sz="2000" dirty="0" err="1" smtClean="0"/>
              <a:t>stellar</a:t>
            </a:r>
            <a:r>
              <a:rPr lang="fr-FR" sz="2000" dirty="0" smtClean="0"/>
              <a:t> </a:t>
            </a:r>
            <a:r>
              <a:rPr lang="fr-FR" sz="2000" dirty="0" err="1" smtClean="0"/>
              <a:t>wind</a:t>
            </a:r>
            <a:r>
              <a:rPr lang="fr-FR" sz="2000" dirty="0" smtClean="0"/>
              <a:t> </a:t>
            </a:r>
            <a:r>
              <a:rPr lang="fr-FR" sz="2000" dirty="0" err="1" smtClean="0"/>
              <a:t>provide</a:t>
            </a:r>
            <a:r>
              <a:rPr lang="fr-FR" sz="2000" dirty="0" smtClean="0"/>
              <a:t> efficient </a:t>
            </a:r>
            <a:r>
              <a:rPr lang="fr-FR" sz="2000" dirty="0" err="1" smtClean="0"/>
              <a:t>spin-down</a:t>
            </a:r>
            <a:r>
              <a:rPr lang="fr-FR" sz="2000" dirty="0" smtClean="0"/>
              <a:t> of the star</a:t>
            </a:r>
          </a:p>
          <a:p>
            <a:r>
              <a:rPr lang="fr-FR" sz="2000" dirty="0" smtClean="0"/>
              <a:t> </a:t>
            </a:r>
          </a:p>
          <a:p>
            <a:pPr>
              <a:buFontTx/>
              <a:buChar char="-"/>
            </a:pPr>
            <a:r>
              <a:rPr lang="fr-FR" sz="2000" dirty="0" smtClean="0"/>
              <a:t> </a:t>
            </a:r>
            <a:r>
              <a:rPr lang="fr-FR" sz="2000" dirty="0" err="1" smtClean="0"/>
              <a:t>MEs</a:t>
            </a:r>
            <a:r>
              <a:rPr lang="fr-FR" sz="2000" dirty="0" smtClean="0"/>
              <a:t> are </a:t>
            </a:r>
            <a:r>
              <a:rPr lang="fr-FR" sz="2000" dirty="0" err="1" smtClean="0"/>
              <a:t>time-dependent</a:t>
            </a:r>
            <a:r>
              <a:rPr lang="fr-FR" sz="2000" dirty="0" smtClean="0"/>
              <a:t> and </a:t>
            </a:r>
            <a:r>
              <a:rPr lang="fr-FR" sz="2000" dirty="0" err="1" smtClean="0"/>
              <a:t>depend</a:t>
            </a:r>
            <a:r>
              <a:rPr lang="fr-FR" sz="2000" dirty="0" smtClean="0"/>
              <a:t> on </a:t>
            </a:r>
            <a:r>
              <a:rPr lang="fr-FR" sz="2000" dirty="0" err="1" smtClean="0"/>
              <a:t>stellar</a:t>
            </a:r>
            <a:r>
              <a:rPr lang="fr-FR" sz="2000" dirty="0" smtClean="0"/>
              <a:t> </a:t>
            </a:r>
            <a:r>
              <a:rPr lang="fr-FR" sz="2000" dirty="0" err="1" smtClean="0"/>
              <a:t>field</a:t>
            </a:r>
            <a:r>
              <a:rPr lang="fr-FR" sz="2000" dirty="0" smtClean="0"/>
              <a:t> structure (</a:t>
            </a:r>
            <a:r>
              <a:rPr lang="fr-FR" sz="2000" dirty="0" err="1" smtClean="0"/>
              <a:t>variability</a:t>
            </a:r>
            <a:r>
              <a:rPr lang="fr-FR" sz="2000" dirty="0" smtClean="0"/>
              <a:t>, </a:t>
            </a:r>
            <a:r>
              <a:rPr lang="fr-FR" sz="2000" dirty="0" err="1" smtClean="0"/>
              <a:t>asymmetry</a:t>
            </a:r>
            <a:r>
              <a:rPr lang="fr-FR" sz="2000" dirty="0" smtClean="0"/>
              <a:t>)</a:t>
            </a:r>
          </a:p>
          <a:p>
            <a:pPr>
              <a:buFontTx/>
              <a:buChar char="-"/>
            </a:pPr>
            <a:endParaRPr lang="fr-FR" sz="2000" dirty="0" smtClean="0"/>
          </a:p>
          <a:p>
            <a:pPr>
              <a:buFontTx/>
              <a:buChar char="-"/>
            </a:pPr>
            <a:r>
              <a:rPr lang="fr-FR" sz="2000" dirty="0" smtClean="0"/>
              <a:t> Collimation </a:t>
            </a:r>
            <a:r>
              <a:rPr lang="fr-FR" sz="2000" dirty="0" err="1" smtClean="0"/>
              <a:t>depends</a:t>
            </a:r>
            <a:r>
              <a:rPr lang="fr-FR" sz="2000" dirty="0" smtClean="0"/>
              <a:t> on </a:t>
            </a:r>
            <a:r>
              <a:rPr lang="fr-FR" sz="2000" dirty="0" err="1" smtClean="0"/>
              <a:t>outer</a:t>
            </a:r>
            <a:r>
              <a:rPr lang="fr-FR" sz="2000" dirty="0" smtClean="0"/>
              <a:t> disc </a:t>
            </a:r>
            <a:r>
              <a:rPr lang="fr-FR" sz="2000" dirty="0" err="1" smtClean="0"/>
              <a:t>wind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sz="3200" dirty="0" err="1" smtClean="0"/>
              <a:t>Around</a:t>
            </a:r>
            <a:r>
              <a:rPr lang="fr-FR" sz="3200" dirty="0" smtClean="0"/>
              <a:t> black </a:t>
            </a:r>
            <a:r>
              <a:rPr lang="fr-FR" sz="3200" dirty="0" err="1" smtClean="0"/>
              <a:t>holes</a:t>
            </a:r>
            <a:r>
              <a:rPr lang="fr-FR" sz="3200" dirty="0" smtClean="0"/>
              <a:t> ? global 3D MHD simulations</a:t>
            </a: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914400"/>
            <a:ext cx="2526879" cy="305250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72200" y="3962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>
                <a:solidFill>
                  <a:srgbClr val="008000"/>
                </a:solidFill>
              </a:rPr>
              <a:t>McKinney</a:t>
            </a:r>
            <a:r>
              <a:rPr lang="fr-FR" sz="1800" dirty="0" smtClean="0">
                <a:solidFill>
                  <a:srgbClr val="008000"/>
                </a:solidFill>
              </a:rPr>
              <a:t> &amp; </a:t>
            </a:r>
            <a:r>
              <a:rPr lang="fr-FR" sz="1800" dirty="0" err="1" smtClean="0">
                <a:solidFill>
                  <a:srgbClr val="008000"/>
                </a:solidFill>
              </a:rPr>
              <a:t>Blandford</a:t>
            </a:r>
            <a:r>
              <a:rPr lang="fr-FR" sz="1800" dirty="0" smtClean="0">
                <a:solidFill>
                  <a:srgbClr val="008000"/>
                </a:solidFill>
              </a:rPr>
              <a:t> 09</a:t>
            </a:r>
            <a:endParaRPr lang="fr-FR" sz="1800" dirty="0">
              <a:solidFill>
                <a:srgbClr val="008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779" y="927182"/>
            <a:ext cx="2751221" cy="303521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8600" y="3962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>
                <a:solidFill>
                  <a:srgbClr val="008000"/>
                </a:solidFill>
              </a:rPr>
              <a:t>Punsly</a:t>
            </a:r>
            <a:r>
              <a:rPr lang="fr-FR" sz="1800" dirty="0" smtClean="0">
                <a:solidFill>
                  <a:srgbClr val="008000"/>
                </a:solidFill>
              </a:rPr>
              <a:t>, </a:t>
            </a:r>
            <a:r>
              <a:rPr lang="fr-FR" sz="1800" dirty="0" err="1" smtClean="0">
                <a:solidFill>
                  <a:srgbClr val="008000"/>
                </a:solidFill>
              </a:rPr>
              <a:t>Igumenshchev</a:t>
            </a:r>
            <a:r>
              <a:rPr lang="fr-FR" sz="1800" dirty="0" smtClean="0">
                <a:solidFill>
                  <a:srgbClr val="008000"/>
                </a:solidFill>
              </a:rPr>
              <a:t> &amp; </a:t>
            </a:r>
            <a:r>
              <a:rPr lang="fr-FR" sz="1800" dirty="0" err="1" smtClean="0">
                <a:solidFill>
                  <a:srgbClr val="008000"/>
                </a:solidFill>
              </a:rPr>
              <a:t>Hirose</a:t>
            </a:r>
            <a:r>
              <a:rPr lang="fr-FR" sz="1800" dirty="0" smtClean="0">
                <a:solidFill>
                  <a:srgbClr val="008000"/>
                </a:solidFill>
              </a:rPr>
              <a:t> 09</a:t>
            </a:r>
            <a:endParaRPr lang="fr-FR" sz="1800" dirty="0">
              <a:solidFill>
                <a:srgbClr val="008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8600" y="42672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Main </a:t>
            </a:r>
            <a:r>
              <a:rPr lang="fr-FR" sz="2000" dirty="0" err="1" smtClean="0"/>
              <a:t>results</a:t>
            </a:r>
            <a:r>
              <a:rPr lang="fr-FR" sz="2000" dirty="0" smtClean="0"/>
              <a:t>:</a:t>
            </a:r>
          </a:p>
          <a:p>
            <a:pPr>
              <a:buFontTx/>
              <a:buChar char="-"/>
            </a:pPr>
            <a:r>
              <a:rPr lang="fr-FR" sz="2000" dirty="0" smtClean="0"/>
              <a:t> </a:t>
            </a:r>
            <a:r>
              <a:rPr lang="fr-FR" sz="2000" dirty="0" err="1" smtClean="0"/>
              <a:t>Blandford-Znajek</a:t>
            </a:r>
            <a:r>
              <a:rPr lang="fr-FR" sz="2000" dirty="0" smtClean="0"/>
              <a:t> jets: a </a:t>
            </a:r>
            <a:r>
              <a:rPr lang="fr-FR" sz="2000" dirty="0" err="1" smtClean="0"/>
              <a:t>low</a:t>
            </a:r>
            <a:r>
              <a:rPr lang="fr-FR" sz="2000" dirty="0" smtClean="0"/>
              <a:t> power </a:t>
            </a:r>
            <a:r>
              <a:rPr lang="fr-FR" sz="2000" dirty="0" err="1" smtClean="0"/>
              <a:t>disc-wind</a:t>
            </a:r>
            <a:r>
              <a:rPr lang="fr-FR" sz="2000" dirty="0" smtClean="0"/>
              <a:t> but no </a:t>
            </a:r>
            <a:r>
              <a:rPr lang="fr-FR" sz="2000" dirty="0" err="1" smtClean="0"/>
              <a:t>Blandford-Payne</a:t>
            </a:r>
            <a:r>
              <a:rPr lang="fr-FR" sz="2000" dirty="0" smtClean="0"/>
              <a:t> jet</a:t>
            </a:r>
          </a:p>
          <a:p>
            <a:pPr>
              <a:buFontTx/>
              <a:buChar char="-"/>
            </a:pPr>
            <a:r>
              <a:rPr lang="fr-FR" sz="2000" dirty="0" smtClean="0"/>
              <a:t> BZ jets </a:t>
            </a:r>
            <a:r>
              <a:rPr lang="fr-FR" sz="2000" dirty="0" err="1" smtClean="0"/>
              <a:t>require</a:t>
            </a:r>
            <a:r>
              <a:rPr lang="fr-FR" sz="2000" dirty="0" smtClean="0"/>
              <a:t> a large </a:t>
            </a:r>
            <a:r>
              <a:rPr lang="fr-FR" sz="2000" dirty="0" err="1" smtClean="0"/>
              <a:t>scale</a:t>
            </a:r>
            <a:r>
              <a:rPr lang="fr-FR" sz="2000" dirty="0" smtClean="0"/>
              <a:t> </a:t>
            </a:r>
            <a:r>
              <a:rPr lang="fr-FR" sz="2000" dirty="0" err="1" smtClean="0"/>
              <a:t>B</a:t>
            </a:r>
            <a:r>
              <a:rPr lang="fr-FR" sz="2000" baseline="-25000" dirty="0" err="1" smtClean="0"/>
              <a:t>z</a:t>
            </a:r>
            <a:r>
              <a:rPr lang="fr-FR" sz="2000" dirty="0" smtClean="0"/>
              <a:t> </a:t>
            </a:r>
            <a:r>
              <a:rPr lang="fr-FR" sz="2000" dirty="0" err="1" smtClean="0"/>
              <a:t>field</a:t>
            </a:r>
            <a:r>
              <a:rPr lang="fr-FR" sz="2000" dirty="0" smtClean="0"/>
              <a:t> (MRI </a:t>
            </a:r>
            <a:r>
              <a:rPr lang="fr-FR" sz="2000" dirty="0" err="1" smtClean="0"/>
              <a:t>does</a:t>
            </a:r>
            <a:r>
              <a:rPr lang="fr-FR" sz="2000" dirty="0" smtClean="0"/>
              <a:t> not </a:t>
            </a:r>
            <a:r>
              <a:rPr lang="fr-FR" sz="2000" dirty="0" err="1" smtClean="0"/>
              <a:t>generate</a:t>
            </a:r>
            <a:r>
              <a:rPr lang="fr-FR" sz="2000" dirty="0" smtClean="0"/>
              <a:t> </a:t>
            </a:r>
            <a:r>
              <a:rPr lang="fr-FR" sz="2000" dirty="0" err="1" smtClean="0"/>
              <a:t>it</a:t>
            </a:r>
            <a:r>
              <a:rPr lang="fr-FR" sz="2000" dirty="0" smtClean="0"/>
              <a:t>) @ t=0   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228600" y="5461337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Open issues:</a:t>
            </a:r>
          </a:p>
          <a:p>
            <a:pPr>
              <a:buFontTx/>
              <a:buChar char="-"/>
            </a:pPr>
            <a:r>
              <a:rPr lang="fr-FR" sz="2000" dirty="0" smtClean="0"/>
              <a:t> </a:t>
            </a:r>
            <a:r>
              <a:rPr lang="fr-FR" sz="2000" dirty="0" err="1" smtClean="0"/>
              <a:t>What</a:t>
            </a:r>
            <a:r>
              <a:rPr lang="fr-FR" sz="2000" dirty="0" smtClean="0"/>
              <a:t> </a:t>
            </a:r>
            <a:r>
              <a:rPr lang="fr-FR" sz="2000" dirty="0" err="1" smtClean="0"/>
              <a:t>determines/controls</a:t>
            </a:r>
            <a:r>
              <a:rPr lang="fr-FR" sz="2000" dirty="0" smtClean="0"/>
              <a:t> </a:t>
            </a:r>
            <a:r>
              <a:rPr lang="fr-FR" sz="2000" dirty="0" err="1" smtClean="0"/>
              <a:t>Bz</a:t>
            </a:r>
            <a:r>
              <a:rPr lang="fr-FR" sz="2000" dirty="0" smtClean="0"/>
              <a:t> </a:t>
            </a:r>
            <a:r>
              <a:rPr lang="fr-FR" sz="2000" dirty="0" err="1" smtClean="0"/>
              <a:t>field</a:t>
            </a:r>
            <a:r>
              <a:rPr lang="fr-FR" sz="2000" dirty="0" smtClean="0"/>
              <a:t> @ black </a:t>
            </a:r>
            <a:r>
              <a:rPr lang="fr-FR" sz="2000" dirty="0" err="1" smtClean="0"/>
              <a:t>hole</a:t>
            </a:r>
            <a:r>
              <a:rPr lang="fr-FR" sz="2000" dirty="0" smtClean="0"/>
              <a:t> </a:t>
            </a:r>
            <a:r>
              <a:rPr lang="fr-FR" sz="2000" dirty="0" err="1" smtClean="0"/>
              <a:t>vicinity</a:t>
            </a:r>
            <a:r>
              <a:rPr lang="fr-FR" sz="2000" dirty="0" smtClean="0"/>
              <a:t>?</a:t>
            </a:r>
          </a:p>
          <a:p>
            <a:pPr>
              <a:buFontTx/>
              <a:buChar char="-"/>
            </a:pPr>
            <a:r>
              <a:rPr lang="fr-FR" sz="2000" dirty="0" smtClean="0">
                <a:solidFill>
                  <a:srgbClr val="FF0000"/>
                </a:solidFill>
              </a:rPr>
              <a:t> if BZ jets are THE jets, </a:t>
            </a:r>
            <a:r>
              <a:rPr lang="fr-FR" sz="2000" dirty="0" err="1" smtClean="0">
                <a:solidFill>
                  <a:srgbClr val="FF0000"/>
                </a:solidFill>
              </a:rPr>
              <a:t>why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similar</a:t>
            </a:r>
            <a:r>
              <a:rPr lang="fr-FR" sz="2000" dirty="0" smtClean="0">
                <a:solidFill>
                  <a:srgbClr val="FF0000"/>
                </a:solidFill>
              </a:rPr>
              <a:t> jets </a:t>
            </a:r>
            <a:r>
              <a:rPr lang="fr-FR" sz="2000" dirty="0" err="1" smtClean="0">
                <a:solidFill>
                  <a:srgbClr val="FF0000"/>
                </a:solidFill>
              </a:rPr>
              <a:t>from</a:t>
            </a:r>
            <a:r>
              <a:rPr lang="fr-FR" sz="2000" dirty="0" smtClean="0">
                <a:solidFill>
                  <a:srgbClr val="FF0000"/>
                </a:solidFill>
              </a:rPr>
              <a:t> neutron stars (</a:t>
            </a:r>
            <a:r>
              <a:rPr lang="fr-FR" sz="2000" dirty="0" err="1" smtClean="0">
                <a:solidFill>
                  <a:srgbClr val="FF0000"/>
                </a:solidFill>
              </a:rPr>
              <a:t>X-ray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Binaries</a:t>
            </a:r>
            <a:r>
              <a:rPr lang="fr-FR" sz="2000" dirty="0" smtClean="0">
                <a:solidFill>
                  <a:srgbClr val="FF0000"/>
                </a:solidFill>
              </a:rPr>
              <a:t>)?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fr-FR" sz="3200" dirty="0" smtClean="0"/>
              <a:t>BZ versus BP jet power</a:t>
            </a:r>
            <a:endParaRPr lang="fr-FR" sz="3200" dirty="0"/>
          </a:p>
        </p:txBody>
      </p:sp>
      <p:pic>
        <p:nvPicPr>
          <p:cNvPr id="4" name="Image 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38400" y="1752600"/>
            <a:ext cx="4495800" cy="79724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04800" y="12192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Power </a:t>
            </a:r>
            <a:r>
              <a:rPr lang="fr-FR" dirty="0" err="1" smtClean="0"/>
              <a:t>carried</a:t>
            </a:r>
            <a:r>
              <a:rPr lang="fr-FR" dirty="0" smtClean="0"/>
              <a:t> by </a:t>
            </a:r>
            <a:r>
              <a:rPr lang="fr-FR" dirty="0" err="1" smtClean="0"/>
              <a:t>Blandford</a:t>
            </a:r>
            <a:r>
              <a:rPr lang="fr-FR" dirty="0" smtClean="0"/>
              <a:t> &amp; </a:t>
            </a:r>
            <a:r>
              <a:rPr lang="fr-FR" dirty="0" err="1" smtClean="0"/>
              <a:t>Znajek</a:t>
            </a:r>
            <a:r>
              <a:rPr lang="fr-FR" dirty="0" smtClean="0"/>
              <a:t> jets </a:t>
            </a:r>
            <a:r>
              <a:rPr lang="fr-FR" sz="1800" dirty="0" smtClean="0">
                <a:solidFill>
                  <a:srgbClr val="008000"/>
                </a:solidFill>
              </a:rPr>
              <a:t>(</a:t>
            </a:r>
            <a:r>
              <a:rPr lang="fr-FR" sz="1800" dirty="0" err="1" smtClean="0">
                <a:solidFill>
                  <a:srgbClr val="008000"/>
                </a:solidFill>
              </a:rPr>
              <a:t>Livio</a:t>
            </a:r>
            <a:r>
              <a:rPr lang="fr-FR" sz="1800" dirty="0" smtClean="0">
                <a:solidFill>
                  <a:srgbClr val="008000"/>
                </a:solidFill>
              </a:rPr>
              <a:t> et al 99, Pelletier 04 (astro-ph/0405113) 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04800" y="26670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Power </a:t>
            </a:r>
            <a:r>
              <a:rPr lang="fr-FR" dirty="0" err="1" smtClean="0"/>
              <a:t>carried</a:t>
            </a:r>
            <a:r>
              <a:rPr lang="fr-FR" dirty="0" smtClean="0"/>
              <a:t> by </a:t>
            </a:r>
            <a:r>
              <a:rPr lang="fr-FR" dirty="0" err="1" smtClean="0"/>
              <a:t>Blandford</a:t>
            </a:r>
            <a:r>
              <a:rPr lang="fr-FR" dirty="0" smtClean="0"/>
              <a:t> &amp; Payne jets </a:t>
            </a:r>
            <a:r>
              <a:rPr lang="fr-FR" sz="1800" dirty="0" smtClean="0">
                <a:solidFill>
                  <a:srgbClr val="008000"/>
                </a:solidFill>
              </a:rPr>
              <a:t>(Ferreira 97, Petrucci et al 10)</a:t>
            </a:r>
            <a:r>
              <a:rPr lang="fr-FR" dirty="0" smtClean="0"/>
              <a:t>:</a:t>
            </a:r>
            <a:endParaRPr lang="fr-FR" dirty="0"/>
          </a:p>
        </p:txBody>
      </p:sp>
      <p:pic>
        <p:nvPicPr>
          <p:cNvPr id="11" name="Image 1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438400" y="3270058"/>
            <a:ext cx="3378200" cy="768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fr-FR" sz="3200" dirty="0" smtClean="0"/>
              <a:t>Power of « </a:t>
            </a:r>
            <a:r>
              <a:rPr lang="fr-FR" sz="3200" dirty="0" err="1" smtClean="0"/>
              <a:t>Blandford</a:t>
            </a:r>
            <a:r>
              <a:rPr lang="fr-FR" sz="3200" dirty="0" smtClean="0"/>
              <a:t> &amp; Payne » jets</a:t>
            </a:r>
            <a:endParaRPr lang="fr-FR" sz="3200" dirty="0"/>
          </a:p>
        </p:txBody>
      </p:sp>
      <p:sp>
        <p:nvSpPr>
          <p:cNvPr id="4" name="Rectangle 3"/>
          <p:cNvSpPr/>
          <p:nvPr/>
        </p:nvSpPr>
        <p:spPr>
          <a:xfrm>
            <a:off x="7010400" y="4687669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err="1" smtClean="0"/>
              <a:t>Isothermal</a:t>
            </a:r>
            <a:r>
              <a:rPr lang="fr-FR" sz="1800" dirty="0" smtClean="0"/>
              <a:t> solutions </a:t>
            </a:r>
            <a:r>
              <a:rPr lang="fr-FR" sz="1800" dirty="0" err="1" smtClean="0"/>
              <a:t>from</a:t>
            </a:r>
            <a:r>
              <a:rPr lang="fr-FR" sz="1800" dirty="0" smtClean="0"/>
              <a:t> </a:t>
            </a:r>
            <a:r>
              <a:rPr lang="fr-FR" sz="1800" dirty="0" smtClean="0">
                <a:solidFill>
                  <a:srgbClr val="008000"/>
                </a:solidFill>
              </a:rPr>
              <a:t>Ferreira 97</a:t>
            </a:r>
          </a:p>
          <a:p>
            <a:endParaRPr lang="fr-FR" sz="1800" dirty="0" smtClean="0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347857" y="4191000"/>
            <a:ext cx="1186543" cy="38334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1000" y="57912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The </a:t>
            </a:r>
            <a:r>
              <a:rPr lang="fr-FR" sz="2000" dirty="0" err="1" smtClean="0"/>
              <a:t>thicker</a:t>
            </a:r>
            <a:r>
              <a:rPr lang="fr-FR" sz="2000" dirty="0" smtClean="0"/>
              <a:t> (hotter) the disc, the </a:t>
            </a:r>
            <a:r>
              <a:rPr lang="fr-FR" sz="2000" dirty="0" err="1" smtClean="0"/>
              <a:t>less</a:t>
            </a:r>
            <a:r>
              <a:rPr lang="fr-FR" sz="2000" dirty="0" smtClean="0"/>
              <a:t> </a:t>
            </a:r>
            <a:r>
              <a:rPr lang="fr-FR" sz="2000" dirty="0" err="1" smtClean="0"/>
              <a:t>powerful</a:t>
            </a:r>
            <a:r>
              <a:rPr lang="fr-FR" sz="2000" dirty="0" smtClean="0"/>
              <a:t> the jets </a:t>
            </a:r>
          </a:p>
          <a:p>
            <a:r>
              <a:rPr lang="fr-FR" sz="2000" dirty="0" smtClean="0">
                <a:solidFill>
                  <a:srgbClr val="FF0000"/>
                </a:solidFill>
              </a:rPr>
              <a:t>=&gt; </a:t>
            </a:r>
            <a:r>
              <a:rPr lang="fr-FR" sz="2000" dirty="0" err="1" smtClean="0">
                <a:solidFill>
                  <a:srgbClr val="FF0000"/>
                </a:solidFill>
              </a:rPr>
              <a:t>Thick</a:t>
            </a:r>
            <a:r>
              <a:rPr lang="fr-FR" sz="2000" dirty="0" smtClean="0">
                <a:solidFill>
                  <a:srgbClr val="FF0000"/>
                </a:solidFill>
              </a:rPr>
              <a:t> (</a:t>
            </a:r>
            <a:r>
              <a:rPr lang="fr-FR" sz="2000" dirty="0" err="1" smtClean="0">
                <a:solidFill>
                  <a:srgbClr val="FF0000"/>
                </a:solidFill>
              </a:rPr>
              <a:t>ADAF-like</a:t>
            </a:r>
            <a:r>
              <a:rPr lang="fr-FR" sz="2000" dirty="0" smtClean="0">
                <a:solidFill>
                  <a:srgbClr val="FF0000"/>
                </a:solidFill>
              </a:rPr>
              <a:t>) discs (h/r &gt; 0.3) </a:t>
            </a:r>
            <a:r>
              <a:rPr lang="fr-FR" sz="2000" dirty="0" err="1" smtClean="0">
                <a:solidFill>
                  <a:srgbClr val="FF0000"/>
                </a:solidFill>
              </a:rPr>
              <a:t>cannot</a:t>
            </a:r>
            <a:r>
              <a:rPr lang="fr-FR" sz="2000" dirty="0" smtClean="0">
                <a:solidFill>
                  <a:srgbClr val="FF0000"/>
                </a:solidFill>
              </a:rPr>
              <a:t> drive </a:t>
            </a:r>
            <a:r>
              <a:rPr lang="fr-FR" sz="2000" dirty="0" err="1" smtClean="0">
                <a:solidFill>
                  <a:srgbClr val="FF0000"/>
                </a:solidFill>
              </a:rPr>
              <a:t>powerful</a:t>
            </a:r>
            <a:r>
              <a:rPr lang="fr-FR" sz="2000" dirty="0" smtClean="0">
                <a:solidFill>
                  <a:srgbClr val="FF0000"/>
                </a:solidFill>
              </a:rPr>
              <a:t> jets, </a:t>
            </a:r>
            <a:r>
              <a:rPr lang="fr-FR" sz="2000" dirty="0" err="1" smtClean="0">
                <a:solidFill>
                  <a:srgbClr val="FF0000"/>
                </a:solidFill>
              </a:rPr>
              <a:t>only</a:t>
            </a:r>
            <a:r>
              <a:rPr lang="fr-FR" sz="2000" dirty="0" smtClean="0">
                <a:solidFill>
                  <a:srgbClr val="FF0000"/>
                </a:solidFill>
              </a:rPr>
              <a:t> thermal </a:t>
            </a:r>
            <a:r>
              <a:rPr lang="fr-FR" sz="2000" dirty="0" err="1" smtClean="0">
                <a:solidFill>
                  <a:srgbClr val="FF0000"/>
                </a:solidFill>
              </a:rPr>
              <a:t>winds</a:t>
            </a:r>
            <a:r>
              <a:rPr lang="fr-FR" sz="2000" dirty="0" smtClean="0">
                <a:solidFill>
                  <a:srgbClr val="FF0000"/>
                </a:solidFill>
              </a:rPr>
              <a:t>… 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1" name="Picture 2" descr="smae.pct                                                       0000DC5FPandora                        FFF10AEE: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 b="20375"/>
              <a:stretch>
                <a:fillRect/>
              </a:stretch>
            </p:blipFill>
          </mc:Choice>
          <mc:Fallback>
            <p:blipFill>
              <a:blip r:embed="rId6"/>
              <a:srcRect b="20375"/>
              <a:stretch>
                <a:fillRect/>
              </a:stretch>
            </p:blipFill>
          </mc:Fallback>
        </mc:AlternateContent>
        <p:spPr bwMode="auto">
          <a:xfrm>
            <a:off x="7391400" y="2157035"/>
            <a:ext cx="1323975" cy="188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 descr="2Pjetsbi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rcRect t="13333" r="8788" b="7778"/>
              <a:stretch>
                <a:fillRect/>
              </a:stretch>
            </p:blipFill>
          </mc:Choice>
          <mc:Fallback>
            <p:blipFill>
              <a:blip r:embed="rId8"/>
              <a:srcRect t="13333" r="8788" b="7778"/>
              <a:stretch>
                <a:fillRect/>
              </a:stretch>
            </p:blipFill>
          </mc:Fallback>
        </mc:AlternateContent>
        <p:spPr>
          <a:xfrm>
            <a:off x="0" y="1143000"/>
            <a:ext cx="7028330" cy="46972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12856" y="838200"/>
            <a:ext cx="2254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 smtClean="0">
                <a:solidFill>
                  <a:srgbClr val="008000"/>
                </a:solidFill>
              </a:rPr>
              <a:t>Ferreira &amp; Petrucci 10</a:t>
            </a:r>
            <a:endParaRPr 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fr-FR" sz="3200" dirty="0" smtClean="0"/>
              <a:t>BZ versus BP jet power</a:t>
            </a:r>
            <a:endParaRPr lang="fr-FR" sz="3200" dirty="0"/>
          </a:p>
        </p:txBody>
      </p:sp>
      <p:pic>
        <p:nvPicPr>
          <p:cNvPr id="4" name="Image 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38400" y="1752600"/>
            <a:ext cx="4495800" cy="797244"/>
          </a:xfrm>
          <a:prstGeom prst="rect">
            <a:avLst/>
          </a:prstGeom>
        </p:spPr>
      </p:pic>
      <p:pic>
        <p:nvPicPr>
          <p:cNvPr id="7" name="Image 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33400" y="4800600"/>
            <a:ext cx="2819400" cy="7470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8600" y="5715000"/>
            <a:ext cx="8915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dirty="0" smtClean="0"/>
              <a:t>For a=1, r</a:t>
            </a:r>
            <a:r>
              <a:rPr lang="fr-FR" baseline="-25000" dirty="0" smtClean="0"/>
              <a:t>i</a:t>
            </a:r>
            <a:r>
              <a:rPr lang="fr-FR" dirty="0" smtClean="0"/>
              <a:t>=</a:t>
            </a:r>
            <a:r>
              <a:rPr lang="fr-FR" dirty="0" err="1" smtClean="0"/>
              <a:t>r</a:t>
            </a:r>
            <a:r>
              <a:rPr lang="fr-FR" baseline="-25000" dirty="0" err="1" smtClean="0"/>
              <a:t>g</a:t>
            </a:r>
            <a:r>
              <a:rPr lang="fr-FR" dirty="0" smtClean="0"/>
              <a:t> and </a:t>
            </a:r>
            <a:r>
              <a:rPr lang="fr-FR" dirty="0" err="1" smtClean="0"/>
              <a:t>typical</a:t>
            </a:r>
            <a:r>
              <a:rPr lang="fr-FR" dirty="0" smtClean="0"/>
              <a:t> JED values (b ~ 0.5, </a:t>
            </a:r>
            <a:r>
              <a:rPr lang="fr-FR" dirty="0" smtClean="0">
                <a:latin typeface="Symbol" charset="2"/>
                <a:cs typeface="Symbol" charset="2"/>
              </a:rPr>
              <a:t>m</a:t>
            </a:r>
            <a:r>
              <a:rPr lang="fr-FR" dirty="0" smtClean="0"/>
              <a:t> ~ m</a:t>
            </a:r>
            <a:r>
              <a:rPr lang="fr-FR" baseline="-25000" dirty="0" smtClean="0"/>
              <a:t>s </a:t>
            </a:r>
            <a:r>
              <a:rPr lang="fr-FR" dirty="0" smtClean="0"/>
              <a:t>~ 1)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P</a:t>
            </a:r>
            <a:r>
              <a:rPr lang="fr-FR" b="1" baseline="-25000" dirty="0" smtClean="0">
                <a:solidFill>
                  <a:srgbClr val="FF0000"/>
                </a:solidFill>
              </a:rPr>
              <a:t>BZ</a:t>
            </a:r>
            <a:r>
              <a:rPr lang="fr-FR" b="1" dirty="0" smtClean="0">
                <a:solidFill>
                  <a:srgbClr val="FF0000"/>
                </a:solidFill>
              </a:rPr>
              <a:t> a few percent P</a:t>
            </a:r>
            <a:r>
              <a:rPr lang="fr-FR" b="1" baseline="-25000" dirty="0" smtClean="0">
                <a:solidFill>
                  <a:srgbClr val="FF0000"/>
                </a:solidFill>
              </a:rPr>
              <a:t>BP</a:t>
            </a:r>
            <a:r>
              <a:rPr lang="fr-FR" b="1" dirty="0" smtClean="0">
                <a:solidFill>
                  <a:srgbClr val="FF0000"/>
                </a:solidFill>
              </a:rPr>
              <a:t> =&gt; </a:t>
            </a:r>
            <a:r>
              <a:rPr lang="fr-FR" b="1" dirty="0" err="1" smtClean="0">
                <a:solidFill>
                  <a:srgbClr val="FF0000"/>
                </a:solidFill>
              </a:rPr>
              <a:t>two-component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flows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also</a:t>
            </a:r>
            <a:r>
              <a:rPr lang="fr-FR" b="1" dirty="0" smtClean="0">
                <a:solidFill>
                  <a:srgbClr val="FF0000"/>
                </a:solidFill>
              </a:rPr>
              <a:t> in AGN</a:t>
            </a:r>
            <a:endParaRPr lang="fr-FR" b="1" baseline="-250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4800" y="12192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Power </a:t>
            </a:r>
            <a:r>
              <a:rPr lang="fr-FR" dirty="0" err="1" smtClean="0"/>
              <a:t>carried</a:t>
            </a:r>
            <a:r>
              <a:rPr lang="fr-FR" dirty="0" smtClean="0"/>
              <a:t> by </a:t>
            </a:r>
            <a:r>
              <a:rPr lang="fr-FR" dirty="0" err="1" smtClean="0"/>
              <a:t>Blandford</a:t>
            </a:r>
            <a:r>
              <a:rPr lang="fr-FR" dirty="0" smtClean="0"/>
              <a:t> &amp; </a:t>
            </a:r>
            <a:r>
              <a:rPr lang="fr-FR" dirty="0" err="1" smtClean="0"/>
              <a:t>Znajek</a:t>
            </a:r>
            <a:r>
              <a:rPr lang="fr-FR" dirty="0" smtClean="0"/>
              <a:t> jets </a:t>
            </a:r>
            <a:r>
              <a:rPr lang="fr-FR" sz="1800" dirty="0" smtClean="0">
                <a:solidFill>
                  <a:srgbClr val="008000"/>
                </a:solidFill>
              </a:rPr>
              <a:t>(</a:t>
            </a:r>
            <a:r>
              <a:rPr lang="fr-FR" sz="1800" dirty="0" err="1" smtClean="0">
                <a:solidFill>
                  <a:srgbClr val="008000"/>
                </a:solidFill>
              </a:rPr>
              <a:t>Livio</a:t>
            </a:r>
            <a:r>
              <a:rPr lang="fr-FR" sz="1800" dirty="0" smtClean="0">
                <a:solidFill>
                  <a:srgbClr val="008000"/>
                </a:solidFill>
              </a:rPr>
              <a:t> et al 99, Pelletier 04 (astro-ph/0405113) 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04800" y="26670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Power </a:t>
            </a:r>
            <a:r>
              <a:rPr lang="fr-FR" dirty="0" err="1" smtClean="0"/>
              <a:t>carried</a:t>
            </a:r>
            <a:r>
              <a:rPr lang="fr-FR" dirty="0" smtClean="0"/>
              <a:t> by </a:t>
            </a:r>
            <a:r>
              <a:rPr lang="fr-FR" dirty="0" err="1" smtClean="0"/>
              <a:t>Blandford</a:t>
            </a:r>
            <a:r>
              <a:rPr lang="fr-FR" dirty="0" smtClean="0"/>
              <a:t> &amp; Payne jets </a:t>
            </a:r>
            <a:r>
              <a:rPr lang="fr-FR" sz="1800" dirty="0" smtClean="0">
                <a:solidFill>
                  <a:srgbClr val="008000"/>
                </a:solidFill>
              </a:rPr>
              <a:t>(Ferreira 97, Petrucci et al 10)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228600" y="41148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Introducing</a:t>
            </a:r>
            <a:r>
              <a:rPr lang="fr-FR" dirty="0" smtClean="0"/>
              <a:t> </a:t>
            </a:r>
            <a:r>
              <a:rPr lang="fr-FR" i="1" dirty="0" smtClean="0"/>
              <a:t>disc </a:t>
            </a:r>
            <a:r>
              <a:rPr lang="fr-FR" i="1" dirty="0" err="1" smtClean="0"/>
              <a:t>magnetization</a:t>
            </a:r>
            <a:r>
              <a:rPr lang="fr-FR" i="1" dirty="0" smtClean="0"/>
              <a:t> </a:t>
            </a:r>
            <a:r>
              <a:rPr lang="fr-FR" i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i="1" dirty="0" smtClean="0">
                <a:solidFill>
                  <a:srgbClr val="0000FF"/>
                </a:solidFill>
              </a:rPr>
              <a:t> </a:t>
            </a:r>
            <a:r>
              <a:rPr lang="fr-FR" dirty="0" smtClean="0"/>
              <a:t>and </a:t>
            </a:r>
            <a:r>
              <a:rPr lang="fr-FR" i="1" dirty="0" err="1" smtClean="0"/>
              <a:t>sonic</a:t>
            </a:r>
            <a:r>
              <a:rPr lang="fr-FR" i="1" dirty="0" smtClean="0"/>
              <a:t> Mach </a:t>
            </a:r>
            <a:r>
              <a:rPr lang="fr-FR" i="1" dirty="0" err="1" smtClean="0"/>
              <a:t>number</a:t>
            </a:r>
            <a:r>
              <a:rPr lang="fr-FR" i="1" dirty="0" smtClean="0"/>
              <a:t> </a:t>
            </a:r>
            <a:r>
              <a:rPr lang="fr-FR" i="1" dirty="0" smtClean="0">
                <a:solidFill>
                  <a:srgbClr val="0000FF"/>
                </a:solidFill>
              </a:rPr>
              <a:t>m</a:t>
            </a:r>
            <a:r>
              <a:rPr lang="fr-FR" i="1" baseline="-25000" dirty="0" smtClean="0">
                <a:solidFill>
                  <a:srgbClr val="0000FF"/>
                </a:solidFill>
              </a:rPr>
              <a:t>s</a:t>
            </a:r>
            <a:endParaRPr lang="fr-FR" i="1" baseline="-25000" dirty="0">
              <a:solidFill>
                <a:srgbClr val="0000FF"/>
              </a:solidFill>
            </a:endParaRPr>
          </a:p>
        </p:txBody>
      </p:sp>
      <p:pic>
        <p:nvPicPr>
          <p:cNvPr id="11" name="Image 1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438400" y="3270058"/>
            <a:ext cx="3378200" cy="768541"/>
          </a:xfrm>
          <a:prstGeom prst="rect">
            <a:avLst/>
          </a:prstGeom>
        </p:spPr>
      </p:pic>
      <p:pic>
        <p:nvPicPr>
          <p:cNvPr id="16" name="Image 1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572000" y="4724400"/>
            <a:ext cx="4379976" cy="879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fr-FR" b="1" dirty="0" err="1" smtClean="0"/>
              <a:t>Outline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04800" y="1371600"/>
            <a:ext cx="8534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1- </a:t>
            </a:r>
            <a:r>
              <a:rPr lang="fr-FR" dirty="0" err="1" smtClean="0"/>
              <a:t>Overall</a:t>
            </a:r>
            <a:r>
              <a:rPr lang="fr-FR" dirty="0" smtClean="0"/>
              <a:t> </a:t>
            </a:r>
            <a:r>
              <a:rPr lang="fr-FR" dirty="0" err="1" smtClean="0"/>
              <a:t>properties</a:t>
            </a:r>
            <a:r>
              <a:rPr lang="fr-FR" dirty="0" smtClean="0"/>
              <a:t> of YSO jets: </a:t>
            </a:r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disc-winds</a:t>
            </a:r>
            <a:r>
              <a:rPr lang="fr-FR" dirty="0" smtClean="0"/>
              <a:t> ? </a:t>
            </a:r>
          </a:p>
          <a:p>
            <a:r>
              <a:rPr lang="fr-FR" sz="1800" i="1" dirty="0" smtClean="0"/>
              <a:t>(real and </a:t>
            </a:r>
            <a:r>
              <a:rPr lang="fr-FR" sz="1800" i="1" dirty="0" err="1" smtClean="0"/>
              <a:t>synthetic</a:t>
            </a:r>
            <a:r>
              <a:rPr lang="fr-FR" sz="1800" i="1" dirty="0" smtClean="0"/>
              <a:t> observations, model </a:t>
            </a:r>
            <a:r>
              <a:rPr lang="fr-FR" sz="1800" i="1" dirty="0" err="1" smtClean="0"/>
              <a:t>comparison</a:t>
            </a:r>
            <a:r>
              <a:rPr lang="fr-FR" sz="1800" i="1" dirty="0" smtClean="0"/>
              <a:t>)</a:t>
            </a:r>
            <a:endParaRPr lang="fr-FR" i="1" dirty="0" smtClean="0"/>
          </a:p>
          <a:p>
            <a:endParaRPr lang="fr-FR" dirty="0" smtClean="0"/>
          </a:p>
          <a:p>
            <a:r>
              <a:rPr lang="fr-FR" dirty="0" smtClean="0"/>
              <a:t>2- </a:t>
            </a:r>
            <a:r>
              <a:rPr lang="fr-FR" dirty="0" err="1" smtClean="0"/>
              <a:t>Physical</a:t>
            </a:r>
            <a:r>
              <a:rPr lang="fr-FR" dirty="0" smtClean="0"/>
              <a:t> conditions to </a:t>
            </a:r>
            <a:r>
              <a:rPr lang="fr-FR" dirty="0" err="1" smtClean="0"/>
              <a:t>launch</a:t>
            </a:r>
            <a:r>
              <a:rPr lang="fr-FR" dirty="0" smtClean="0"/>
              <a:t> jets </a:t>
            </a:r>
            <a:r>
              <a:rPr lang="fr-FR" dirty="0" err="1" smtClean="0"/>
              <a:t>from</a:t>
            </a:r>
            <a:r>
              <a:rPr lang="fr-FR" dirty="0" smtClean="0"/>
              <a:t> discs (</a:t>
            </a:r>
            <a:r>
              <a:rPr lang="fr-FR" dirty="0" err="1" smtClean="0"/>
              <a:t>JEDs</a:t>
            </a:r>
            <a:r>
              <a:rPr lang="fr-FR" dirty="0" smtClean="0"/>
              <a:t>) ? </a:t>
            </a:r>
          </a:p>
          <a:p>
            <a:r>
              <a:rPr lang="fr-FR" dirty="0" smtClean="0"/>
              <a:t> </a:t>
            </a:r>
            <a:r>
              <a:rPr lang="fr-FR" sz="1800" i="1" dirty="0" smtClean="0"/>
              <a:t>(</a:t>
            </a:r>
            <a:r>
              <a:rPr lang="fr-FR" sz="1800" i="1" dirty="0" err="1" smtClean="0"/>
              <a:t>analytics</a:t>
            </a:r>
            <a:r>
              <a:rPr lang="fr-FR" sz="1800" i="1" dirty="0" smtClean="0"/>
              <a:t>, MHD simulations)</a:t>
            </a:r>
            <a:endParaRPr lang="fr-FR" i="1" dirty="0" smtClean="0"/>
          </a:p>
          <a:p>
            <a:endParaRPr lang="fr-FR" dirty="0" smtClean="0"/>
          </a:p>
          <a:p>
            <a:r>
              <a:rPr lang="fr-FR" dirty="0" smtClean="0"/>
              <a:t>3- Interaction </a:t>
            </a:r>
            <a:r>
              <a:rPr lang="fr-FR" dirty="0" err="1" smtClean="0"/>
              <a:t>with</a:t>
            </a:r>
            <a:r>
              <a:rPr lang="fr-FR" dirty="0" smtClean="0"/>
              <a:t> the central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</a:p>
          <a:p>
            <a:r>
              <a:rPr lang="fr-FR" sz="1800" i="1" dirty="0" smtClean="0"/>
              <a:t>(</a:t>
            </a:r>
            <a:r>
              <a:rPr lang="fr-FR" sz="1800" i="1" dirty="0" err="1" smtClean="0"/>
              <a:t>analytics</a:t>
            </a:r>
            <a:r>
              <a:rPr lang="fr-FR" sz="1800" i="1" dirty="0" smtClean="0"/>
              <a:t>, MHD simulations) </a:t>
            </a:r>
          </a:p>
          <a:p>
            <a:endParaRPr lang="fr-FR" dirty="0" smtClean="0"/>
          </a:p>
          <a:p>
            <a:r>
              <a:rPr lang="fr-FR" dirty="0" smtClean="0"/>
              <a:t>4- Large </a:t>
            </a:r>
            <a:r>
              <a:rPr lang="fr-FR" dirty="0" err="1" smtClean="0"/>
              <a:t>scale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in Jet </a:t>
            </a:r>
            <a:r>
              <a:rPr lang="fr-FR" dirty="0" err="1" smtClean="0"/>
              <a:t>Emitting</a:t>
            </a:r>
            <a:r>
              <a:rPr lang="fr-FR" dirty="0" smtClean="0"/>
              <a:t> Discs: a « </a:t>
            </a:r>
            <a:r>
              <a:rPr lang="fr-FR" dirty="0" err="1" smtClean="0"/>
              <a:t>chicken</a:t>
            </a:r>
            <a:r>
              <a:rPr lang="fr-FR" dirty="0" smtClean="0"/>
              <a:t> and the </a:t>
            </a:r>
            <a:r>
              <a:rPr lang="fr-FR" dirty="0" err="1" smtClean="0"/>
              <a:t>egg</a:t>
            </a:r>
            <a:r>
              <a:rPr lang="fr-FR" dirty="0" smtClean="0"/>
              <a:t> »  </a:t>
            </a:r>
            <a:r>
              <a:rPr lang="fr-FR" dirty="0" err="1" smtClean="0"/>
              <a:t>problem</a:t>
            </a:r>
            <a:r>
              <a:rPr lang="fr-FR" dirty="0" smtClean="0"/>
              <a:t> ? </a:t>
            </a:r>
          </a:p>
          <a:p>
            <a:r>
              <a:rPr lang="fr-FR" sz="1800" i="1" dirty="0" smtClean="0"/>
              <a:t>(</a:t>
            </a:r>
            <a:r>
              <a:rPr lang="fr-FR" sz="1800" i="1" dirty="0" err="1" smtClean="0"/>
              <a:t>analytics</a:t>
            </a:r>
            <a:r>
              <a:rPr lang="fr-FR" sz="1800" i="1" dirty="0" smtClean="0"/>
              <a:t>, MHD simulations) 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5095931"/>
            <a:ext cx="1600200" cy="1609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sz="3600" b="1" dirty="0" smtClean="0"/>
              <a:t>4- </a:t>
            </a:r>
            <a:r>
              <a:rPr lang="fr-FR" sz="3600" b="1" dirty="0" err="1" smtClean="0"/>
              <a:t>Magnetic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field</a:t>
            </a:r>
            <a:r>
              <a:rPr lang="fr-FR" sz="3600" b="1" dirty="0" smtClean="0"/>
              <a:t> in </a:t>
            </a:r>
            <a:r>
              <a:rPr lang="fr-FR" sz="3600" b="1" dirty="0" smtClean="0">
                <a:latin typeface="Symbol" charset="2"/>
                <a:cs typeface="Symbol" charset="2"/>
              </a:rPr>
              <a:t>a</a:t>
            </a:r>
            <a:r>
              <a:rPr lang="fr-FR" sz="3600" b="1" dirty="0" smtClean="0"/>
              <a:t> discs</a:t>
            </a:r>
            <a:endParaRPr lang="fr-FR" sz="36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57200" y="1143000"/>
            <a:ext cx="8305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Large </a:t>
            </a:r>
            <a:r>
              <a:rPr lang="fr-FR" dirty="0" err="1" smtClean="0"/>
              <a:t>scale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important for jets but no large </a:t>
            </a:r>
            <a:r>
              <a:rPr lang="fr-FR" dirty="0" err="1" smtClean="0"/>
              <a:t>scale</a:t>
            </a:r>
            <a:r>
              <a:rPr lang="fr-FR" dirty="0" smtClean="0"/>
              <a:t> dynamo </a:t>
            </a:r>
            <a:r>
              <a:rPr lang="fr-FR" dirty="0" err="1" smtClean="0"/>
              <a:t>ever</a:t>
            </a:r>
            <a:r>
              <a:rPr lang="fr-FR" dirty="0" smtClean="0"/>
              <a:t> </a:t>
            </a:r>
            <a:r>
              <a:rPr lang="fr-FR" dirty="0" err="1" smtClean="0"/>
              <a:t>observed</a:t>
            </a:r>
            <a:r>
              <a:rPr lang="fr-FR" dirty="0" smtClean="0"/>
              <a:t> in global MHD simulations in discs.</a:t>
            </a:r>
          </a:p>
          <a:p>
            <a:r>
              <a:rPr lang="fr-FR" dirty="0" smtClean="0"/>
              <a:t>=&gt; </a:t>
            </a:r>
            <a:r>
              <a:rPr lang="fr-FR" dirty="0" err="1" smtClean="0"/>
              <a:t>suggests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might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 of Initial Conditions…</a:t>
            </a:r>
            <a:endParaRPr lang="fr-FR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57200" y="5105400"/>
            <a:ext cx="3505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800" dirty="0" err="1">
                <a:solidFill>
                  <a:srgbClr val="008000"/>
                </a:solidFill>
              </a:rPr>
              <a:t>Lubow</a:t>
            </a:r>
            <a:r>
              <a:rPr lang="fr-FR" sz="1800" dirty="0">
                <a:solidFill>
                  <a:srgbClr val="008000"/>
                </a:solidFill>
              </a:rPr>
              <a:t> </a:t>
            </a:r>
            <a:r>
              <a:rPr lang="fr-FR" sz="1800" i="1" dirty="0">
                <a:solidFill>
                  <a:srgbClr val="008000"/>
                </a:solidFill>
              </a:rPr>
              <a:t>et al</a:t>
            </a:r>
            <a:r>
              <a:rPr lang="fr-FR" sz="1800" dirty="0">
                <a:solidFill>
                  <a:srgbClr val="008000"/>
                </a:solidFill>
              </a:rPr>
              <a:t>. 94a, </a:t>
            </a:r>
            <a:r>
              <a:rPr lang="fr-FR" sz="1800" dirty="0" err="1">
                <a:solidFill>
                  <a:srgbClr val="008000"/>
                </a:solidFill>
              </a:rPr>
              <a:t>Heyvaerts</a:t>
            </a:r>
            <a:r>
              <a:rPr lang="fr-FR" sz="1800" dirty="0">
                <a:solidFill>
                  <a:srgbClr val="008000"/>
                </a:solidFill>
              </a:rPr>
              <a:t> et a 96</a:t>
            </a:r>
            <a:endParaRPr lang="fr-FR" sz="1800" dirty="0" smtClean="0">
              <a:solidFill>
                <a:srgbClr val="008000"/>
              </a:solidFill>
            </a:endParaRPr>
          </a:p>
          <a:p>
            <a:r>
              <a:rPr lang="fr-FR" sz="1800" dirty="0" err="1" smtClean="0">
                <a:solidFill>
                  <a:srgbClr val="008000"/>
                </a:solidFill>
              </a:rPr>
              <a:t>Reyes-Ruiz</a:t>
            </a:r>
            <a:r>
              <a:rPr lang="fr-FR" sz="1800" dirty="0" smtClean="0">
                <a:solidFill>
                  <a:srgbClr val="008000"/>
                </a:solidFill>
              </a:rPr>
              <a:t> &amp; </a:t>
            </a:r>
            <a:r>
              <a:rPr lang="fr-FR" sz="1800" dirty="0" err="1" smtClean="0">
                <a:solidFill>
                  <a:srgbClr val="008000"/>
                </a:solidFill>
              </a:rPr>
              <a:t>Stepinski</a:t>
            </a:r>
            <a:r>
              <a:rPr lang="fr-FR" sz="1800" dirty="0" smtClean="0">
                <a:solidFill>
                  <a:srgbClr val="008000"/>
                </a:solidFill>
              </a:rPr>
              <a:t> 96       </a:t>
            </a:r>
            <a:r>
              <a:rPr lang="fr-FR" sz="1800" dirty="0" err="1" smtClean="0">
                <a:solidFill>
                  <a:srgbClr val="008000"/>
                </a:solidFill>
              </a:rPr>
              <a:t>Ogilvie</a:t>
            </a:r>
            <a:r>
              <a:rPr lang="fr-FR" sz="1800" dirty="0" smtClean="0">
                <a:solidFill>
                  <a:srgbClr val="008000"/>
                </a:solidFill>
              </a:rPr>
              <a:t> </a:t>
            </a:r>
            <a:r>
              <a:rPr lang="fr-FR" sz="1800" dirty="0">
                <a:solidFill>
                  <a:srgbClr val="008000"/>
                </a:solidFill>
              </a:rPr>
              <a:t>&amp; </a:t>
            </a:r>
            <a:r>
              <a:rPr lang="fr-FR" sz="1800" dirty="0" err="1">
                <a:solidFill>
                  <a:srgbClr val="008000"/>
                </a:solidFill>
              </a:rPr>
              <a:t>Livio</a:t>
            </a:r>
            <a:r>
              <a:rPr lang="fr-FR" sz="1800" dirty="0">
                <a:solidFill>
                  <a:srgbClr val="008000"/>
                </a:solidFill>
              </a:rPr>
              <a:t> 98, </a:t>
            </a:r>
            <a:r>
              <a:rPr lang="fr-FR" sz="1800" dirty="0" err="1">
                <a:solidFill>
                  <a:srgbClr val="008000"/>
                </a:solidFill>
              </a:rPr>
              <a:t>Shu</a:t>
            </a:r>
            <a:r>
              <a:rPr lang="fr-FR" sz="1800" dirty="0">
                <a:solidFill>
                  <a:srgbClr val="008000"/>
                </a:solidFill>
              </a:rPr>
              <a:t> et al 07 </a:t>
            </a:r>
          </a:p>
          <a:p>
            <a:r>
              <a:rPr lang="fr-FR" sz="1800" dirty="0" err="1">
                <a:solidFill>
                  <a:srgbClr val="008000"/>
                </a:solidFill>
              </a:rPr>
              <a:t>Rothstein</a:t>
            </a:r>
            <a:r>
              <a:rPr lang="fr-FR" sz="1800" dirty="0">
                <a:solidFill>
                  <a:srgbClr val="008000"/>
                </a:solidFill>
              </a:rPr>
              <a:t> &amp; Lovelace </a:t>
            </a:r>
            <a:r>
              <a:rPr lang="fr-FR" sz="1800" dirty="0" smtClean="0">
                <a:solidFill>
                  <a:srgbClr val="008000"/>
                </a:solidFill>
              </a:rPr>
              <a:t>08, Lovelace et al 09</a:t>
            </a:r>
          </a:p>
          <a:p>
            <a:endParaRPr lang="fr-FR" sz="2000" dirty="0">
              <a:solidFill>
                <a:srgbClr val="FF3B2A"/>
              </a:solidFill>
            </a:endParaRPr>
          </a:p>
        </p:txBody>
      </p:sp>
      <p:pic>
        <p:nvPicPr>
          <p:cNvPr id="11" name="Picture 6" descr="&#10;JEDSAD.pdf                                                     00196CD3Pandore                        C0173FB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514600"/>
            <a:ext cx="4495800" cy="2456252"/>
          </a:xfrm>
          <a:prstGeom prst="rect">
            <a:avLst/>
          </a:prstGeom>
          <a:noFill/>
        </p:spPr>
      </p:pic>
      <p:pic>
        <p:nvPicPr>
          <p:cNvPr id="12" name="relaxation.m4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70400" y="2362200"/>
            <a:ext cx="4673600" cy="35052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629400" y="6096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>
                <a:solidFill>
                  <a:srgbClr val="008000"/>
                </a:solidFill>
              </a:rPr>
              <a:t>Deguiran</a:t>
            </a:r>
            <a:r>
              <a:rPr lang="fr-FR" sz="1800" dirty="0" smtClean="0">
                <a:solidFill>
                  <a:srgbClr val="008000"/>
                </a:solidFill>
              </a:rPr>
              <a:t> et al, in </a:t>
            </a:r>
            <a:r>
              <a:rPr lang="fr-FR" sz="1800" dirty="0" err="1" smtClean="0">
                <a:solidFill>
                  <a:srgbClr val="008000"/>
                </a:solidFill>
              </a:rPr>
              <a:t>prep</a:t>
            </a:r>
            <a:endParaRPr lang="fr-FR" sz="1800" dirty="0">
              <a:solidFill>
                <a:srgbClr val="008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953000" y="5772090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Bz</a:t>
            </a:r>
            <a:r>
              <a:rPr lang="fr-FR" sz="2000" dirty="0" smtClean="0"/>
              <a:t> diffusion in a SAD, </a:t>
            </a:r>
            <a:r>
              <a:rPr lang="fr-FR" sz="2000" dirty="0" err="1" smtClean="0"/>
              <a:t>with</a:t>
            </a:r>
            <a:r>
              <a:rPr lang="fr-FR" sz="2000" dirty="0" smtClean="0"/>
              <a:t> P</a:t>
            </a:r>
            <a:r>
              <a:rPr lang="fr-FR" sz="2000" baseline="-25000" dirty="0" smtClean="0"/>
              <a:t>m</a:t>
            </a:r>
            <a:r>
              <a:rPr lang="fr-FR" sz="2000" dirty="0" smtClean="0"/>
              <a:t>=1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fr-FR" sz="3200" dirty="0" err="1" smtClean="0"/>
              <a:t>Magnetic</a:t>
            </a:r>
            <a:r>
              <a:rPr lang="fr-FR" sz="3200" dirty="0" smtClean="0"/>
              <a:t> </a:t>
            </a:r>
            <a:r>
              <a:rPr lang="fr-FR" sz="3200" dirty="0" err="1" smtClean="0"/>
              <a:t>field</a:t>
            </a:r>
            <a:r>
              <a:rPr lang="fr-FR" sz="3200" dirty="0" smtClean="0"/>
              <a:t> redistribution</a:t>
            </a:r>
          </a:p>
        </p:txBody>
      </p:sp>
      <p:pic>
        <p:nvPicPr>
          <p:cNvPr id="21507" name="Imag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86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Imag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990600"/>
            <a:ext cx="29718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533400" y="1066800"/>
            <a:ext cx="6746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accent3"/>
                </a:solidFill>
              </a:rPr>
              <a:t> t=0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33400" y="4038600"/>
            <a:ext cx="9826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accent3"/>
                </a:solidFill>
              </a:rPr>
              <a:t> t=953</a:t>
            </a:r>
          </a:p>
        </p:txBody>
      </p:sp>
      <p:pic>
        <p:nvPicPr>
          <p:cNvPr id="21513" name="Image 4"/>
          <p:cNvPicPr>
            <a:picLocks noChangeAspect="1"/>
          </p:cNvPicPr>
          <p:nvPr/>
        </p:nvPicPr>
        <p:blipFill>
          <a:blip r:embed="rId5"/>
          <a:srcRect t="8300"/>
          <a:stretch>
            <a:fillRect/>
          </a:stretch>
        </p:blipFill>
        <p:spPr bwMode="auto">
          <a:xfrm>
            <a:off x="3200400" y="1447800"/>
            <a:ext cx="5416550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Rectangle 12"/>
          <p:cNvSpPr>
            <a:spLocks noChangeArrowheads="1"/>
          </p:cNvSpPr>
          <p:nvPr/>
        </p:nvSpPr>
        <p:spPr bwMode="auto">
          <a:xfrm>
            <a:off x="3352800" y="3962400"/>
            <a:ext cx="5791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dirty="0"/>
              <a:t>Field advection in</a:t>
            </a:r>
            <a:r>
              <a:rPr lang="fr-FR" sz="2000" dirty="0" smtClean="0"/>
              <a:t> </a:t>
            </a:r>
            <a:r>
              <a:rPr lang="fr-FR" sz="2000" dirty="0" err="1" smtClean="0"/>
              <a:t>ejecting</a:t>
            </a:r>
            <a:r>
              <a:rPr lang="fr-FR" sz="2000" dirty="0" smtClean="0"/>
              <a:t> zone, </a:t>
            </a:r>
            <a:r>
              <a:rPr lang="fr-FR" sz="2000" dirty="0" err="1"/>
              <a:t>field</a:t>
            </a:r>
            <a:r>
              <a:rPr lang="fr-FR" sz="2000" dirty="0"/>
              <a:t> diffusion in </a:t>
            </a:r>
            <a:r>
              <a:rPr lang="fr-FR" sz="2000" dirty="0" err="1"/>
              <a:t>outer</a:t>
            </a:r>
            <a:r>
              <a:rPr lang="fr-FR" sz="2000" dirty="0"/>
              <a:t> </a:t>
            </a:r>
            <a:r>
              <a:rPr lang="fr-FR" sz="2000" dirty="0" err="1"/>
              <a:t>non-ejecting</a:t>
            </a:r>
            <a:r>
              <a:rPr lang="fr-FR" sz="2000" dirty="0"/>
              <a:t> </a:t>
            </a:r>
            <a:r>
              <a:rPr lang="fr-FR" sz="2000" dirty="0" smtClean="0"/>
              <a:t>disc.</a:t>
            </a:r>
          </a:p>
          <a:p>
            <a:endParaRPr lang="fr-FR" sz="2000" dirty="0" smtClean="0"/>
          </a:p>
          <a:p>
            <a:r>
              <a:rPr lang="fr-FR" sz="2000" dirty="0" smtClean="0"/>
              <a:t>Long </a:t>
            </a:r>
            <a:r>
              <a:rPr lang="fr-FR" sz="2000" dirty="0"/>
              <a:t>(</a:t>
            </a:r>
            <a:r>
              <a:rPr lang="fr-FR" sz="2000" dirty="0" err="1"/>
              <a:t>accretion</a:t>
            </a:r>
            <a:r>
              <a:rPr lang="fr-FR" sz="2000" dirty="0"/>
              <a:t>) time </a:t>
            </a:r>
            <a:r>
              <a:rPr lang="fr-FR" sz="2000" dirty="0" err="1"/>
              <a:t>scales</a:t>
            </a:r>
            <a:r>
              <a:rPr lang="fr-FR" sz="2000" dirty="0"/>
              <a:t> </a:t>
            </a:r>
            <a:r>
              <a:rPr lang="fr-FR" sz="2000" dirty="0" err="1" smtClean="0"/>
              <a:t>involved</a:t>
            </a:r>
            <a:r>
              <a:rPr lang="fr-FR" sz="2000" dirty="0" smtClean="0"/>
              <a:t>: disc </a:t>
            </a:r>
            <a:r>
              <a:rPr lang="fr-FR" sz="2000" dirty="0" err="1" smtClean="0"/>
              <a:t>magnetic</a:t>
            </a:r>
            <a:r>
              <a:rPr lang="fr-FR" sz="2000" dirty="0" smtClean="0"/>
              <a:t> </a:t>
            </a:r>
            <a:r>
              <a:rPr lang="fr-FR" sz="2000" dirty="0" err="1" smtClean="0"/>
              <a:t>field</a:t>
            </a:r>
            <a:r>
              <a:rPr lang="fr-FR" sz="2000" dirty="0" smtClean="0"/>
              <a:t> </a:t>
            </a:r>
            <a:r>
              <a:rPr lang="fr-FR" sz="2000" dirty="0" err="1" smtClean="0"/>
              <a:t>never</a:t>
            </a:r>
            <a:r>
              <a:rPr lang="fr-FR" sz="2000" dirty="0" smtClean="0"/>
              <a:t> </a:t>
            </a:r>
            <a:r>
              <a:rPr lang="fr-FR" sz="2000" dirty="0" err="1" smtClean="0"/>
              <a:t>reaches</a:t>
            </a:r>
            <a:r>
              <a:rPr lang="fr-FR" sz="2000" dirty="0" smtClean="0"/>
              <a:t> a </a:t>
            </a:r>
            <a:r>
              <a:rPr lang="fr-FR" sz="2000" dirty="0" err="1" smtClean="0"/>
              <a:t>steady</a:t>
            </a:r>
            <a:r>
              <a:rPr lang="fr-FR" sz="2000" dirty="0" smtClean="0"/>
              <a:t> state </a:t>
            </a:r>
          </a:p>
          <a:p>
            <a:endParaRPr lang="fr-FR" sz="2000" dirty="0" smtClean="0"/>
          </a:p>
          <a:p>
            <a:r>
              <a:rPr lang="fr-FR" sz="2000" dirty="0">
                <a:solidFill>
                  <a:srgbClr val="0000FF"/>
                </a:solidFill>
              </a:rPr>
              <a:t>=&gt;</a:t>
            </a:r>
            <a:r>
              <a:rPr lang="fr-FR" sz="2000" dirty="0" smtClean="0">
                <a:solidFill>
                  <a:srgbClr val="0000FF"/>
                </a:solidFill>
              </a:rPr>
              <a:t> In </a:t>
            </a:r>
            <a:r>
              <a:rPr lang="fr-FR" sz="2000" dirty="0" err="1" smtClean="0">
                <a:solidFill>
                  <a:srgbClr val="0000FF"/>
                </a:solidFill>
              </a:rPr>
              <a:t>astrophysical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accretion</a:t>
            </a:r>
            <a:r>
              <a:rPr lang="fr-FR" sz="2000" dirty="0" smtClean="0">
                <a:solidFill>
                  <a:srgbClr val="0000FF"/>
                </a:solidFill>
              </a:rPr>
              <a:t> discs, </a:t>
            </a:r>
            <a:r>
              <a:rPr lang="fr-FR" sz="2000" dirty="0" err="1" smtClean="0">
                <a:solidFill>
                  <a:srgbClr val="0000FF"/>
                </a:solidFill>
              </a:rPr>
              <a:t>B</a:t>
            </a:r>
            <a:r>
              <a:rPr lang="fr-FR" sz="1800" baseline="-25000" dirty="0" err="1" smtClean="0">
                <a:solidFill>
                  <a:srgbClr val="0000FF"/>
                </a:solidFill>
              </a:rPr>
              <a:t>z</a:t>
            </a:r>
            <a:r>
              <a:rPr lang="fr-FR" sz="2000" dirty="0" err="1">
                <a:solidFill>
                  <a:srgbClr val="0000FF"/>
                </a:solidFill>
              </a:rPr>
              <a:t>(r,t</a:t>
            </a:r>
            <a:r>
              <a:rPr lang="fr-FR" sz="2000" dirty="0">
                <a:solidFill>
                  <a:srgbClr val="0000FF"/>
                </a:solidFill>
              </a:rPr>
              <a:t>) </a:t>
            </a:r>
            <a:r>
              <a:rPr lang="fr-FR" sz="2000" dirty="0" err="1">
                <a:solidFill>
                  <a:srgbClr val="0000FF"/>
                </a:solidFill>
              </a:rPr>
              <a:t>is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probably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reminiscent</a:t>
            </a:r>
            <a:r>
              <a:rPr lang="fr-FR" sz="2000" dirty="0">
                <a:solidFill>
                  <a:srgbClr val="0000FF"/>
                </a:solidFill>
              </a:rPr>
              <a:t> of </a:t>
            </a:r>
            <a:r>
              <a:rPr lang="fr-FR" sz="2000" b="1" dirty="0">
                <a:solidFill>
                  <a:srgbClr val="0000FF"/>
                </a:solidFill>
              </a:rPr>
              <a:t>initial</a:t>
            </a:r>
            <a:r>
              <a:rPr lang="fr-FR" sz="2000" dirty="0" smtClean="0">
                <a:solidFill>
                  <a:srgbClr val="0000FF"/>
                </a:solidFill>
              </a:rPr>
              <a:t> and </a:t>
            </a:r>
            <a:r>
              <a:rPr lang="fr-FR" sz="2000" b="1" dirty="0" err="1" smtClean="0">
                <a:solidFill>
                  <a:srgbClr val="0000FF"/>
                </a:solidFill>
              </a:rPr>
              <a:t>boundary</a:t>
            </a:r>
            <a:r>
              <a:rPr lang="fr-FR" sz="2000" dirty="0" smtClean="0">
                <a:solidFill>
                  <a:srgbClr val="0000FF"/>
                </a:solidFill>
              </a:rPr>
              <a:t> (</a:t>
            </a:r>
            <a:r>
              <a:rPr lang="fr-FR" sz="2000" dirty="0" err="1" smtClean="0">
                <a:solidFill>
                  <a:srgbClr val="0000FF"/>
                </a:solidFill>
              </a:rPr>
              <a:t>companion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feeding</a:t>
            </a:r>
            <a:r>
              <a:rPr lang="fr-FR" sz="2000" dirty="0" smtClean="0">
                <a:solidFill>
                  <a:srgbClr val="0000FF"/>
                </a:solidFill>
              </a:rPr>
              <a:t>) conditions  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5788431" y="762000"/>
            <a:ext cx="33555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dirty="0" smtClean="0">
                <a:solidFill>
                  <a:srgbClr val="008000"/>
                </a:solidFill>
              </a:rPr>
              <a:t>Murphy et al 10</a:t>
            </a:r>
          </a:p>
          <a:p>
            <a:r>
              <a:rPr lang="fr-FR" sz="1800" dirty="0" smtClean="0">
                <a:solidFill>
                  <a:srgbClr val="008000"/>
                </a:solidFill>
              </a:rPr>
              <a:t>Murphy, Ferreira &amp; Zanni, in </a:t>
            </a:r>
            <a:r>
              <a:rPr lang="fr-FR" sz="1800" dirty="0" err="1" smtClean="0">
                <a:solidFill>
                  <a:srgbClr val="008000"/>
                </a:solidFill>
              </a:rPr>
              <a:t>prep</a:t>
            </a:r>
            <a:r>
              <a:rPr lang="fr-FR" sz="1800" dirty="0" smtClean="0">
                <a:solidFill>
                  <a:srgbClr val="008000"/>
                </a:solidFill>
              </a:rPr>
              <a:t> </a:t>
            </a:r>
            <a:endParaRPr lang="fr-FR" sz="18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fr-FR" sz="3200" dirty="0" err="1" smtClean="0"/>
              <a:t>LMXrB</a:t>
            </a:r>
            <a:r>
              <a:rPr lang="fr-FR" sz="3200" dirty="0" smtClean="0"/>
              <a:t> </a:t>
            </a:r>
            <a:r>
              <a:rPr lang="fr-FR" sz="3200" dirty="0" err="1" smtClean="0"/>
              <a:t>hysteresis</a:t>
            </a:r>
            <a:r>
              <a:rPr lang="fr-FR" sz="3200" dirty="0" smtClean="0"/>
              <a:t>: GX 339-4</a:t>
            </a:r>
            <a:endParaRPr lang="fr-FR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7315200" y="609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>
                <a:solidFill>
                  <a:srgbClr val="008000"/>
                </a:solidFill>
              </a:rPr>
              <a:t>Belloni</a:t>
            </a:r>
            <a:r>
              <a:rPr lang="fr-FR" sz="1800" dirty="0" smtClean="0">
                <a:solidFill>
                  <a:srgbClr val="008000"/>
                </a:solidFill>
              </a:rPr>
              <a:t> et al 05</a:t>
            </a:r>
            <a:endParaRPr lang="fr-FR" sz="1800" dirty="0">
              <a:solidFill>
                <a:srgbClr val="008000"/>
              </a:solidFill>
            </a:endParaRPr>
          </a:p>
        </p:txBody>
      </p:sp>
      <p:grpSp>
        <p:nvGrpSpPr>
          <p:cNvPr id="17" name="Grouper 16"/>
          <p:cNvGrpSpPr/>
          <p:nvPr/>
        </p:nvGrpSpPr>
        <p:grpSpPr>
          <a:xfrm>
            <a:off x="4572000" y="1066800"/>
            <a:ext cx="4572000" cy="5105400"/>
            <a:chOff x="0" y="838200"/>
            <a:chExt cx="4572000" cy="51054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rcRect r="3367"/>
            <a:stretch>
              <a:fillRect/>
            </a:stretch>
          </p:blipFill>
          <p:spPr>
            <a:xfrm>
              <a:off x="0" y="838200"/>
              <a:ext cx="4572000" cy="510540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3733800" y="50292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FF"/>
                  </a:solidFill>
                </a:rPr>
                <a:t>A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886200" y="90993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FF"/>
                  </a:solidFill>
                </a:rPr>
                <a:t>B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209800" y="8382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FF"/>
                  </a:solidFill>
                </a:rPr>
                <a:t>C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438400" y="28956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FF"/>
                  </a:solidFill>
                </a:rPr>
                <a:t>D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76200" y="2725993"/>
            <a:ext cx="4648200" cy="3598607"/>
            <a:chOff x="4495800" y="838200"/>
            <a:chExt cx="4648200" cy="359860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5800" y="838200"/>
              <a:ext cx="4648200" cy="3598607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4953000" y="25146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FF"/>
                  </a:solidFill>
                </a:rPr>
                <a:t>A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029200" y="11430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FF"/>
                  </a:solidFill>
                </a:rPr>
                <a:t>B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486400" y="10668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FF"/>
                  </a:solidFill>
                </a:rPr>
                <a:t>C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8153400" y="23622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FF"/>
                  </a:solidFill>
                </a:rPr>
                <a:t>D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905000" y="6229290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Secular</a:t>
            </a:r>
            <a:r>
              <a:rPr lang="fr-FR" sz="2000" dirty="0" smtClean="0">
                <a:solidFill>
                  <a:srgbClr val="0000FF"/>
                </a:solidFill>
              </a:rPr>
              <a:t> variations on ~ </a:t>
            </a:r>
            <a:r>
              <a:rPr lang="fr-FR" sz="2000" dirty="0" err="1" smtClean="0">
                <a:solidFill>
                  <a:srgbClr val="0000FF"/>
                </a:solidFill>
              </a:rPr>
              <a:t>outer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accretion</a:t>
            </a:r>
            <a:r>
              <a:rPr lang="fr-FR" sz="2000" dirty="0" smtClean="0">
                <a:solidFill>
                  <a:srgbClr val="0000FF"/>
                </a:solidFill>
              </a:rPr>
              <a:t> time </a:t>
            </a:r>
            <a:r>
              <a:rPr lang="fr-FR" sz="2000" dirty="0" err="1" smtClean="0">
                <a:solidFill>
                  <a:srgbClr val="0000FF"/>
                </a:solidFill>
              </a:rPr>
              <a:t>scales</a:t>
            </a:r>
            <a:r>
              <a:rPr lang="fr-FR" sz="2000" dirty="0" smtClean="0">
                <a:solidFill>
                  <a:srgbClr val="0000FF"/>
                </a:solidFill>
              </a:rPr>
              <a:t> or longer</a:t>
            </a:r>
          </a:p>
        </p:txBody>
      </p:sp>
      <p:pic>
        <p:nvPicPr>
          <p:cNvPr id="19" name="406990main_CygX3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93694" y="914400"/>
            <a:ext cx="3630706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t="37500" r="43511"/>
          <a:stretch>
            <a:fillRect/>
          </a:stretch>
        </p:blipFill>
        <p:spPr bwMode="auto">
          <a:xfrm>
            <a:off x="228600" y="1143000"/>
            <a:ext cx="429958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fr-FR" sz="3200" dirty="0" err="1" smtClean="0"/>
              <a:t>LMXrB</a:t>
            </a:r>
            <a:r>
              <a:rPr lang="fr-FR" sz="3200" dirty="0" smtClean="0"/>
              <a:t> </a:t>
            </a:r>
            <a:r>
              <a:rPr lang="fr-FR" sz="3200" dirty="0" err="1" smtClean="0"/>
              <a:t>hysteresis</a:t>
            </a:r>
            <a:r>
              <a:rPr lang="fr-FR" sz="3200" dirty="0" smtClean="0"/>
              <a:t>: </a:t>
            </a:r>
            <a:r>
              <a:rPr lang="fr-FR" sz="3200" dirty="0" err="1" smtClean="0"/>
              <a:t>magnetic</a:t>
            </a:r>
            <a:r>
              <a:rPr lang="fr-FR" sz="3200" dirty="0" smtClean="0"/>
              <a:t> </a:t>
            </a:r>
            <a:r>
              <a:rPr lang="fr-FR" sz="3200" dirty="0" err="1" smtClean="0"/>
              <a:t>tides/floods</a:t>
            </a:r>
            <a:r>
              <a:rPr lang="fr-FR" sz="3200" dirty="0" smtClean="0"/>
              <a:t> ? </a:t>
            </a:r>
            <a:endParaRPr lang="fr-FR" sz="4000" dirty="0"/>
          </a:p>
        </p:txBody>
      </p:sp>
      <p:sp>
        <p:nvSpPr>
          <p:cNvPr id="13" name="Rectangle 12"/>
          <p:cNvSpPr/>
          <p:nvPr/>
        </p:nvSpPr>
        <p:spPr>
          <a:xfrm>
            <a:off x="4419600" y="1295400"/>
            <a:ext cx="4495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Possible </a:t>
            </a:r>
            <a:r>
              <a:rPr lang="fr-FR" sz="2000" dirty="0" err="1" smtClean="0"/>
              <a:t>mechanism</a:t>
            </a:r>
            <a:r>
              <a:rPr lang="fr-FR" sz="2000" dirty="0" smtClean="0"/>
              <a:t> for </a:t>
            </a:r>
            <a:r>
              <a:rPr lang="fr-FR" sz="2000" dirty="0" err="1" smtClean="0"/>
              <a:t>LMXrBs</a:t>
            </a:r>
            <a:r>
              <a:rPr lang="fr-FR" sz="2000" dirty="0" smtClean="0"/>
              <a:t> </a:t>
            </a:r>
            <a:r>
              <a:rPr lang="fr-FR" sz="2000" b="1" dirty="0" smtClean="0"/>
              <a:t>long </a:t>
            </a:r>
            <a:r>
              <a:rPr lang="fr-FR" sz="2000" b="1" dirty="0" err="1" smtClean="0"/>
              <a:t>term</a:t>
            </a:r>
            <a:r>
              <a:rPr lang="fr-FR" sz="2000" b="1" dirty="0" smtClean="0"/>
              <a:t> </a:t>
            </a:r>
            <a:r>
              <a:rPr lang="fr-FR" sz="2000" dirty="0" err="1" smtClean="0"/>
              <a:t>variability</a:t>
            </a:r>
            <a:r>
              <a:rPr lang="fr-FR" sz="2000" dirty="0" smtClean="0"/>
              <a:t> = B </a:t>
            </a:r>
            <a:r>
              <a:rPr lang="fr-FR" sz="2000" dirty="0" err="1" smtClean="0"/>
              <a:t>field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second </a:t>
            </a:r>
            <a:r>
              <a:rPr lang="fr-FR" sz="2000" dirty="0" err="1" smtClean="0"/>
              <a:t>independent</a:t>
            </a:r>
            <a:r>
              <a:rPr lang="fr-FR" sz="2000" dirty="0" smtClean="0"/>
              <a:t> variable  </a:t>
            </a:r>
            <a:r>
              <a:rPr lang="fr-FR" sz="2000" dirty="0" smtClean="0">
                <a:solidFill>
                  <a:srgbClr val="008000"/>
                </a:solidFill>
              </a:rPr>
              <a:t>(Ferreira et al 06)</a:t>
            </a:r>
          </a:p>
          <a:p>
            <a:endParaRPr lang="fr-FR" sz="2000" dirty="0" smtClean="0">
              <a:solidFill>
                <a:srgbClr val="008000"/>
              </a:solidFill>
            </a:endParaRPr>
          </a:p>
          <a:p>
            <a:r>
              <a:rPr lang="fr-FR" sz="2000" dirty="0" smtClean="0"/>
              <a:t>	- </a:t>
            </a:r>
            <a:r>
              <a:rPr lang="fr-FR" sz="2000" dirty="0" err="1" smtClean="0"/>
              <a:t>accretion</a:t>
            </a:r>
            <a:r>
              <a:rPr lang="fr-FR" sz="2000" dirty="0" smtClean="0"/>
              <a:t> rate M(t)</a:t>
            </a:r>
          </a:p>
          <a:p>
            <a:r>
              <a:rPr lang="fr-FR" sz="2000" dirty="0" smtClean="0"/>
              <a:t>	- </a:t>
            </a:r>
            <a:r>
              <a:rPr lang="fr-FR" sz="2000" dirty="0" err="1" smtClean="0"/>
              <a:t>available</a:t>
            </a:r>
            <a:r>
              <a:rPr lang="fr-FR" sz="2000" dirty="0" smtClean="0"/>
              <a:t> </a:t>
            </a:r>
            <a:r>
              <a:rPr lang="fr-FR" sz="2000" dirty="0" err="1" smtClean="0"/>
              <a:t>magnetic</a:t>
            </a:r>
            <a:r>
              <a:rPr lang="fr-FR" sz="2000" dirty="0" smtClean="0"/>
              <a:t> flux </a:t>
            </a:r>
            <a:r>
              <a:rPr lang="fr-FR" sz="2000" dirty="0" smtClean="0">
                <a:latin typeface="Symbol" charset="2"/>
                <a:cs typeface="Symbol" charset="2"/>
              </a:rPr>
              <a:t>F(</a:t>
            </a:r>
            <a:r>
              <a:rPr lang="fr-FR" sz="2000" dirty="0" smtClean="0">
                <a:latin typeface="Times"/>
                <a:cs typeface="Times"/>
              </a:rPr>
              <a:t>t</a:t>
            </a:r>
            <a:r>
              <a:rPr lang="fr-FR" sz="2000" dirty="0" smtClean="0">
                <a:latin typeface="Symbol" charset="2"/>
                <a:cs typeface="Symbol" charset="2"/>
              </a:rPr>
              <a:t>)</a:t>
            </a:r>
          </a:p>
          <a:p>
            <a:endParaRPr lang="fr-FR" sz="2000" dirty="0" smtClean="0"/>
          </a:p>
          <a:p>
            <a:endParaRPr lang="fr-FR" sz="2000" dirty="0"/>
          </a:p>
        </p:txBody>
      </p:sp>
      <p:grpSp>
        <p:nvGrpSpPr>
          <p:cNvPr id="24" name="Grouper 23"/>
          <p:cNvGrpSpPr/>
          <p:nvPr/>
        </p:nvGrpSpPr>
        <p:grpSpPr>
          <a:xfrm>
            <a:off x="1066800" y="1295400"/>
            <a:ext cx="3124200" cy="3962400"/>
            <a:chOff x="1066800" y="1295400"/>
            <a:chExt cx="3124200" cy="39624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3733800" y="4724400"/>
              <a:ext cx="3048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grpSp>
          <p:nvGrpSpPr>
            <p:cNvPr id="20" name="Grouper 19"/>
            <p:cNvGrpSpPr/>
            <p:nvPr/>
          </p:nvGrpSpPr>
          <p:grpSpPr>
            <a:xfrm>
              <a:off x="1066800" y="1295400"/>
              <a:ext cx="3124200" cy="3962400"/>
              <a:chOff x="1066800" y="1524000"/>
              <a:chExt cx="3124200" cy="3962400"/>
            </a:xfrm>
          </p:grpSpPr>
          <p:sp>
            <p:nvSpPr>
              <p:cNvPr id="17" name="Rectangle 16"/>
              <p:cNvSpPr/>
              <p:nvPr/>
            </p:nvSpPr>
            <p:spPr bwMode="auto">
              <a:xfrm>
                <a:off x="3657600" y="44958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657600" y="1524000"/>
                <a:ext cx="3048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1524000" y="16002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2286000" y="35814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1981200" y="2362200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SAD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3276600" y="2362200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0000FF"/>
                    </a:solidFill>
                  </a:rPr>
                  <a:t>JED</a:t>
                </a:r>
                <a:endParaRPr lang="fr-FR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8" name="Autre processus 7"/>
              <p:cNvSpPr/>
              <p:nvPr/>
            </p:nvSpPr>
            <p:spPr bwMode="auto">
              <a:xfrm>
                <a:off x="3276600" y="1524000"/>
                <a:ext cx="914400" cy="3962400"/>
              </a:xfrm>
              <a:prstGeom prst="flowChartAlternateProcess">
                <a:avLst/>
              </a:prstGeom>
              <a:solidFill>
                <a:schemeClr val="accent1">
                  <a:alpha val="37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9" name="Autre processus 8"/>
              <p:cNvSpPr/>
              <p:nvPr/>
            </p:nvSpPr>
            <p:spPr bwMode="auto">
              <a:xfrm>
                <a:off x="1066800" y="1524000"/>
                <a:ext cx="1752600" cy="2438400"/>
              </a:xfrm>
              <a:prstGeom prst="flowChartAlternateProcess">
                <a:avLst/>
              </a:prstGeom>
              <a:solidFill>
                <a:srgbClr val="E39EA6">
                  <a:alpha val="3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 bwMode="auto">
            <a:xfrm>
              <a:off x="2286000" y="3733800"/>
              <a:ext cx="304800" cy="228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16" name="Image 1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029200" y="3510762"/>
            <a:ext cx="2895600" cy="90883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85800" y="5722203"/>
            <a:ext cx="8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Symbol" charset="2"/>
              <a:buChar char=""/>
            </a:pPr>
            <a:r>
              <a:rPr lang="fr-FR" sz="2000" dirty="0" smtClean="0"/>
              <a:t> </a:t>
            </a:r>
            <a:r>
              <a:rPr lang="fr-FR" sz="2000" dirty="0" err="1" smtClean="0"/>
              <a:t>JED-to-SAD</a:t>
            </a:r>
            <a:r>
              <a:rPr lang="fr-FR" sz="2000" dirty="0" smtClean="0"/>
              <a:t> and </a:t>
            </a:r>
            <a:r>
              <a:rPr lang="fr-FR" sz="2000" dirty="0" err="1" smtClean="0"/>
              <a:t>SAD-to-JED</a:t>
            </a:r>
            <a:r>
              <a:rPr lang="fr-FR" sz="2000" dirty="0" smtClean="0"/>
              <a:t> transitions </a:t>
            </a:r>
            <a:r>
              <a:rPr lang="fr-FR" sz="2000" dirty="0" err="1" smtClean="0"/>
              <a:t>triggered</a:t>
            </a:r>
            <a:r>
              <a:rPr lang="fr-FR" sz="2000" dirty="0" smtClean="0"/>
              <a:t> by variations in local disc </a:t>
            </a:r>
            <a:r>
              <a:rPr lang="fr-FR" sz="2000" dirty="0" err="1" smtClean="0"/>
              <a:t>magnetization</a:t>
            </a:r>
            <a:r>
              <a:rPr lang="fr-FR" sz="2000" dirty="0" smtClean="0"/>
              <a:t> </a:t>
            </a:r>
            <a:r>
              <a:rPr lang="fr-FR" sz="2000" dirty="0" smtClean="0">
                <a:latin typeface="Symbol" charset="2"/>
                <a:cs typeface="Symbol" charset="2"/>
              </a:rPr>
              <a:t>m</a:t>
            </a:r>
            <a:r>
              <a:rPr lang="fr-FR" sz="2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fr-FR" sz="2000" dirty="0" smtClean="0">
                <a:solidFill>
                  <a:srgbClr val="008000"/>
                </a:solidFill>
              </a:rPr>
              <a:t>(Petrucci et al 08) </a:t>
            </a:r>
            <a:r>
              <a:rPr lang="fr-FR" sz="2000" dirty="0" smtClean="0"/>
              <a:t>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419600" y="45720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JED in </a:t>
            </a:r>
            <a:r>
              <a:rPr lang="fr-FR" sz="2000" dirty="0" err="1" smtClean="0"/>
              <a:t>its</a:t>
            </a:r>
            <a:r>
              <a:rPr lang="fr-FR" sz="2000" dirty="0" smtClean="0"/>
              <a:t> hot, </a:t>
            </a:r>
            <a:r>
              <a:rPr lang="fr-FR" sz="2000" dirty="0" err="1" smtClean="0"/>
              <a:t>optically</a:t>
            </a:r>
            <a:r>
              <a:rPr lang="fr-FR" sz="2000" dirty="0" smtClean="0"/>
              <a:t> </a:t>
            </a:r>
            <a:r>
              <a:rPr lang="fr-FR" sz="2000" dirty="0" err="1" smtClean="0"/>
              <a:t>thin</a:t>
            </a:r>
            <a:r>
              <a:rPr lang="fr-FR" sz="2000" dirty="0" smtClean="0"/>
              <a:t> </a:t>
            </a:r>
            <a:r>
              <a:rPr lang="fr-FR" sz="2000" dirty="0" err="1" smtClean="0"/>
              <a:t>branch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harder </a:t>
            </a:r>
            <a:r>
              <a:rPr lang="fr-FR" sz="2000" dirty="0" err="1" smtClean="0"/>
              <a:t>spectrum</a:t>
            </a:r>
            <a:r>
              <a:rPr lang="fr-FR" sz="2000" dirty="0" smtClean="0"/>
              <a:t> </a:t>
            </a:r>
            <a:r>
              <a:rPr lang="fr-FR" sz="1800" dirty="0" smtClean="0">
                <a:solidFill>
                  <a:srgbClr val="008000"/>
                </a:solidFill>
              </a:rPr>
              <a:t>(Petrucci et al 10) 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Pm2_1.png"/>
          <p:cNvPicPr>
            <a:picLocks noChangeAspect="1"/>
          </p:cNvPicPr>
          <p:nvPr/>
        </p:nvPicPr>
        <p:blipFill>
          <a:blip r:embed="rId2"/>
          <a:srcRect l="7292" t="6968" r="7292" b="1416"/>
          <a:stretch>
            <a:fillRect/>
          </a:stretch>
        </p:blipFill>
        <p:spPr>
          <a:xfrm>
            <a:off x="5181600" y="3581400"/>
            <a:ext cx="3881582" cy="3124200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 bwMode="auto">
          <a:xfrm rot="5400000">
            <a:off x="5029994" y="5029200"/>
            <a:ext cx="2895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ZoneTexte 10"/>
          <p:cNvSpPr txBox="1"/>
          <p:nvPr/>
        </p:nvSpPr>
        <p:spPr>
          <a:xfrm>
            <a:off x="228600" y="1524000"/>
            <a:ext cx="8686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Jet </a:t>
            </a:r>
            <a:r>
              <a:rPr lang="fr-FR" b="1" dirty="0" err="1" smtClean="0"/>
              <a:t>Emitting</a:t>
            </a:r>
            <a:r>
              <a:rPr lang="fr-FR" b="1" dirty="0" smtClean="0"/>
              <a:t> Disc:   </a:t>
            </a:r>
            <a:r>
              <a:rPr lang="fr-FR" dirty="0" smtClean="0">
                <a:latin typeface="Symbol" charset="2"/>
                <a:cs typeface="Symbol" charset="2"/>
              </a:rPr>
              <a:t>b</a:t>
            </a:r>
            <a:r>
              <a:rPr lang="fr-FR" dirty="0" smtClean="0"/>
              <a:t> = 5/4   and </a:t>
            </a:r>
            <a:r>
              <a:rPr lang="fr-FR" dirty="0" smtClean="0">
                <a:latin typeface="Symbol" charset="2"/>
                <a:cs typeface="Symbol" charset="2"/>
              </a:rPr>
              <a:t>m</a:t>
            </a:r>
            <a:r>
              <a:rPr lang="fr-FR" dirty="0" smtClean="0"/>
              <a:t> ~ 1</a:t>
            </a:r>
          </a:p>
          <a:p>
            <a:r>
              <a:rPr lang="fr-FR" b="1" dirty="0" smtClean="0"/>
              <a:t>Standard </a:t>
            </a:r>
            <a:r>
              <a:rPr lang="fr-FR" b="1" dirty="0" err="1" smtClean="0"/>
              <a:t>Accretion</a:t>
            </a:r>
            <a:r>
              <a:rPr lang="fr-FR" b="1" dirty="0" smtClean="0"/>
              <a:t> Disc: </a:t>
            </a:r>
            <a:r>
              <a:rPr lang="fr-FR" dirty="0" smtClean="0">
                <a:latin typeface="Symbol" charset="2"/>
                <a:cs typeface="Symbol" charset="2"/>
              </a:rPr>
              <a:t>b</a:t>
            </a:r>
            <a:r>
              <a:rPr lang="fr-FR" dirty="0" smtClean="0"/>
              <a:t> ~ 0   and                      &lt;&lt; 1  </a:t>
            </a:r>
          </a:p>
          <a:p>
            <a:pPr>
              <a:spcAft>
                <a:spcPts val="1800"/>
              </a:spcAft>
            </a:pPr>
            <a:r>
              <a:rPr lang="fr-FR" dirty="0" smtClean="0"/>
              <a:t>  </a:t>
            </a:r>
            <a:r>
              <a:rPr lang="fr-FR" dirty="0" err="1" smtClean="0"/>
              <a:t>with</a:t>
            </a:r>
            <a:r>
              <a:rPr lang="fr-FR" dirty="0" smtClean="0"/>
              <a:t>                   and k=1/2 in MRI (</a:t>
            </a:r>
            <a:r>
              <a:rPr lang="fr-FR" sz="1800" dirty="0" smtClean="0">
                <a:solidFill>
                  <a:srgbClr val="008000"/>
                </a:solidFill>
              </a:rPr>
              <a:t>Pessah et al 07, </a:t>
            </a:r>
            <a:r>
              <a:rPr lang="fr-FR" sz="1800" dirty="0" err="1" smtClean="0">
                <a:solidFill>
                  <a:srgbClr val="008000"/>
                </a:solidFill>
              </a:rPr>
              <a:t>Lesur</a:t>
            </a:r>
            <a:r>
              <a:rPr lang="fr-FR" sz="1800" dirty="0" smtClean="0">
                <a:solidFill>
                  <a:srgbClr val="008000"/>
                </a:solidFill>
              </a:rPr>
              <a:t> &amp; </a:t>
            </a:r>
            <a:r>
              <a:rPr lang="fr-FR" sz="1800" dirty="0" err="1" smtClean="0">
                <a:solidFill>
                  <a:srgbClr val="008000"/>
                </a:solidFill>
              </a:rPr>
              <a:t>Longaretti</a:t>
            </a:r>
            <a:r>
              <a:rPr lang="fr-FR" sz="1800" dirty="0" smtClean="0">
                <a:solidFill>
                  <a:srgbClr val="008000"/>
                </a:solidFill>
              </a:rPr>
              <a:t> 07</a:t>
            </a:r>
            <a:r>
              <a:rPr lang="fr-FR" dirty="0" smtClean="0"/>
              <a:t>)</a:t>
            </a:r>
          </a:p>
          <a:p>
            <a:pPr>
              <a:spcAft>
                <a:spcPts val="0"/>
              </a:spcAft>
            </a:pPr>
            <a:r>
              <a:rPr lang="fr-FR" dirty="0" smtClean="0"/>
              <a:t>If </a:t>
            </a:r>
            <a:r>
              <a:rPr lang="fr-FR" dirty="0" smtClean="0">
                <a:latin typeface="Symbol" charset="2"/>
                <a:cs typeface="Symbol" charset="2"/>
              </a:rPr>
              <a:t>m~</a:t>
            </a:r>
            <a:r>
              <a:rPr lang="fr-FR" dirty="0" smtClean="0"/>
              <a:t>1 in </a:t>
            </a:r>
            <a:r>
              <a:rPr lang="fr-FR" dirty="0" err="1" smtClean="0"/>
              <a:t>innermost</a:t>
            </a:r>
            <a:r>
              <a:rPr lang="fr-FR" dirty="0" smtClean="0"/>
              <a:t> zones =&gt; JED </a:t>
            </a:r>
            <a:r>
              <a:rPr lang="fr-FR" dirty="0" err="1" smtClean="0"/>
              <a:t>remains</a:t>
            </a:r>
            <a:r>
              <a:rPr lang="fr-FR" dirty="0" smtClean="0"/>
              <a:t> (</a:t>
            </a:r>
            <a:r>
              <a:rPr lang="fr-FR" sz="1800" dirty="0" smtClean="0">
                <a:solidFill>
                  <a:srgbClr val="008000"/>
                </a:solidFill>
              </a:rPr>
              <a:t>Murphy et al</a:t>
            </a:r>
            <a:r>
              <a:rPr lang="fr-FR" dirty="0" smtClean="0"/>
              <a:t>) </a:t>
            </a:r>
          </a:p>
          <a:p>
            <a:r>
              <a:rPr lang="fr-FR" dirty="0" smtClean="0"/>
              <a:t>If </a:t>
            </a:r>
            <a:r>
              <a:rPr lang="fr-FR" dirty="0" smtClean="0">
                <a:latin typeface="Symbol" charset="2"/>
                <a:cs typeface="Symbol" charset="2"/>
              </a:rPr>
              <a:t>m</a:t>
            </a:r>
            <a:r>
              <a:rPr lang="fr-FR" dirty="0" smtClean="0"/>
              <a:t>&lt;&lt; 1 in </a:t>
            </a:r>
            <a:r>
              <a:rPr lang="fr-FR" dirty="0" err="1" smtClean="0"/>
              <a:t>innermost</a:t>
            </a:r>
            <a:r>
              <a:rPr lang="fr-FR" dirty="0" smtClean="0"/>
              <a:t> zones =&gt; SAD, and </a:t>
            </a:r>
            <a:r>
              <a:rPr lang="fr-FR" dirty="0" err="1" smtClean="0"/>
              <a:t>B</a:t>
            </a:r>
            <a:r>
              <a:rPr lang="fr-FR" baseline="-25000" dirty="0" err="1" smtClean="0"/>
              <a:t>z</a:t>
            </a:r>
            <a:r>
              <a:rPr lang="fr-FR" dirty="0" smtClean="0"/>
              <a:t> diffuses </a:t>
            </a:r>
            <a:r>
              <a:rPr lang="fr-FR" dirty="0" err="1" smtClean="0"/>
              <a:t>outwardly</a:t>
            </a:r>
            <a:endParaRPr lang="fr-FR" dirty="0" smtClean="0"/>
          </a:p>
          <a:p>
            <a:endParaRPr lang="fr-FR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sz="3200" dirty="0" err="1" smtClean="0"/>
              <a:t>SADs</a:t>
            </a:r>
            <a:r>
              <a:rPr lang="fr-FR" sz="3200" dirty="0" smtClean="0"/>
              <a:t> and </a:t>
            </a:r>
            <a:r>
              <a:rPr lang="fr-FR" sz="3200" dirty="0" err="1" smtClean="0"/>
              <a:t>JEDs</a:t>
            </a:r>
            <a:r>
              <a:rPr lang="fr-FR" sz="3200" dirty="0" smtClean="0"/>
              <a:t>: radial transitions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52400" y="4048542"/>
            <a:ext cx="502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=&gt; </a:t>
            </a:r>
            <a:r>
              <a:rPr lang="fr-FR" sz="2200" dirty="0" err="1" smtClean="0"/>
              <a:t>outerzones</a:t>
            </a:r>
            <a:r>
              <a:rPr lang="fr-FR" sz="2200" dirty="0" smtClean="0"/>
              <a:t> </a:t>
            </a:r>
            <a:r>
              <a:rPr lang="fr-FR" sz="2200" dirty="0" err="1" smtClean="0"/>
              <a:t>could</a:t>
            </a:r>
            <a:r>
              <a:rPr lang="fr-FR" sz="2200" dirty="0" smtClean="0"/>
              <a:t> </a:t>
            </a:r>
            <a:r>
              <a:rPr lang="fr-FR" sz="2200" dirty="0" err="1" smtClean="0"/>
              <a:t>be</a:t>
            </a:r>
            <a:r>
              <a:rPr lang="fr-FR" sz="2200" dirty="0" smtClean="0"/>
              <a:t> in a JED state : radial SAD-JED transition.</a:t>
            </a:r>
          </a:p>
          <a:p>
            <a:r>
              <a:rPr lang="fr-FR" sz="2200" dirty="0" smtClean="0"/>
              <a:t> </a:t>
            </a:r>
          </a:p>
          <a:p>
            <a:r>
              <a:rPr lang="fr-FR" sz="2200" dirty="0" smtClean="0"/>
              <a:t>Will </a:t>
            </a:r>
            <a:r>
              <a:rPr lang="fr-FR" sz="2200" dirty="0" err="1" smtClean="0"/>
              <a:t>this</a:t>
            </a:r>
            <a:r>
              <a:rPr lang="fr-FR" sz="2200" dirty="0" smtClean="0"/>
              <a:t> </a:t>
            </a:r>
            <a:r>
              <a:rPr lang="fr-FR" sz="2200" dirty="0" err="1" smtClean="0"/>
              <a:t>outer</a:t>
            </a:r>
            <a:r>
              <a:rPr lang="fr-FR" sz="2200" dirty="0" smtClean="0"/>
              <a:t> JED structure </a:t>
            </a:r>
            <a:r>
              <a:rPr lang="fr-FR" sz="2200" dirty="0" err="1" smtClean="0"/>
              <a:t>be</a:t>
            </a:r>
            <a:r>
              <a:rPr lang="fr-FR" sz="2200" dirty="0" smtClean="0"/>
              <a:t> </a:t>
            </a:r>
            <a:r>
              <a:rPr lang="fr-FR" sz="2200" dirty="0" err="1" smtClean="0"/>
              <a:t>advected</a:t>
            </a:r>
            <a:r>
              <a:rPr lang="fr-FR" sz="2200" dirty="0" smtClean="0"/>
              <a:t> ? </a:t>
            </a:r>
          </a:p>
          <a:p>
            <a:r>
              <a:rPr lang="fr-FR" sz="2200" dirty="0" smtClean="0"/>
              <a:t>=&gt; </a:t>
            </a:r>
            <a:r>
              <a:rPr lang="fr-FR" sz="2200" dirty="0" err="1" smtClean="0"/>
              <a:t>depends</a:t>
            </a:r>
            <a:r>
              <a:rPr lang="fr-FR" sz="2200" dirty="0" smtClean="0"/>
              <a:t> on effective </a:t>
            </a:r>
            <a:r>
              <a:rPr lang="fr-FR" sz="2200" dirty="0" err="1" smtClean="0"/>
              <a:t>magnetic</a:t>
            </a:r>
            <a:r>
              <a:rPr lang="fr-FR" sz="2200" dirty="0" smtClean="0"/>
              <a:t> Prandtl </a:t>
            </a:r>
            <a:r>
              <a:rPr lang="fr-FR" sz="2200" dirty="0" err="1" smtClean="0"/>
              <a:t>number</a:t>
            </a:r>
            <a:r>
              <a:rPr lang="fr-FR" sz="2200" dirty="0" smtClean="0"/>
              <a:t> P</a:t>
            </a:r>
            <a:r>
              <a:rPr lang="fr-FR" sz="2200" baseline="-25000" dirty="0" smtClean="0"/>
              <a:t>m</a:t>
            </a:r>
            <a:r>
              <a:rPr lang="fr-FR" sz="2200" dirty="0" smtClean="0"/>
              <a:t>= </a:t>
            </a:r>
            <a:r>
              <a:rPr lang="fr-FR" sz="2000" dirty="0" err="1" smtClean="0">
                <a:latin typeface="Symbol" charset="2"/>
                <a:cs typeface="Symbol" charset="2"/>
              </a:rPr>
              <a:t>n</a:t>
            </a:r>
            <a:r>
              <a:rPr lang="fr-FR" sz="2000" baseline="-25000" dirty="0" err="1" smtClean="0"/>
              <a:t>v</a:t>
            </a:r>
            <a:r>
              <a:rPr lang="fr-FR" sz="2000" dirty="0" smtClean="0"/>
              <a:t>/</a:t>
            </a:r>
            <a:r>
              <a:rPr lang="fr-FR" sz="2000" dirty="0" smtClean="0">
                <a:latin typeface="Symbol" charset="2"/>
                <a:cs typeface="Symbol" charset="2"/>
              </a:rPr>
              <a:t>n</a:t>
            </a:r>
            <a:r>
              <a:rPr lang="fr-FR" sz="2000" baseline="-25000" dirty="0" smtClean="0"/>
              <a:t>m</a:t>
            </a:r>
            <a:r>
              <a:rPr lang="fr-FR" sz="2000" dirty="0" smtClean="0"/>
              <a:t> </a:t>
            </a:r>
            <a:r>
              <a:rPr lang="fr-FR" sz="2200" dirty="0" smtClean="0"/>
              <a:t> </a:t>
            </a:r>
          </a:p>
        </p:txBody>
      </p:sp>
      <p:pic>
        <p:nvPicPr>
          <p:cNvPr id="8" name="Image 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81000" y="990600"/>
            <a:ext cx="1329473" cy="368300"/>
          </a:xfrm>
          <a:prstGeom prst="rect">
            <a:avLst/>
          </a:prstGeom>
        </p:spPr>
      </p:pic>
      <p:pic>
        <p:nvPicPr>
          <p:cNvPr id="9" name="Image 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209800" y="838200"/>
            <a:ext cx="1463597" cy="685800"/>
          </a:xfrm>
          <a:prstGeom prst="rect">
            <a:avLst/>
          </a:prstGeom>
        </p:spPr>
      </p:pic>
      <p:pic>
        <p:nvPicPr>
          <p:cNvPr id="10" name="Image 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121215" y="1828800"/>
            <a:ext cx="1355785" cy="5207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705600" y="762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>
                <a:solidFill>
                  <a:srgbClr val="008000"/>
                </a:solidFill>
              </a:rPr>
              <a:t>Deguiran</a:t>
            </a:r>
            <a:r>
              <a:rPr lang="fr-FR" sz="1800" dirty="0" smtClean="0">
                <a:solidFill>
                  <a:srgbClr val="008000"/>
                </a:solidFill>
              </a:rPr>
              <a:t> et al, in </a:t>
            </a:r>
            <a:r>
              <a:rPr lang="fr-FR" sz="1800" dirty="0" err="1" smtClean="0">
                <a:solidFill>
                  <a:srgbClr val="008000"/>
                </a:solidFill>
              </a:rPr>
              <a:t>prep</a:t>
            </a:r>
            <a:endParaRPr lang="fr-FR" sz="1800" dirty="0">
              <a:solidFill>
                <a:srgbClr val="008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324600" y="6396335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R</a:t>
            </a:r>
            <a:r>
              <a:rPr lang="fr-FR" sz="2000" baseline="-25000" dirty="0" err="1" smtClean="0"/>
              <a:t>t</a:t>
            </a:r>
            <a:endParaRPr lang="fr-FR" sz="2000" baseline="-25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52400" y="64008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(</a:t>
            </a:r>
            <a:r>
              <a:rPr lang="fr-FR" sz="1800" dirty="0" err="1" smtClean="0"/>
              <a:t>Ubiquitous</a:t>
            </a:r>
            <a:r>
              <a:rPr lang="fr-FR" sz="1800" dirty="0" smtClean="0"/>
              <a:t> disc </a:t>
            </a:r>
            <a:r>
              <a:rPr lang="fr-FR" sz="1800" dirty="0" err="1" smtClean="0"/>
              <a:t>winds</a:t>
            </a:r>
            <a:r>
              <a:rPr lang="fr-FR" sz="1800" dirty="0" smtClean="0"/>
              <a:t> in </a:t>
            </a:r>
            <a:r>
              <a:rPr lang="fr-FR" sz="1800" dirty="0" err="1" smtClean="0"/>
              <a:t>XrBs</a:t>
            </a:r>
            <a:r>
              <a:rPr lang="fr-FR" sz="1800" dirty="0" smtClean="0"/>
              <a:t> ? </a:t>
            </a:r>
            <a:r>
              <a:rPr lang="fr-FR" sz="1800" dirty="0" smtClean="0">
                <a:solidFill>
                  <a:srgbClr val="008000"/>
                </a:solidFill>
              </a:rPr>
              <a:t>Ponti et al 12) </a:t>
            </a:r>
            <a:endParaRPr lang="fr-FR" sz="1800" dirty="0">
              <a:solidFill>
                <a:srgbClr val="008000"/>
              </a:solidFill>
            </a:endParaRPr>
          </a:p>
        </p:txBody>
      </p:sp>
      <p:pic>
        <p:nvPicPr>
          <p:cNvPr id="20" name="Image 1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143000" y="2286000"/>
            <a:ext cx="1219200" cy="422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fr-FR" sz="3200" dirty="0" smtClean="0"/>
              <a:t>Evolution of the </a:t>
            </a:r>
            <a:r>
              <a:rPr lang="fr-FR" sz="3200" dirty="0" err="1" smtClean="0"/>
              <a:t>SAD-outer</a:t>
            </a:r>
            <a:r>
              <a:rPr lang="fr-FR" sz="3200" dirty="0" smtClean="0"/>
              <a:t> JED transition </a:t>
            </a:r>
            <a:endParaRPr lang="fr-FR" sz="3200" dirty="0"/>
          </a:p>
        </p:txBody>
      </p:sp>
      <p:pic>
        <p:nvPicPr>
          <p:cNvPr id="3" name="Image 2" descr="mai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10000" t="2904" r="8333" b="4586"/>
              <a:stretch>
                <a:fillRect/>
              </a:stretch>
            </p:blipFill>
          </mc:Choice>
          <mc:Fallback>
            <p:blipFill>
              <a:blip r:embed="rId3"/>
              <a:srcRect l="10000" t="2904" r="8333" b="4586"/>
              <a:stretch>
                <a:fillRect/>
              </a:stretch>
            </p:blipFill>
          </mc:Fallback>
        </mc:AlternateContent>
        <p:spPr>
          <a:xfrm>
            <a:off x="225829" y="1066800"/>
            <a:ext cx="8689571" cy="48768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57200" y="6019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r>
              <a:rPr lang="fr-FR" baseline="-25000" dirty="0" smtClean="0"/>
              <a:t>m</a:t>
            </a:r>
            <a:r>
              <a:rPr lang="fr-FR" dirty="0" smtClean="0"/>
              <a:t>= </a:t>
            </a:r>
            <a:r>
              <a:rPr lang="fr-FR" dirty="0" err="1" smtClean="0">
                <a:latin typeface="Symbol" charset="2"/>
                <a:cs typeface="Symbol" charset="2"/>
              </a:rPr>
              <a:t>n</a:t>
            </a:r>
            <a:r>
              <a:rPr lang="fr-FR" baseline="-25000" dirty="0" err="1" smtClean="0"/>
              <a:t>v</a:t>
            </a:r>
            <a:r>
              <a:rPr lang="fr-FR" dirty="0" smtClean="0"/>
              <a:t>/</a:t>
            </a:r>
            <a:r>
              <a:rPr lang="fr-FR" dirty="0" smtClean="0">
                <a:latin typeface="Symbol" charset="2"/>
                <a:cs typeface="Symbol" charset="2"/>
              </a:rPr>
              <a:t>n</a:t>
            </a:r>
            <a:r>
              <a:rPr lang="fr-FR" baseline="-25000" dirty="0" smtClean="0"/>
              <a:t>m</a:t>
            </a:r>
            <a:r>
              <a:rPr lang="fr-FR" dirty="0" smtClean="0"/>
              <a:t> = 2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629400" y="6096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>
                <a:solidFill>
                  <a:srgbClr val="008000"/>
                </a:solidFill>
              </a:rPr>
              <a:t>Deguiran</a:t>
            </a:r>
            <a:r>
              <a:rPr lang="fr-FR" sz="1800" dirty="0" smtClean="0">
                <a:solidFill>
                  <a:srgbClr val="008000"/>
                </a:solidFill>
              </a:rPr>
              <a:t> et al, in </a:t>
            </a:r>
            <a:r>
              <a:rPr lang="fr-FR" sz="1800" dirty="0" err="1" smtClean="0">
                <a:solidFill>
                  <a:srgbClr val="008000"/>
                </a:solidFill>
              </a:rPr>
              <a:t>prep</a:t>
            </a:r>
            <a:endParaRPr lang="fr-FR" sz="1800" dirty="0">
              <a:solidFill>
                <a:srgbClr val="008000"/>
              </a:solidFill>
            </a:endParaRPr>
          </a:p>
        </p:txBody>
      </p:sp>
      <p:cxnSp>
        <p:nvCxnSpPr>
          <p:cNvPr id="7" name="Connecteur en angle 6"/>
          <p:cNvCxnSpPr/>
          <p:nvPr/>
        </p:nvCxnSpPr>
        <p:spPr bwMode="auto">
          <a:xfrm>
            <a:off x="533400" y="4495800"/>
            <a:ext cx="3581400" cy="158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avec flèche 8"/>
          <p:cNvCxnSpPr/>
          <p:nvPr/>
        </p:nvCxnSpPr>
        <p:spPr bwMode="auto">
          <a:xfrm>
            <a:off x="2133600" y="5181600"/>
            <a:ext cx="1295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ZoneTexte 9"/>
          <p:cNvSpPr txBox="1"/>
          <p:nvPr/>
        </p:nvSpPr>
        <p:spPr>
          <a:xfrm>
            <a:off x="2590800" y="48006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R</a:t>
            </a:r>
            <a:r>
              <a:rPr lang="fr-FR" sz="2000" baseline="-25000" dirty="0" err="1" smtClean="0"/>
              <a:t>t</a:t>
            </a:r>
            <a:endParaRPr lang="fr-FR" sz="20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fr-FR" sz="3200" dirty="0" smtClean="0"/>
              <a:t>Evolution of the </a:t>
            </a:r>
            <a:r>
              <a:rPr lang="fr-FR" sz="3200" dirty="0" err="1" smtClean="0"/>
              <a:t>SAD-outer</a:t>
            </a:r>
            <a:r>
              <a:rPr lang="fr-FR" sz="3200" dirty="0" smtClean="0"/>
              <a:t> JED transition </a:t>
            </a:r>
            <a:endParaRPr lang="fr-FR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6629400" y="6096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>
                <a:solidFill>
                  <a:srgbClr val="008000"/>
                </a:solidFill>
              </a:rPr>
              <a:t>Deguiran</a:t>
            </a:r>
            <a:r>
              <a:rPr lang="fr-FR" sz="1800" dirty="0" smtClean="0">
                <a:solidFill>
                  <a:srgbClr val="008000"/>
                </a:solidFill>
              </a:rPr>
              <a:t> et al, in </a:t>
            </a:r>
            <a:r>
              <a:rPr lang="fr-FR" sz="1800" dirty="0" err="1" smtClean="0">
                <a:solidFill>
                  <a:srgbClr val="008000"/>
                </a:solidFill>
              </a:rPr>
              <a:t>prep</a:t>
            </a:r>
            <a:endParaRPr lang="fr-FR" sz="1800" dirty="0">
              <a:solidFill>
                <a:srgbClr val="008000"/>
              </a:solidFill>
            </a:endParaRPr>
          </a:p>
        </p:txBody>
      </p:sp>
      <p:pic>
        <p:nvPicPr>
          <p:cNvPr id="6" name="Image 5" descr="mai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10000" t="2904" r="8333" b="4586"/>
              <a:stretch>
                <a:fillRect/>
              </a:stretch>
            </p:blipFill>
          </mc:Choice>
          <mc:Fallback>
            <p:blipFill>
              <a:blip r:embed="rId3"/>
              <a:srcRect l="10000" t="2904" r="8333" b="4586"/>
              <a:stretch>
                <a:fillRect/>
              </a:stretch>
            </p:blipFill>
          </mc:Fallback>
        </mc:AlternateContent>
        <p:spPr>
          <a:xfrm>
            <a:off x="152400" y="940059"/>
            <a:ext cx="8915400" cy="500354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7200" y="6019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r>
              <a:rPr lang="fr-FR" baseline="-25000" dirty="0" smtClean="0"/>
              <a:t>m</a:t>
            </a:r>
            <a:r>
              <a:rPr lang="fr-FR" dirty="0" smtClean="0"/>
              <a:t>= </a:t>
            </a:r>
            <a:r>
              <a:rPr lang="fr-FR" dirty="0" err="1" smtClean="0">
                <a:latin typeface="Symbol" charset="2"/>
                <a:cs typeface="Symbol" charset="2"/>
              </a:rPr>
              <a:t>n</a:t>
            </a:r>
            <a:r>
              <a:rPr lang="fr-FR" baseline="-25000" dirty="0" err="1" smtClean="0"/>
              <a:t>v</a:t>
            </a:r>
            <a:r>
              <a:rPr lang="fr-FR" dirty="0" smtClean="0"/>
              <a:t>/</a:t>
            </a:r>
            <a:r>
              <a:rPr lang="fr-FR" dirty="0" smtClean="0">
                <a:latin typeface="Symbol" charset="2"/>
                <a:cs typeface="Symbol" charset="2"/>
              </a:rPr>
              <a:t>n</a:t>
            </a:r>
            <a:r>
              <a:rPr lang="fr-FR" baseline="-25000" dirty="0" smtClean="0"/>
              <a:t>m</a:t>
            </a:r>
            <a:r>
              <a:rPr lang="fr-FR" dirty="0" smtClean="0"/>
              <a:t> = 4</a:t>
            </a:r>
            <a:endParaRPr lang="fr-FR" dirty="0"/>
          </a:p>
        </p:txBody>
      </p:sp>
      <p:cxnSp>
        <p:nvCxnSpPr>
          <p:cNvPr id="8" name="Connecteur en angle 7"/>
          <p:cNvCxnSpPr/>
          <p:nvPr/>
        </p:nvCxnSpPr>
        <p:spPr bwMode="auto">
          <a:xfrm>
            <a:off x="533400" y="4953000"/>
            <a:ext cx="3581400" cy="158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ZoneTexte 8"/>
          <p:cNvSpPr txBox="1"/>
          <p:nvPr/>
        </p:nvSpPr>
        <p:spPr>
          <a:xfrm>
            <a:off x="2667000" y="50292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R</a:t>
            </a:r>
            <a:r>
              <a:rPr lang="fr-FR" sz="2000" baseline="-25000" dirty="0" err="1" smtClean="0"/>
              <a:t>t</a:t>
            </a:r>
            <a:endParaRPr lang="fr-FR" sz="2000" baseline="-25000" dirty="0"/>
          </a:p>
        </p:txBody>
      </p:sp>
      <p:cxnSp>
        <p:nvCxnSpPr>
          <p:cNvPr id="11" name="Connecteur droit avec flèche 10"/>
          <p:cNvCxnSpPr/>
          <p:nvPr/>
        </p:nvCxnSpPr>
        <p:spPr bwMode="auto">
          <a:xfrm rot="10800000">
            <a:off x="2057400" y="5105400"/>
            <a:ext cx="1447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fr-FR" sz="3600" b="1" dirty="0" smtClean="0"/>
              <a:t>Conclusion</a:t>
            </a:r>
            <a:endParaRPr lang="fr-FR" sz="36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04800" y="11430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 smtClean="0"/>
              <a:t>Self-confined</a:t>
            </a:r>
            <a:r>
              <a:rPr lang="fr-FR" sz="2000" i="1" dirty="0" smtClean="0"/>
              <a:t> jets </a:t>
            </a:r>
            <a:r>
              <a:rPr lang="fr-FR" sz="2000" i="1" dirty="0" err="1" smtClean="0"/>
              <a:t>from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Keplerian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accretion</a:t>
            </a:r>
            <a:r>
              <a:rPr lang="fr-FR" sz="2000" i="1" dirty="0" smtClean="0"/>
              <a:t> discs are</a:t>
            </a:r>
          </a:p>
          <a:p>
            <a:pPr lvl="2">
              <a:buFontTx/>
              <a:buChar char="-"/>
            </a:pPr>
            <a:r>
              <a:rPr lang="fr-FR" sz="2000" i="1" dirty="0" smtClean="0"/>
              <a:t> </a:t>
            </a:r>
            <a:r>
              <a:rPr lang="fr-FR" sz="2000" i="1" dirty="0" err="1" smtClean="0"/>
              <a:t>well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understood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within</a:t>
            </a:r>
            <a:r>
              <a:rPr lang="fr-FR" sz="2000" i="1" dirty="0" smtClean="0"/>
              <a:t> </a:t>
            </a:r>
            <a:r>
              <a:rPr lang="fr-FR" sz="2000" i="1" dirty="0" err="1" smtClean="0">
                <a:latin typeface="Symbol" charset="2"/>
                <a:cs typeface="Symbol" charset="2"/>
              </a:rPr>
              <a:t>a</a:t>
            </a:r>
            <a:r>
              <a:rPr lang="fr-FR" sz="2000" i="1" dirty="0" err="1" smtClean="0"/>
              <a:t>-disc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theory</a:t>
            </a:r>
            <a:endParaRPr lang="fr-FR" sz="2000" i="1" dirty="0" smtClean="0"/>
          </a:p>
          <a:p>
            <a:pPr lvl="2">
              <a:buFontTx/>
              <a:buChar char="-"/>
            </a:pPr>
            <a:r>
              <a:rPr lang="fr-FR" sz="2000" i="1" dirty="0" smtClean="0"/>
              <a:t> </a:t>
            </a:r>
            <a:r>
              <a:rPr lang="fr-FR" sz="2000" i="1" dirty="0" err="1" smtClean="0"/>
              <a:t>globaly</a:t>
            </a:r>
            <a:r>
              <a:rPr lang="fr-FR" sz="2000" i="1" dirty="0" smtClean="0"/>
              <a:t> consistent </a:t>
            </a:r>
            <a:r>
              <a:rPr lang="fr-FR" sz="2000" i="1" dirty="0" err="1" smtClean="0"/>
              <a:t>with</a:t>
            </a:r>
            <a:r>
              <a:rPr lang="fr-FR" sz="2000" i="1" dirty="0" smtClean="0"/>
              <a:t> main YSO jet  </a:t>
            </a:r>
            <a:r>
              <a:rPr lang="fr-FR" sz="2000" i="1" dirty="0" err="1" smtClean="0"/>
              <a:t>features</a:t>
            </a:r>
            <a:r>
              <a:rPr lang="fr-FR" sz="2000" i="1" dirty="0" smtClean="0"/>
              <a:t> 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2400" y="2133600"/>
            <a:ext cx="8610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But:</a:t>
            </a:r>
          </a:p>
          <a:p>
            <a:pPr marL="457200" indent="-457200">
              <a:buAutoNum type="arabicParenBoth"/>
            </a:pPr>
            <a:r>
              <a:rPr lang="fr-FR" sz="2000" dirty="0" smtClean="0"/>
              <a:t>challenge for MHD turbulence in discs (global 3D simulations)</a:t>
            </a:r>
          </a:p>
          <a:p>
            <a:pPr marL="457200" indent="-457200">
              <a:buAutoNum type="arabicParenBoth"/>
            </a:pPr>
            <a:r>
              <a:rPr lang="fr-FR" sz="2000" dirty="0" smtClean="0"/>
              <a:t> Real (</a:t>
            </a:r>
            <a:r>
              <a:rPr lang="fr-FR" sz="2000" dirty="0" err="1" smtClean="0"/>
              <a:t>observed</a:t>
            </a:r>
            <a:r>
              <a:rPr lang="fr-FR" sz="2000" dirty="0" smtClean="0"/>
              <a:t>) jets are </a:t>
            </a:r>
            <a:r>
              <a:rPr lang="fr-FR" sz="2000" dirty="0" err="1" smtClean="0"/>
              <a:t>multi-component</a:t>
            </a:r>
            <a:r>
              <a:rPr lang="fr-FR" sz="2000" dirty="0" smtClean="0"/>
              <a:t> </a:t>
            </a:r>
            <a:r>
              <a:rPr lang="fr-FR" sz="2000" dirty="0" err="1" smtClean="0"/>
              <a:t>flows</a:t>
            </a:r>
            <a:r>
              <a:rPr lang="fr-FR" sz="2000" dirty="0" smtClean="0"/>
              <a:t> (impact on jet </a:t>
            </a:r>
            <a:r>
              <a:rPr lang="fr-FR" sz="2000" dirty="0" err="1" smtClean="0"/>
              <a:t>dynamics</a:t>
            </a:r>
            <a:r>
              <a:rPr lang="fr-FR" sz="2000" dirty="0" smtClean="0"/>
              <a:t>?)</a:t>
            </a:r>
          </a:p>
          <a:p>
            <a:r>
              <a:rPr lang="fr-FR" sz="2000" dirty="0" smtClean="0"/>
              <a:t>	-&gt; </a:t>
            </a:r>
            <a:r>
              <a:rPr lang="fr-FR" sz="2000" dirty="0" err="1" smtClean="0"/>
              <a:t>stellar</a:t>
            </a:r>
            <a:r>
              <a:rPr lang="fr-FR" sz="2000" dirty="0" smtClean="0"/>
              <a:t> </a:t>
            </a:r>
            <a:r>
              <a:rPr lang="fr-FR" sz="2000" dirty="0" err="1" smtClean="0"/>
              <a:t>winds/magnetic</a:t>
            </a:r>
            <a:r>
              <a:rPr lang="fr-FR" sz="2000" dirty="0" smtClean="0"/>
              <a:t> </a:t>
            </a:r>
            <a:r>
              <a:rPr lang="fr-FR" sz="2000" dirty="0" err="1" smtClean="0"/>
              <a:t>towers</a:t>
            </a:r>
            <a:r>
              <a:rPr lang="fr-FR" sz="2000" dirty="0" smtClean="0"/>
              <a:t>, BZ jets? </a:t>
            </a:r>
          </a:p>
          <a:p>
            <a:r>
              <a:rPr lang="fr-FR" sz="2000" dirty="0" smtClean="0"/>
              <a:t>	-&gt; </a:t>
            </a:r>
            <a:r>
              <a:rPr lang="fr-FR" sz="2000" dirty="0" err="1" smtClean="0"/>
              <a:t>MEs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interface (spin down)</a:t>
            </a:r>
          </a:p>
          <a:p>
            <a:r>
              <a:rPr lang="fr-FR" sz="2000" dirty="0" smtClean="0"/>
              <a:t>	</a:t>
            </a:r>
          </a:p>
          <a:p>
            <a:r>
              <a:rPr lang="fr-FR" sz="2000" dirty="0" smtClean="0"/>
              <a:t> (3) Relies on </a:t>
            </a:r>
            <a:r>
              <a:rPr lang="fr-FR" sz="2000" dirty="0" err="1" smtClean="0"/>
              <a:t>equipartition</a:t>
            </a:r>
            <a:r>
              <a:rPr lang="fr-FR" sz="2000" dirty="0" smtClean="0"/>
              <a:t> large </a:t>
            </a:r>
            <a:r>
              <a:rPr lang="fr-FR" sz="2000" dirty="0" err="1" smtClean="0"/>
              <a:t>scale</a:t>
            </a:r>
            <a:r>
              <a:rPr lang="fr-FR" sz="2000" dirty="0" smtClean="0"/>
              <a:t> vertical </a:t>
            </a:r>
            <a:r>
              <a:rPr lang="fr-FR" sz="2000" dirty="0" err="1" smtClean="0"/>
              <a:t>field</a:t>
            </a:r>
            <a:r>
              <a:rPr lang="fr-FR" sz="2000" dirty="0" smtClean="0"/>
              <a:t>:</a:t>
            </a:r>
          </a:p>
          <a:p>
            <a:pPr>
              <a:buFont typeface="Symbol" charset="2"/>
              <a:buChar char=""/>
            </a:pPr>
            <a:r>
              <a:rPr lang="fr-FR" sz="2000" dirty="0" smtClean="0"/>
              <a:t> </a:t>
            </a:r>
            <a:r>
              <a:rPr lang="fr-FR" sz="2000" dirty="0" err="1" smtClean="0"/>
              <a:t>reminiscient</a:t>
            </a:r>
            <a:r>
              <a:rPr lang="fr-FR" sz="2000" dirty="0" smtClean="0"/>
              <a:t> of Initial and </a:t>
            </a:r>
            <a:r>
              <a:rPr lang="fr-FR" sz="2000" dirty="0" err="1" smtClean="0"/>
              <a:t>Boundary</a:t>
            </a:r>
            <a:r>
              <a:rPr lang="fr-FR" sz="2000" dirty="0" smtClean="0"/>
              <a:t> Conditions ?</a:t>
            </a:r>
          </a:p>
          <a:p>
            <a:pPr>
              <a:buFont typeface="Symbol" charset="2"/>
              <a:buChar char=""/>
            </a:pPr>
            <a:r>
              <a:rPr lang="fr-FR" sz="2000" dirty="0" smtClean="0">
                <a:latin typeface="Times"/>
                <a:cs typeface="Times"/>
              </a:rPr>
              <a:t> </a:t>
            </a:r>
            <a:r>
              <a:rPr lang="fr-FR" sz="2000" dirty="0" err="1" smtClean="0">
                <a:latin typeface="Times"/>
                <a:cs typeface="Times"/>
              </a:rPr>
              <a:t>depends</a:t>
            </a:r>
            <a:r>
              <a:rPr lang="fr-FR" sz="2000" dirty="0" smtClean="0">
                <a:latin typeface="Times"/>
                <a:cs typeface="Times"/>
              </a:rPr>
              <a:t> on </a:t>
            </a:r>
            <a:r>
              <a:rPr lang="fr-FR" sz="2000" dirty="0" err="1" smtClean="0">
                <a:latin typeface="Times"/>
                <a:cs typeface="Times"/>
              </a:rPr>
              <a:t>field</a:t>
            </a:r>
            <a:r>
              <a:rPr lang="fr-FR" sz="2000" dirty="0" smtClean="0">
                <a:latin typeface="Times"/>
                <a:cs typeface="Times"/>
              </a:rPr>
              <a:t> advection and </a:t>
            </a:r>
            <a:r>
              <a:rPr lang="fr-FR" sz="2000" dirty="0" err="1" smtClean="0">
                <a:latin typeface="Times"/>
                <a:cs typeface="Times"/>
              </a:rPr>
              <a:t>object</a:t>
            </a:r>
            <a:r>
              <a:rPr lang="fr-FR" sz="2000" dirty="0" smtClean="0">
                <a:latin typeface="Times"/>
                <a:cs typeface="Times"/>
              </a:rPr>
              <a:t> </a:t>
            </a:r>
            <a:r>
              <a:rPr lang="fr-FR" sz="2000" dirty="0" err="1" smtClean="0">
                <a:latin typeface="Times"/>
                <a:cs typeface="Times"/>
              </a:rPr>
              <a:t>history</a:t>
            </a:r>
            <a:endParaRPr lang="fr-FR" sz="2000" dirty="0" smtClean="0">
              <a:solidFill>
                <a:srgbClr val="008000"/>
              </a:solidFill>
              <a:latin typeface="Times"/>
              <a:cs typeface="Times"/>
            </a:endParaRPr>
          </a:p>
          <a:p>
            <a:pPr>
              <a:buFont typeface="Symbol" charset="2"/>
              <a:buChar char=""/>
            </a:pPr>
            <a:r>
              <a:rPr lang="fr-FR" sz="2000" dirty="0" smtClean="0"/>
              <a:t> radial </a:t>
            </a:r>
            <a:r>
              <a:rPr lang="fr-FR" sz="2000" dirty="0" err="1" smtClean="0"/>
              <a:t>extent</a:t>
            </a:r>
            <a:r>
              <a:rPr lang="fr-FR" sz="2000" dirty="0" smtClean="0"/>
              <a:t> of </a:t>
            </a:r>
            <a:r>
              <a:rPr lang="fr-FR" sz="2000" dirty="0" err="1" smtClean="0"/>
              <a:t>JEDs</a:t>
            </a:r>
            <a:r>
              <a:rPr lang="fr-FR" sz="2000" dirty="0" smtClean="0"/>
              <a:t> </a:t>
            </a:r>
            <a:r>
              <a:rPr lang="fr-FR" sz="2000" dirty="0" err="1" smtClean="0"/>
              <a:t>may</a:t>
            </a:r>
            <a:r>
              <a:rPr lang="fr-FR" sz="2000" dirty="0" smtClean="0"/>
              <a:t> </a:t>
            </a:r>
            <a:r>
              <a:rPr lang="fr-FR" sz="2000" dirty="0" err="1" smtClean="0"/>
              <a:t>differ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</a:p>
          <a:p>
            <a:r>
              <a:rPr lang="fr-FR" sz="2000" dirty="0" smtClean="0"/>
              <a:t>		- one </a:t>
            </a:r>
            <a:r>
              <a:rPr lang="fr-FR" sz="2000" dirty="0" err="1" smtClean="0"/>
              <a:t>object</a:t>
            </a:r>
            <a:r>
              <a:rPr lang="fr-FR" sz="2000" dirty="0" smtClean="0"/>
              <a:t> to </a:t>
            </a:r>
            <a:r>
              <a:rPr lang="fr-FR" sz="2000" dirty="0" err="1" smtClean="0"/>
              <a:t>another</a:t>
            </a:r>
            <a:endParaRPr lang="fr-FR" sz="2000" dirty="0" smtClean="0"/>
          </a:p>
          <a:p>
            <a:r>
              <a:rPr lang="fr-FR" sz="2000" dirty="0" smtClean="0"/>
              <a:t>		- one </a:t>
            </a:r>
            <a:r>
              <a:rPr lang="fr-FR" sz="2000" dirty="0" err="1" smtClean="0"/>
              <a:t>outburst</a:t>
            </a:r>
            <a:r>
              <a:rPr lang="fr-FR" sz="2000" dirty="0" smtClean="0"/>
              <a:t> to </a:t>
            </a:r>
            <a:r>
              <a:rPr lang="fr-FR" sz="2000" dirty="0" err="1" smtClean="0"/>
              <a:t>another</a:t>
            </a:r>
            <a:r>
              <a:rPr lang="fr-FR" sz="2000" dirty="0" smtClean="0"/>
              <a:t> (in </a:t>
            </a:r>
            <a:r>
              <a:rPr lang="fr-FR" sz="2000" dirty="0" err="1" smtClean="0"/>
              <a:t>XrB</a:t>
            </a:r>
            <a:r>
              <a:rPr lang="fr-FR" sz="2000" dirty="0" smtClean="0"/>
              <a:t>)</a:t>
            </a:r>
          </a:p>
          <a:p>
            <a:pPr>
              <a:buFont typeface="Symbol" charset="2"/>
              <a:buChar char=""/>
            </a:pPr>
            <a:r>
              <a:rPr lang="fr-FR" sz="2000" dirty="0" smtClean="0"/>
              <a:t> </a:t>
            </a:r>
            <a:r>
              <a:rPr lang="fr-FR" sz="2000" dirty="0" err="1" smtClean="0"/>
              <a:t>Ubiquitous</a:t>
            </a:r>
            <a:r>
              <a:rPr lang="fr-FR" sz="2000" dirty="0" smtClean="0"/>
              <a:t> </a:t>
            </a:r>
            <a:r>
              <a:rPr lang="fr-FR" sz="2000" dirty="0" err="1" smtClean="0"/>
              <a:t>outer</a:t>
            </a:r>
            <a:r>
              <a:rPr lang="fr-FR" sz="2000" dirty="0" smtClean="0"/>
              <a:t> disc </a:t>
            </a:r>
            <a:r>
              <a:rPr lang="fr-FR" sz="2000" dirty="0" err="1" smtClean="0"/>
              <a:t>winds</a:t>
            </a:r>
            <a:r>
              <a:rPr lang="fr-FR" sz="2000" dirty="0" smtClean="0"/>
              <a:t> (YSO, AGN, </a:t>
            </a:r>
            <a:r>
              <a:rPr lang="fr-FR" sz="2000" dirty="0" err="1" smtClean="0"/>
              <a:t>XrB</a:t>
            </a:r>
            <a:r>
              <a:rPr lang="fr-FR" sz="2000" dirty="0" smtClean="0"/>
              <a:t>) ?</a:t>
            </a:r>
          </a:p>
          <a:p>
            <a:endParaRPr lang="fr-FR" sz="2000" dirty="0"/>
          </a:p>
        </p:txBody>
      </p:sp>
      <p:pic>
        <p:nvPicPr>
          <p:cNvPr id="8" name="Picture 7" descr="&#10;9905by.jpg                                                     0000A94DPandora                        FFF10AE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5102" y="3200400"/>
            <a:ext cx="2870298" cy="3581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gtau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992563"/>
            <a:ext cx="3048000" cy="12223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413" name="Picture 5" descr="&#10;hh30mx.gif                                                     0000A94DPandora                        FFF10AEE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1066800"/>
            <a:ext cx="1881188" cy="2819400"/>
          </a:xfrm>
          <a:prstGeom prst="rect">
            <a:avLst/>
          </a:prstGeom>
          <a:noFill/>
        </p:spPr>
      </p:pic>
      <p:pic>
        <p:nvPicPr>
          <p:cNvPr id="17414" name="Picture 6" descr="C:\catherine\talks\ed2002\jets\r97_fig18.jpg"/>
          <p:cNvPicPr>
            <a:picLocks noChangeAspect="1" noChangeArrowheads="1"/>
          </p:cNvPicPr>
          <p:nvPr/>
        </p:nvPicPr>
        <p:blipFill>
          <a:blip r:embed="rId5"/>
          <a:srcRect l="3584" t="11226" r="3397" b="12610"/>
          <a:stretch>
            <a:fillRect/>
          </a:stretch>
        </p:blipFill>
        <p:spPr bwMode="auto">
          <a:xfrm>
            <a:off x="3886199" y="1295400"/>
            <a:ext cx="5105401" cy="5410200"/>
          </a:xfrm>
          <a:prstGeom prst="rect">
            <a:avLst/>
          </a:prstGeom>
          <a:noFill/>
        </p:spPr>
      </p:pic>
      <p:pic>
        <p:nvPicPr>
          <p:cNvPr id="17415" name="Picture 7" descr="C:\catherine\talks\mex2000\rwaursii.jpg"/>
          <p:cNvPicPr>
            <a:picLocks noChangeAspect="1" noChangeArrowheads="1"/>
          </p:cNvPicPr>
          <p:nvPr/>
        </p:nvPicPr>
        <p:blipFill>
          <a:blip r:embed="rId6"/>
          <a:srcRect l="2380" t="6023" r="2380" b="3639"/>
          <a:stretch>
            <a:fillRect/>
          </a:stretch>
        </p:blipFill>
        <p:spPr bwMode="auto">
          <a:xfrm>
            <a:off x="762000" y="5257800"/>
            <a:ext cx="3048000" cy="1143000"/>
          </a:xfrm>
          <a:prstGeom prst="rect">
            <a:avLst/>
          </a:prstGeom>
          <a:noFill/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7467600" y="5562600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dirty="0">
                <a:latin typeface="Calibri"/>
              </a:rPr>
              <a:t>1000 au</a:t>
            </a:r>
            <a:endParaRPr lang="fr-FR" dirty="0">
              <a:latin typeface="Calibri"/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7467600" y="548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latin typeface="Calibri"/>
            </a:endParaRP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7391400" y="5486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latin typeface="Calibri"/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7391400" y="5867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latin typeface="Calibri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1- Jets </a:t>
            </a:r>
            <a:r>
              <a:rPr kumimoji="0" lang="fr-FR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</a:t>
            </a: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Young </a:t>
            </a:r>
            <a:r>
              <a:rPr kumimoji="0" lang="fr-FR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Stellar</a:t>
            </a: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Objects</a:t>
            </a: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(YSO)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667000" y="358140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HH30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Classes of </a:t>
            </a:r>
            <a:r>
              <a:rPr lang="fr-FR" sz="3600" dirty="0" err="1" smtClean="0"/>
              <a:t>stationary</a:t>
            </a:r>
            <a:r>
              <a:rPr lang="fr-FR" sz="3600" dirty="0" smtClean="0"/>
              <a:t> </a:t>
            </a:r>
            <a:r>
              <a:rPr lang="fr-FR" sz="3600" dirty="0" err="1" smtClean="0"/>
              <a:t>accretion-related</a:t>
            </a:r>
            <a:r>
              <a:rPr lang="fr-FR" sz="3600" dirty="0" smtClean="0"/>
              <a:t> jet </a:t>
            </a:r>
            <a:r>
              <a:rPr lang="fr-FR" sz="3600" dirty="0" err="1" smtClean="0"/>
              <a:t>models</a:t>
            </a:r>
            <a:endParaRPr lang="fr-FR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7391400" y="8382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8000"/>
                </a:solidFill>
              </a:rPr>
              <a:t>Ferreira et al 06</a:t>
            </a:r>
            <a:endParaRPr lang="fr-FR" sz="1600" dirty="0">
              <a:solidFill>
                <a:srgbClr val="008000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23" y="838200"/>
            <a:ext cx="5875001" cy="25908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010400" y="30480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8000"/>
                </a:solidFill>
              </a:rPr>
              <a:t>Cabrit</a:t>
            </a:r>
            <a:r>
              <a:rPr lang="fr-FR" sz="1600" dirty="0" smtClean="0">
                <a:solidFill>
                  <a:srgbClr val="008000"/>
                </a:solidFill>
              </a:rPr>
              <a:t> 07</a:t>
            </a:r>
            <a:endParaRPr lang="fr-FR" sz="1600" dirty="0">
              <a:solidFill>
                <a:srgbClr val="008000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399" y="3901722"/>
            <a:ext cx="222754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1" descr="C:\catherine\talks\mex2000\jetmod.gif"/>
          <p:cNvPicPr>
            <a:picLocks noChangeAspect="1" noChangeArrowheads="1"/>
          </p:cNvPicPr>
          <p:nvPr/>
        </p:nvPicPr>
        <p:blipFill>
          <a:blip r:embed="rId5"/>
          <a:srcRect l="12903" t="64139"/>
          <a:stretch>
            <a:fillRect/>
          </a:stretch>
        </p:blipFill>
        <p:spPr bwMode="auto">
          <a:xfrm>
            <a:off x="381000" y="3733800"/>
            <a:ext cx="2590800" cy="2682522"/>
          </a:xfrm>
          <a:prstGeom prst="rect">
            <a:avLst/>
          </a:prstGeom>
          <a:noFill/>
        </p:spPr>
      </p:pic>
      <p:grpSp>
        <p:nvGrpSpPr>
          <p:cNvPr id="22" name="Grouper 21"/>
          <p:cNvGrpSpPr/>
          <p:nvPr/>
        </p:nvGrpSpPr>
        <p:grpSpPr>
          <a:xfrm>
            <a:off x="2819400" y="3825522"/>
            <a:ext cx="2895600" cy="2362200"/>
            <a:chOff x="2819400" y="3562350"/>
            <a:chExt cx="3886200" cy="2990850"/>
          </a:xfrm>
        </p:grpSpPr>
        <p:pic>
          <p:nvPicPr>
            <p:cNvPr id="20" name="Picture 6" descr=" xwind.JPG                                                      0000A8F0Pandora                        FFF10AEE:"/>
            <p:cNvPicPr>
              <a:picLocks noChangeAspect="1" noChangeArrowheads="1"/>
            </p:cNvPicPr>
            <p:nvPr/>
          </p:nvPicPr>
          <p:blipFill>
            <a:blip r:embed="rId6">
              <a:lum contrast="42000"/>
            </a:blip>
            <a:srcRect t="14764" r="10335" b="16240"/>
            <a:stretch>
              <a:fillRect/>
            </a:stretch>
          </p:blipFill>
          <p:spPr bwMode="auto">
            <a:xfrm>
              <a:off x="2819400" y="3562350"/>
              <a:ext cx="3886200" cy="299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4953000" y="3867150"/>
              <a:ext cx="1511300" cy="2165350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288" y="432"/>
                </a:cxn>
                <a:cxn ang="0">
                  <a:pos x="240" y="720"/>
                </a:cxn>
                <a:cxn ang="0">
                  <a:pos x="144" y="1104"/>
                </a:cxn>
                <a:cxn ang="0">
                  <a:pos x="48" y="1344"/>
                </a:cxn>
                <a:cxn ang="0">
                  <a:pos x="0" y="1392"/>
                </a:cxn>
                <a:cxn ang="0">
                  <a:pos x="48" y="1488"/>
                </a:cxn>
                <a:cxn ang="0">
                  <a:pos x="1008" y="1488"/>
                </a:cxn>
                <a:cxn ang="0">
                  <a:pos x="1056" y="1200"/>
                </a:cxn>
                <a:cxn ang="0">
                  <a:pos x="1008" y="960"/>
                </a:cxn>
                <a:cxn ang="0">
                  <a:pos x="960" y="720"/>
                </a:cxn>
                <a:cxn ang="0">
                  <a:pos x="816" y="528"/>
                </a:cxn>
                <a:cxn ang="0">
                  <a:pos x="336" y="0"/>
                </a:cxn>
              </a:cxnLst>
              <a:rect l="0" t="0" r="r" b="b"/>
              <a:pathLst>
                <a:path w="1056" h="1488">
                  <a:moveTo>
                    <a:pt x="336" y="0"/>
                  </a:moveTo>
                  <a:lnTo>
                    <a:pt x="288" y="432"/>
                  </a:lnTo>
                  <a:lnTo>
                    <a:pt x="240" y="720"/>
                  </a:lnTo>
                  <a:lnTo>
                    <a:pt x="144" y="1104"/>
                  </a:lnTo>
                  <a:lnTo>
                    <a:pt x="48" y="1344"/>
                  </a:lnTo>
                  <a:lnTo>
                    <a:pt x="0" y="1392"/>
                  </a:lnTo>
                  <a:lnTo>
                    <a:pt x="48" y="1488"/>
                  </a:lnTo>
                  <a:lnTo>
                    <a:pt x="1008" y="1488"/>
                  </a:lnTo>
                  <a:lnTo>
                    <a:pt x="1056" y="1200"/>
                  </a:lnTo>
                  <a:lnTo>
                    <a:pt x="1008" y="960"/>
                  </a:lnTo>
                  <a:lnTo>
                    <a:pt x="960" y="720"/>
                  </a:lnTo>
                  <a:lnTo>
                    <a:pt x="816" y="52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8FB6FF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609600" y="35168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err="1" smtClean="0"/>
              <a:t>Extended</a:t>
            </a:r>
            <a:r>
              <a:rPr lang="fr-FR" sz="1800" b="1" dirty="0" smtClean="0"/>
              <a:t> disc </a:t>
            </a:r>
            <a:r>
              <a:rPr lang="fr-FR" sz="1800" b="1" dirty="0" err="1" smtClean="0"/>
              <a:t>winds</a:t>
            </a:r>
            <a:endParaRPr lang="fr-FR" sz="1800" b="1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3733800" y="35168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err="1" smtClean="0"/>
              <a:t>X-winds</a:t>
            </a:r>
            <a:endParaRPr lang="fr-FR" sz="18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5638800" y="35168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err="1" smtClean="0"/>
              <a:t>Accretion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Powered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Stellar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Winds</a:t>
            </a:r>
            <a:endParaRPr lang="fr-FR" sz="18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6629400" y="61722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8000"/>
                </a:solidFill>
              </a:rPr>
              <a:t>Matt &amp; </a:t>
            </a:r>
            <a:r>
              <a:rPr lang="fr-FR" sz="1600" dirty="0" err="1" smtClean="0">
                <a:solidFill>
                  <a:srgbClr val="008000"/>
                </a:solidFill>
              </a:rPr>
              <a:t>Pudritz</a:t>
            </a:r>
            <a:r>
              <a:rPr lang="fr-FR" sz="1600" dirty="0" smtClean="0">
                <a:solidFill>
                  <a:srgbClr val="008000"/>
                </a:solidFill>
              </a:rPr>
              <a:t> 05</a:t>
            </a:r>
            <a:endParaRPr lang="fr-FR" sz="1600" dirty="0">
              <a:solidFill>
                <a:srgbClr val="008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276600" y="617220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8000"/>
                </a:solidFill>
              </a:rPr>
              <a:t>Shu</a:t>
            </a:r>
            <a:r>
              <a:rPr lang="fr-FR" sz="1600" dirty="0" smtClean="0">
                <a:solidFill>
                  <a:srgbClr val="008000"/>
                </a:solidFill>
              </a:rPr>
              <a:t> et al 94, </a:t>
            </a:r>
            <a:r>
              <a:rPr lang="fr-FR" sz="1600" dirty="0" err="1" smtClean="0">
                <a:solidFill>
                  <a:srgbClr val="008000"/>
                </a:solidFill>
              </a:rPr>
              <a:t>Cai</a:t>
            </a:r>
            <a:r>
              <a:rPr lang="fr-FR" sz="1600" dirty="0" smtClean="0">
                <a:solidFill>
                  <a:srgbClr val="008000"/>
                </a:solidFill>
              </a:rPr>
              <a:t> et al 08</a:t>
            </a:r>
            <a:endParaRPr lang="fr-FR" sz="1600" dirty="0">
              <a:solidFill>
                <a:srgbClr val="0080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33400" y="6172200"/>
            <a:ext cx="2590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8000"/>
                </a:solidFill>
              </a:rPr>
              <a:t>Blandford</a:t>
            </a:r>
            <a:r>
              <a:rPr lang="fr-FR" sz="1600" dirty="0" smtClean="0">
                <a:solidFill>
                  <a:srgbClr val="008000"/>
                </a:solidFill>
              </a:rPr>
              <a:t> &amp; Payne 82</a:t>
            </a:r>
          </a:p>
          <a:p>
            <a:r>
              <a:rPr lang="fr-FR" sz="1600" dirty="0" smtClean="0">
                <a:solidFill>
                  <a:srgbClr val="008000"/>
                </a:solidFill>
              </a:rPr>
              <a:t>Ferreira &amp; Pelletier 93, 95</a:t>
            </a:r>
            <a:endParaRPr lang="fr-FR" sz="16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fr-FR" sz="3200" dirty="0" smtClean="0"/>
              <a:t>Evidences for </a:t>
            </a:r>
            <a:r>
              <a:rPr lang="fr-FR" sz="3200" dirty="0" err="1" smtClean="0"/>
              <a:t>extended</a:t>
            </a:r>
            <a:r>
              <a:rPr lang="fr-FR" sz="3200" dirty="0" smtClean="0"/>
              <a:t> </a:t>
            </a:r>
            <a:r>
              <a:rPr lang="fr-FR" sz="3200" dirty="0" err="1" smtClean="0"/>
              <a:t>disc-winds</a:t>
            </a:r>
            <a:r>
              <a:rPr lang="fr-FR" sz="3200" dirty="0" smtClean="0"/>
              <a:t> (1): global </a:t>
            </a:r>
            <a:r>
              <a:rPr lang="fr-FR" sz="3200" dirty="0" err="1" smtClean="0"/>
              <a:t>view</a:t>
            </a:r>
            <a:endParaRPr lang="en-US" sz="4000" dirty="0"/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2667000" y="5229761"/>
            <a:ext cx="6477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latin typeface="Times"/>
                <a:cs typeface="Times"/>
              </a:rPr>
              <a:t>Dense wind models with </a:t>
            </a:r>
            <a:r>
              <a:rPr lang="en-US" sz="2000" dirty="0" err="1" smtClean="0">
                <a:latin typeface="Times"/>
                <a:cs typeface="Times"/>
                <a:sym typeface="Symbol" charset="2"/>
              </a:rPr>
              <a:t></a:t>
            </a:r>
            <a:r>
              <a:rPr lang="en-US" sz="2000" dirty="0" smtClean="0">
                <a:latin typeface="Times"/>
                <a:cs typeface="Times"/>
                <a:sym typeface="Symbol" charset="2"/>
              </a:rPr>
              <a:t> ~ 0.03 to 0.1 from R</a:t>
            </a:r>
            <a:r>
              <a:rPr lang="en-US" sz="2000" baseline="-25000" dirty="0" smtClean="0">
                <a:latin typeface="Times"/>
                <a:cs typeface="Times"/>
                <a:sym typeface="Symbol" charset="2"/>
              </a:rPr>
              <a:t>o</a:t>
            </a:r>
            <a:r>
              <a:rPr lang="en-US" sz="2000" dirty="0" smtClean="0">
                <a:latin typeface="Times"/>
                <a:cs typeface="Times"/>
                <a:sym typeface="Symbol" charset="2"/>
              </a:rPr>
              <a:t> 0.1-few AU consistent with most YSO optical jet diagnostics: </a:t>
            </a:r>
          </a:p>
          <a:p>
            <a:pPr lvl="2" eaLnBrk="1" hangingPunct="1">
              <a:buFontTx/>
              <a:buChar char="-"/>
            </a:pPr>
            <a:r>
              <a:rPr lang="en-US" sz="2000" dirty="0" smtClean="0">
                <a:latin typeface="Times"/>
                <a:cs typeface="Times"/>
                <a:sym typeface="Symbol" charset="2"/>
              </a:rPr>
              <a:t> jet mass flux, jet velocity (PV diagrams), power</a:t>
            </a:r>
          </a:p>
          <a:p>
            <a:pPr lvl="2" eaLnBrk="1" hangingPunct="1">
              <a:buFontTx/>
              <a:buChar char="-"/>
            </a:pPr>
            <a:r>
              <a:rPr lang="en-US" sz="2000" dirty="0" smtClean="0">
                <a:latin typeface="Times"/>
                <a:cs typeface="Times"/>
                <a:sym typeface="Symbol" charset="2"/>
              </a:rPr>
              <a:t> jet collimation scales </a:t>
            </a:r>
            <a:r>
              <a:rPr lang="en-US" sz="2000" dirty="0" smtClean="0">
                <a:solidFill>
                  <a:srgbClr val="0000FF"/>
                </a:solidFill>
                <a:latin typeface="Times"/>
                <a:cs typeface="Times"/>
                <a:sym typeface="Symbol" charset="2"/>
              </a:rPr>
              <a:t> </a:t>
            </a:r>
            <a:endParaRPr lang="en-US" sz="2000" dirty="0">
              <a:solidFill>
                <a:srgbClr val="0000FF"/>
              </a:solidFill>
              <a:latin typeface="Times"/>
              <a:cs typeface="Times"/>
              <a:sym typeface="Symbol" charset="2"/>
            </a:endParaRP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1295400" y="2819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fr-FR">
              <a:latin typeface="Times New Roman" charset="0"/>
            </a:endParaRPr>
          </a:p>
        </p:txBody>
      </p:sp>
      <p:pic>
        <p:nvPicPr>
          <p:cNvPr id="121862" name="Picture 6" descr="C:\catherine\talks\madrid03\fwhm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255456"/>
            <a:ext cx="5943600" cy="4002344"/>
          </a:xfrm>
          <a:prstGeom prst="rect">
            <a:avLst/>
          </a:prstGeom>
          <a:noFill/>
        </p:spPr>
      </p:pic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3962400" y="2063750"/>
            <a:ext cx="1600200" cy="374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 dirty="0">
                <a:solidFill>
                  <a:schemeClr val="tx2"/>
                </a:solidFill>
                <a:latin typeface="Times New Roman" charset="0"/>
              </a:rPr>
              <a:t>Warm </a:t>
            </a:r>
            <a:r>
              <a:rPr lang="en-US" sz="1600" b="1" dirty="0" err="1">
                <a:solidFill>
                  <a:schemeClr val="tx2"/>
                </a:solidFill>
                <a:latin typeface="Comic Sans MS" charset="0"/>
                <a:sym typeface="Symbol" charset="2"/>
              </a:rPr>
              <a:t></a:t>
            </a:r>
            <a:r>
              <a:rPr lang="en-US" sz="1600" b="1" dirty="0">
                <a:solidFill>
                  <a:schemeClr val="tx2"/>
                </a:solidFill>
                <a:latin typeface="Comic Sans MS" charset="0"/>
                <a:sym typeface="Symbol" charset="2"/>
              </a:rPr>
              <a:t>=0.07</a:t>
            </a:r>
            <a:endParaRPr lang="en-US" sz="1600" dirty="0">
              <a:solidFill>
                <a:schemeClr val="accent2"/>
              </a:solidFill>
              <a:latin typeface="Comic Sans MS" charset="0"/>
              <a:sym typeface="Symbol" charset="2"/>
            </a:endParaRPr>
          </a:p>
        </p:txBody>
      </p:sp>
      <p:graphicFrame>
        <p:nvGraphicFramePr>
          <p:cNvPr id="121865" name="Object 9"/>
          <p:cNvGraphicFramePr>
            <a:graphicFrameLocks noChangeAspect="1"/>
          </p:cNvGraphicFramePr>
          <p:nvPr/>
        </p:nvGraphicFramePr>
        <p:xfrm>
          <a:off x="3657600" y="2514600"/>
          <a:ext cx="1143000" cy="476250"/>
        </p:xfrm>
        <a:graphic>
          <a:graphicData uri="http://schemas.openxmlformats.org/presentationml/2006/ole">
            <p:oleObj spid="_x0000_s38914" name="…quation" r:id="rId4" imgW="601980" imgH="251460" progId="Equation.3">
              <p:embed/>
            </p:oleObj>
          </a:graphicData>
        </a:graphic>
      </p:graphicFrame>
      <p:pic>
        <p:nvPicPr>
          <p:cNvPr id="11" name="Picture 11" descr="C:\catherine\talks\mex2000\jetmod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62000"/>
            <a:ext cx="2362200" cy="59402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096000" y="609600"/>
            <a:ext cx="299362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8000"/>
                </a:solidFill>
              </a:rPr>
              <a:t>Garcia et al 01, </a:t>
            </a:r>
            <a:r>
              <a:rPr lang="fr-FR" sz="1600" dirty="0" err="1" smtClean="0">
                <a:solidFill>
                  <a:srgbClr val="008000"/>
                </a:solidFill>
              </a:rPr>
              <a:t>Pesenti</a:t>
            </a:r>
            <a:r>
              <a:rPr lang="fr-FR" sz="1600" dirty="0" smtClean="0">
                <a:solidFill>
                  <a:srgbClr val="008000"/>
                </a:solidFill>
              </a:rPr>
              <a:t> et al 03,04</a:t>
            </a:r>
          </a:p>
          <a:p>
            <a:r>
              <a:rPr lang="fr-FR" sz="1600" dirty="0" err="1" smtClean="0">
                <a:solidFill>
                  <a:srgbClr val="008000"/>
                </a:solidFill>
              </a:rPr>
              <a:t>Cabrit</a:t>
            </a:r>
            <a:r>
              <a:rPr lang="fr-FR" sz="1600" dirty="0" smtClean="0">
                <a:solidFill>
                  <a:srgbClr val="008000"/>
                </a:solidFill>
              </a:rPr>
              <a:t> 07, Ferreira et al 06</a:t>
            </a: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3886200" y="1676400"/>
            <a:ext cx="2209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rgbClr val="070501"/>
                </a:solidFill>
                <a:latin typeface="Times New Roman" charset="0"/>
                <a:sym typeface="Symbol" charset="2"/>
              </a:rPr>
              <a:t></a:t>
            </a:r>
            <a:r>
              <a:rPr lang="en-US" sz="1800" b="1" dirty="0" err="1">
                <a:solidFill>
                  <a:srgbClr val="070501"/>
                </a:solidFill>
                <a:latin typeface="Times New Roman" charset="0"/>
              </a:rPr>
              <a:t>Cold</a:t>
            </a:r>
            <a:r>
              <a:rPr lang="en-US" sz="1800" b="1" dirty="0">
                <a:solidFill>
                  <a:srgbClr val="070501"/>
                </a:solidFill>
                <a:latin typeface="Times New Roman" charset="0"/>
              </a:rPr>
              <a:t> </a:t>
            </a:r>
            <a:r>
              <a:rPr lang="en-US" sz="1600" b="1" dirty="0" err="1">
                <a:solidFill>
                  <a:srgbClr val="070501"/>
                </a:solidFill>
                <a:latin typeface="Comic Sans MS" charset="0"/>
                <a:sym typeface="Symbol" charset="2"/>
              </a:rPr>
              <a:t></a:t>
            </a:r>
            <a:r>
              <a:rPr lang="en-US" sz="1600" b="1" dirty="0">
                <a:solidFill>
                  <a:srgbClr val="070501"/>
                </a:solidFill>
                <a:latin typeface="Comic Sans MS" charset="0"/>
                <a:sym typeface="Symbol" charset="2"/>
              </a:rPr>
              <a:t>=0.005-0.01</a:t>
            </a:r>
            <a:r>
              <a:rPr lang="en-US" sz="1600" dirty="0">
                <a:solidFill>
                  <a:schemeClr val="tx2"/>
                </a:solidFill>
                <a:latin typeface="Comic Sans MS" charset="0"/>
                <a:sym typeface="Symbol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oneTexte 4"/>
          <p:cNvSpPr txBox="1">
            <a:spLocks noChangeAspect="1"/>
          </p:cNvSpPr>
          <p:nvPr/>
        </p:nvSpPr>
        <p:spPr bwMode="auto">
          <a:xfrm>
            <a:off x="152400" y="914400"/>
            <a:ext cx="8839200" cy="54291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800" dirty="0" err="1">
                <a:latin typeface="Arial" charset="0"/>
                <a:ea typeface="Arial" charset="0"/>
                <a:cs typeface="Arial" charset="0"/>
              </a:rPr>
              <a:t>Studies</a:t>
            </a:r>
            <a:r>
              <a:rPr lang="fr-FR" sz="1800" dirty="0">
                <a:latin typeface="Arial" charset="0"/>
                <a:ea typeface="Arial" charset="0"/>
                <a:cs typeface="Arial" charset="0"/>
              </a:rPr>
              <a:t> of collimation </a:t>
            </a:r>
            <a:r>
              <a:rPr lang="fr-FR" sz="1800" dirty="0" err="1">
                <a:latin typeface="Arial" charset="0"/>
                <a:ea typeface="Arial" charset="0"/>
                <a:cs typeface="Arial" charset="0"/>
              </a:rPr>
              <a:t>regions</a:t>
            </a:r>
            <a:r>
              <a:rPr lang="fr-FR" sz="1800" dirty="0">
                <a:latin typeface="Arial" charset="0"/>
                <a:ea typeface="Arial" charset="0"/>
                <a:cs typeface="Arial" charset="0"/>
              </a:rPr>
              <a:t> (z=10-1000 AU) of jets </a:t>
            </a:r>
            <a:r>
              <a:rPr lang="fr-FR" sz="1800" dirty="0" err="1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fr-FR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800" dirty="0" err="1">
                <a:latin typeface="Arial" charset="0"/>
                <a:ea typeface="Arial" charset="0"/>
                <a:cs typeface="Arial" charset="0"/>
              </a:rPr>
              <a:t>solar</a:t>
            </a:r>
            <a:r>
              <a:rPr lang="fr-FR" sz="1800" dirty="0">
                <a:latin typeface="Arial" charset="0"/>
                <a:ea typeface="Arial" charset="0"/>
                <a:cs typeface="Arial" charset="0"/>
              </a:rPr>
              <a:t> mass T </a:t>
            </a:r>
            <a:r>
              <a:rPr lang="fr-FR" sz="1800" dirty="0" err="1">
                <a:latin typeface="Arial" charset="0"/>
                <a:ea typeface="Arial" charset="0"/>
                <a:cs typeface="Arial" charset="0"/>
              </a:rPr>
              <a:t>Tauri</a:t>
            </a:r>
            <a:r>
              <a:rPr lang="fr-FR" sz="1800" dirty="0">
                <a:latin typeface="Arial" charset="0"/>
                <a:ea typeface="Arial" charset="0"/>
                <a:cs typeface="Arial" charset="0"/>
              </a:rPr>
              <a:t> stars (</a:t>
            </a:r>
            <a:r>
              <a:rPr lang="fr-FR" sz="1800" dirty="0" err="1">
                <a:latin typeface="Arial" charset="0"/>
                <a:ea typeface="Arial" charset="0"/>
                <a:cs typeface="Arial" charset="0"/>
              </a:rPr>
              <a:t>ages</a:t>
            </a:r>
            <a:r>
              <a:rPr lang="fr-FR" sz="1800" dirty="0">
                <a:latin typeface="Arial" charset="0"/>
                <a:ea typeface="Arial" charset="0"/>
                <a:cs typeface="Arial" charset="0"/>
              </a:rPr>
              <a:t> &lt; 5 </a:t>
            </a:r>
            <a:r>
              <a:rPr lang="fr-FR" sz="1800" dirty="0" err="1">
                <a:latin typeface="Arial" charset="0"/>
                <a:ea typeface="Arial" charset="0"/>
                <a:cs typeface="Arial" charset="0"/>
              </a:rPr>
              <a:t>Myrs</a:t>
            </a:r>
            <a:r>
              <a:rPr lang="fr-FR" sz="1800" dirty="0">
                <a:latin typeface="Arial" charset="0"/>
                <a:ea typeface="Arial" charset="0"/>
                <a:cs typeface="Arial" charset="0"/>
              </a:rPr>
              <a:t>, M</a:t>
            </a:r>
            <a:r>
              <a:rPr lang="fr-FR" sz="1800" baseline="-25000" dirty="0">
                <a:latin typeface="Zapf Dingbats" charset="2"/>
                <a:ea typeface="Zapf Dingbats" charset="2"/>
                <a:cs typeface="Zapf Dingbats" charset="2"/>
              </a:rPr>
              <a:t>★</a:t>
            </a:r>
            <a:r>
              <a:rPr lang="fr-FR" sz="1800" dirty="0">
                <a:latin typeface="Arial" charset="0"/>
                <a:ea typeface="Arial" charset="0"/>
                <a:cs typeface="Arial" charset="0"/>
              </a:rPr>
              <a:t>=0.5-2 M</a:t>
            </a:r>
            <a:r>
              <a:rPr lang="fr-FR" sz="1800" baseline="-25000" dirty="0">
                <a:latin typeface="Wingdings" charset="2"/>
                <a:ea typeface="Wingdings" charset="2"/>
                <a:cs typeface="Wingdings" charset="2"/>
              </a:rPr>
              <a:t></a:t>
            </a:r>
            <a:r>
              <a:rPr lang="fr-FR" sz="1800" dirty="0">
                <a:latin typeface="Arial" charset="0"/>
                <a:ea typeface="Arial" charset="0"/>
                <a:cs typeface="Arial" charset="0"/>
              </a:rPr>
              <a:t>)          </a:t>
            </a:r>
            <a:r>
              <a:rPr lang="fr-FR" sz="18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fr-FR" sz="1800" dirty="0" smtClean="0">
                <a:latin typeface="Arial" charset="0"/>
                <a:ea typeface="Arial" charset="0"/>
                <a:cs typeface="Arial" charset="0"/>
              </a:rPr>
              <a:t>HRA </a:t>
            </a:r>
            <a:r>
              <a:rPr lang="fr-FR" sz="1800" dirty="0" err="1">
                <a:latin typeface="Arial" charset="0"/>
                <a:ea typeface="Arial" charset="0"/>
                <a:cs typeface="Arial" charset="0"/>
              </a:rPr>
              <a:t>spectro-imaging</a:t>
            </a:r>
            <a:r>
              <a:rPr lang="fr-FR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800" dirty="0" err="1">
                <a:latin typeface="Arial" charset="0"/>
                <a:ea typeface="Arial" charset="0"/>
                <a:cs typeface="Arial" charset="0"/>
              </a:rPr>
              <a:t>studies</a:t>
            </a:r>
            <a:r>
              <a:rPr lang="fr-FR" sz="1800" dirty="0">
                <a:latin typeface="Arial" charset="0"/>
                <a:ea typeface="Arial" charset="0"/>
                <a:cs typeface="Arial" charset="0"/>
              </a:rPr>
              <a:t> 0.1’’ </a:t>
            </a:r>
          </a:p>
          <a:p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pPr marL="342900" lvl="1" indent="-342900" eaLnBrk="0" hangingPunct="0">
              <a:spcBef>
                <a:spcPct val="20000"/>
              </a:spcBef>
              <a:buClr>
                <a:srgbClr val="0000FF"/>
              </a:buClr>
            </a:pPr>
            <a:endParaRPr lang="fr-FR" sz="1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1" indent="-342900">
              <a:spcBef>
                <a:spcPct val="20000"/>
              </a:spcBef>
              <a:buClr>
                <a:srgbClr val="0000FF"/>
              </a:buClr>
            </a:pPr>
            <a:r>
              <a:rPr lang="fr-FR" sz="1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42900" lvl="1" indent="-342900">
              <a:spcBef>
                <a:spcPct val="20000"/>
              </a:spcBef>
              <a:buClr>
                <a:srgbClr val="0000FF"/>
              </a:buClr>
            </a:pPr>
            <a:r>
              <a:rPr lang="fr-FR" sz="18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Gas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phase Fe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abundance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reduced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respect to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solar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values by a factor 10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at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velocities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below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100 km/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  (</a:t>
            </a:r>
            <a:r>
              <a:rPr lang="fr-FR" sz="1800" dirty="0" err="1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Podio</a:t>
            </a:r>
            <a:r>
              <a:rPr lang="fr-FR" sz="18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 et al. 2009, 2011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42900" lvl="1" indent="-342900" eaLnBrk="0" hangingPunct="0">
              <a:spcBef>
                <a:spcPct val="20000"/>
              </a:spcBef>
              <a:buClr>
                <a:srgbClr val="0000FF"/>
              </a:buClr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=&gt; DUSTY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flows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incompatible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X-winds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stellar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winds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fr-FR" sz="1600" dirty="0" smtClean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400" dirty="0">
                <a:latin typeface="Arial" charset="0"/>
                <a:ea typeface="Arial" charset="0"/>
                <a:cs typeface="Arial" charset="0"/>
              </a:rPr>
              <a:t> </a:t>
            </a:r>
            <a:endParaRPr lang="fr-FR" sz="1600" dirty="0">
              <a:latin typeface="Comic Sans MS" charset="0"/>
              <a:ea typeface="Arial" charset="0"/>
              <a:cs typeface="Arial" charset="0"/>
            </a:endParaRPr>
          </a:p>
          <a:p>
            <a:endParaRPr lang="fr-FR" dirty="0">
              <a:ea typeface="Arial" charset="0"/>
              <a:cs typeface="Arial" charset="0"/>
            </a:endParaRPr>
          </a:p>
        </p:txBody>
      </p:sp>
      <p:grpSp>
        <p:nvGrpSpPr>
          <p:cNvPr id="2" name="Grouper 14"/>
          <p:cNvGrpSpPr>
            <a:grpSpLocks/>
          </p:cNvGrpSpPr>
          <p:nvPr/>
        </p:nvGrpSpPr>
        <p:grpSpPr bwMode="auto">
          <a:xfrm>
            <a:off x="609600" y="2358691"/>
            <a:ext cx="4038600" cy="2286000"/>
            <a:chOff x="1600200" y="1414046"/>
            <a:chExt cx="2743202" cy="1501155"/>
          </a:xfrm>
        </p:grpSpPr>
        <p:pic>
          <p:nvPicPr>
            <p:cNvPr id="31750" name="Image 11" descr="dgfeII.pdf"/>
            <p:cNvPicPr>
              <a:picLocks noChangeAspect="1"/>
            </p:cNvPicPr>
            <p:nvPr/>
          </p:nvPicPr>
          <p:blipFill>
            <a:blip r:embed="rId3"/>
            <a:srcRect l="26141" t="28566" r="13780" b="8791"/>
            <a:stretch>
              <a:fillRect/>
            </a:stretch>
          </p:blipFill>
          <p:spPr bwMode="auto">
            <a:xfrm rot="-5400000">
              <a:off x="2238101" y="809900"/>
              <a:ext cx="1467400" cy="2743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1" name="ZoneTexte 12"/>
            <p:cNvSpPr txBox="1">
              <a:spLocks noChangeArrowheads="1"/>
            </p:cNvSpPr>
            <p:nvPr/>
          </p:nvSpPr>
          <p:spPr bwMode="auto">
            <a:xfrm>
              <a:off x="1676760" y="1414046"/>
              <a:ext cx="1306903" cy="222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600">
                  <a:solidFill>
                    <a:srgbClr val="FFFFCC"/>
                  </a:solidFill>
                  <a:latin typeface="Arial" charset="0"/>
                </a:rPr>
                <a:t>Fe+ flow in  DG Tau    </a:t>
              </a:r>
            </a:p>
          </p:txBody>
        </p:sp>
      </p:grpSp>
      <p:sp>
        <p:nvSpPr>
          <p:cNvPr id="31748" name="ZoneTexte 9"/>
          <p:cNvSpPr txBox="1">
            <a:spLocks noChangeArrowheads="1"/>
          </p:cNvSpPr>
          <p:nvPr/>
        </p:nvSpPr>
        <p:spPr bwMode="auto">
          <a:xfrm>
            <a:off x="1239838" y="2053891"/>
            <a:ext cx="2564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err="1">
                <a:solidFill>
                  <a:srgbClr val="008000"/>
                </a:solidFill>
                <a:latin typeface="Arial" charset="0"/>
              </a:rPr>
              <a:t>Agra-Amboage</a:t>
            </a:r>
            <a:r>
              <a:rPr lang="fr-FR" sz="1600" dirty="0">
                <a:solidFill>
                  <a:srgbClr val="008000"/>
                </a:solidFill>
                <a:latin typeface="Arial" charset="0"/>
              </a:rPr>
              <a:t> et al. 2011</a:t>
            </a:r>
          </a:p>
        </p:txBody>
      </p:sp>
      <p:pic>
        <p:nvPicPr>
          <p:cNvPr id="31749" name="Image 10" descr="dgtau_dust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2249154"/>
            <a:ext cx="3810000" cy="262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fr-FR" sz="3200" dirty="0" smtClean="0"/>
              <a:t>Evidences for </a:t>
            </a:r>
            <a:r>
              <a:rPr lang="fr-FR" sz="3200" dirty="0" err="1" smtClean="0"/>
              <a:t>extended</a:t>
            </a:r>
            <a:r>
              <a:rPr lang="fr-FR" sz="3200" dirty="0" smtClean="0"/>
              <a:t> </a:t>
            </a:r>
            <a:r>
              <a:rPr lang="fr-FR" sz="3200" dirty="0" err="1" smtClean="0"/>
              <a:t>disc-winds</a:t>
            </a:r>
            <a:r>
              <a:rPr lang="fr-FR" sz="3200" dirty="0" smtClean="0"/>
              <a:t> (2): </a:t>
            </a:r>
            <a:r>
              <a:rPr lang="fr-FR" sz="3200" dirty="0" err="1" smtClean="0"/>
              <a:t>dust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15"/>
          <p:cNvGrpSpPr>
            <a:grpSpLocks/>
          </p:cNvGrpSpPr>
          <p:nvPr/>
        </p:nvGrpSpPr>
        <p:grpSpPr bwMode="auto">
          <a:xfrm>
            <a:off x="112713" y="639475"/>
            <a:ext cx="3231586" cy="5608925"/>
            <a:chOff x="341414" y="929955"/>
            <a:chExt cx="3233392" cy="5610073"/>
          </a:xfrm>
        </p:grpSpPr>
        <p:grpSp>
          <p:nvGrpSpPr>
            <p:cNvPr id="4" name="Grouper 10"/>
            <p:cNvGrpSpPr>
              <a:grpSpLocks/>
            </p:cNvGrpSpPr>
            <p:nvPr/>
          </p:nvGrpSpPr>
          <p:grpSpPr bwMode="auto">
            <a:xfrm>
              <a:off x="341414" y="929955"/>
              <a:ext cx="3233392" cy="5610073"/>
              <a:chOff x="5920707" y="842660"/>
              <a:chExt cx="2791909" cy="5219885"/>
            </a:xfrm>
          </p:grpSpPr>
          <p:sp>
            <p:nvSpPr>
              <p:cNvPr id="35851" name="ZoneTexte 6"/>
              <p:cNvSpPr txBox="1">
                <a:spLocks noChangeArrowheads="1"/>
              </p:cNvSpPr>
              <p:nvPr/>
            </p:nvSpPr>
            <p:spPr bwMode="auto">
              <a:xfrm>
                <a:off x="5920707" y="842660"/>
                <a:ext cx="2791909" cy="894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37000"/>
                  </a:lnSpc>
                </a:pPr>
                <a:r>
                  <a:rPr lang="fr-FR" dirty="0">
                    <a:solidFill>
                      <a:srgbClr val="FFFFCC"/>
                    </a:solidFill>
                    <a:ea typeface="Arial" charset="0"/>
                    <a:cs typeface="Arial" charset="0"/>
                  </a:rPr>
                  <a:t> </a:t>
                </a:r>
                <a:r>
                  <a:rPr lang="fr-FR" sz="1800" dirty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H</a:t>
                </a:r>
                <a:r>
                  <a:rPr lang="fr-FR" sz="1800" baseline="-25000" dirty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  <a:r>
                  <a:rPr lang="fr-FR" sz="1800" dirty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 in DG </a:t>
                </a:r>
                <a:r>
                  <a:rPr lang="fr-FR" sz="1800" dirty="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Tau</a:t>
                </a:r>
              </a:p>
              <a:p>
                <a:pPr>
                  <a:lnSpc>
                    <a:spcPct val="137000"/>
                  </a:lnSpc>
                </a:pPr>
                <a:r>
                  <a:rPr lang="fr-FR" sz="1800" dirty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 SINFONI/VLT  (R=4000,0.1’’)</a:t>
                </a:r>
              </a:p>
            </p:txBody>
          </p:sp>
          <p:grpSp>
            <p:nvGrpSpPr>
              <p:cNvPr id="5" name="Grouper 20"/>
              <p:cNvGrpSpPr>
                <a:grpSpLocks/>
              </p:cNvGrpSpPr>
              <p:nvPr/>
            </p:nvGrpSpPr>
            <p:grpSpPr bwMode="auto">
              <a:xfrm>
                <a:off x="6400800" y="2062043"/>
                <a:ext cx="2057400" cy="4000502"/>
                <a:chOff x="6629400" y="1985843"/>
                <a:chExt cx="2057400" cy="4000502"/>
              </a:xfrm>
            </p:grpSpPr>
            <p:pic>
              <p:nvPicPr>
                <p:cNvPr id="14" name="Image 5" descr="superposition.pdf"/>
                <p:cNvPicPr>
                  <a:picLocks noChangeAspect="1"/>
                </p:cNvPicPr>
                <p:nvPr/>
              </p:nvPicPr>
              <p:blipFill>
                <a:blip r:embed="rId3"/>
                <a:srcRect l="17717" b="7690"/>
                <a:stretch>
                  <a:fillRect/>
                </a:stretch>
              </p:blipFill>
              <p:spPr bwMode="auto">
                <a:xfrm>
                  <a:off x="6629400" y="1985843"/>
                  <a:ext cx="2057400" cy="40005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scene3d>
                  <a:camera prst="orthographicFront">
                    <a:rot lat="0" lon="0" rev="10800000"/>
                  </a:camera>
                  <a:lightRig rig="threePt" dir="t"/>
                </a:scene3d>
              </p:spPr>
            </p:pic>
            <p:sp>
              <p:nvSpPr>
                <p:cNvPr id="35854" name="Ellipse 17"/>
                <p:cNvSpPr>
                  <a:spLocks noChangeArrowheads="1"/>
                </p:cNvSpPr>
                <p:nvPr/>
              </p:nvSpPr>
              <p:spPr bwMode="auto">
                <a:xfrm>
                  <a:off x="7171375" y="3587995"/>
                  <a:ext cx="947141" cy="427534"/>
                </a:xfrm>
                <a:prstGeom prst="ellipse">
                  <a:avLst/>
                </a:prstGeom>
                <a:noFill/>
                <a:ln w="6350">
                  <a:solidFill>
                    <a:srgbClr val="FFFFCC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35850" name="ZoneTexte 12"/>
            <p:cNvSpPr txBox="1">
              <a:spLocks noChangeArrowheads="1"/>
            </p:cNvSpPr>
            <p:nvPr/>
          </p:nvSpPr>
          <p:spPr bwMode="auto">
            <a:xfrm>
              <a:off x="838200" y="5318938"/>
              <a:ext cx="2438400" cy="122090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7000"/>
                </a:lnSpc>
              </a:pPr>
              <a:r>
                <a:rPr lang="fr-FR" sz="1200">
                  <a:solidFill>
                    <a:srgbClr val="FF6600"/>
                  </a:solidFill>
                </a:rPr>
                <a:t>Couleurs:</a:t>
              </a:r>
              <a:r>
                <a:rPr lang="fr-FR" sz="1200">
                  <a:solidFill>
                    <a:srgbClr val="FFFFCC"/>
                  </a:solidFill>
                </a:rPr>
                <a:t>    [Fe II] v  &gt; 150 km/s</a:t>
              </a:r>
            </a:p>
            <a:p>
              <a:pPr>
                <a:lnSpc>
                  <a:spcPct val="87000"/>
                </a:lnSpc>
              </a:pPr>
              <a:r>
                <a:rPr lang="fr-FR" sz="1200" b="1" baseline="30000">
                  <a:solidFill>
                    <a:srgbClr val="FF0000"/>
                  </a:solidFill>
                </a:rPr>
                <a:t>    ______</a:t>
              </a:r>
              <a:r>
                <a:rPr lang="fr-FR" sz="1200" b="1">
                  <a:solidFill>
                    <a:srgbClr val="FF6600"/>
                  </a:solidFill>
                </a:rPr>
                <a:t> </a:t>
              </a:r>
              <a:r>
                <a:rPr lang="fr-FR" sz="1200" b="1">
                  <a:solidFill>
                    <a:srgbClr val="FF0000"/>
                  </a:solidFill>
                </a:rPr>
                <a:t>:       </a:t>
              </a:r>
              <a:r>
                <a:rPr lang="fr-FR" sz="1200">
                  <a:solidFill>
                    <a:srgbClr val="FFFFCC"/>
                  </a:solidFill>
                </a:rPr>
                <a:t>[Fe II] v &lt; 150 km/s</a:t>
              </a:r>
            </a:p>
            <a:p>
              <a:pPr>
                <a:lnSpc>
                  <a:spcPct val="87000"/>
                </a:lnSpc>
              </a:pPr>
              <a:r>
                <a:rPr lang="fr-FR" sz="1200" baseline="30000">
                  <a:solidFill>
                    <a:srgbClr val="FFFF00"/>
                  </a:solidFill>
                </a:rPr>
                <a:t>    </a:t>
              </a:r>
              <a:r>
                <a:rPr lang="fr-FR" sz="1200" b="1" baseline="30000">
                  <a:solidFill>
                    <a:srgbClr val="FFFF00"/>
                  </a:solidFill>
                </a:rPr>
                <a:t>______</a:t>
              </a:r>
              <a:r>
                <a:rPr lang="fr-FR" sz="1200" b="1">
                  <a:solidFill>
                    <a:srgbClr val="FFFF00"/>
                  </a:solidFill>
                </a:rPr>
                <a:t> :</a:t>
              </a:r>
              <a:r>
                <a:rPr lang="fr-FR" sz="1200">
                  <a:solidFill>
                    <a:srgbClr val="FFFF00"/>
                  </a:solidFill>
                </a:rPr>
                <a:t>       </a:t>
              </a:r>
              <a:r>
                <a:rPr lang="fr-FR" sz="1200">
                  <a:solidFill>
                    <a:srgbClr val="FFFFCC"/>
                  </a:solidFill>
                </a:rPr>
                <a:t>H</a:t>
              </a:r>
              <a:r>
                <a:rPr lang="fr-FR" sz="1200" baseline="-25000">
                  <a:solidFill>
                    <a:srgbClr val="FFFFCC"/>
                  </a:solidFill>
                </a:rPr>
                <a:t>2</a:t>
              </a:r>
              <a:r>
                <a:rPr lang="fr-FR" sz="1200">
                  <a:solidFill>
                    <a:srgbClr val="FFFFCC"/>
                  </a:solidFill>
                </a:rPr>
                <a:t>      |v| &lt; 50 km/s</a:t>
              </a:r>
            </a:p>
            <a:p>
              <a:pPr>
                <a:lnSpc>
                  <a:spcPct val="87000"/>
                </a:lnSpc>
              </a:pPr>
              <a:r>
                <a:rPr lang="fr-FR" sz="1200">
                  <a:solidFill>
                    <a:srgbClr val="FFFFCC"/>
                  </a:solidFill>
                  <a:latin typeface="Zapf Dingbats" charset="2"/>
                  <a:ea typeface="Zapf Dingbats" charset="2"/>
                  <a:cs typeface="Zapf Dingbats" charset="2"/>
                </a:rPr>
                <a:t>     ★          </a:t>
              </a:r>
              <a:r>
                <a:rPr lang="fr-FR" sz="1200">
                  <a:solidFill>
                    <a:srgbClr val="FFFFCC"/>
                  </a:solidFill>
                  <a:ea typeface="Zapf Dingbats" charset="2"/>
                  <a:cs typeface="Zapf Dingbats" charset="2"/>
                </a:rPr>
                <a:t>Continuum</a:t>
              </a:r>
              <a:endParaRPr lang="fr-FR" sz="1200">
                <a:solidFill>
                  <a:srgbClr val="FFFFCC"/>
                </a:solidFill>
                <a:ea typeface="Times New Roman" charset="0"/>
                <a:cs typeface="Times New Roman" charset="0"/>
              </a:endParaRPr>
            </a:p>
            <a:p>
              <a:pPr>
                <a:lnSpc>
                  <a:spcPct val="87000"/>
                </a:lnSpc>
              </a:pPr>
              <a:endParaRPr lang="fr-FR" sz="1200">
                <a:solidFill>
                  <a:srgbClr val="FFFFCC"/>
                </a:solidFill>
                <a:ea typeface="Times New Roman" charset="0"/>
                <a:cs typeface="Times New Roman" charset="0"/>
              </a:endParaRPr>
            </a:p>
            <a:p>
              <a:pPr>
                <a:lnSpc>
                  <a:spcPct val="87000"/>
                </a:lnSpc>
              </a:pPr>
              <a:r>
                <a:rPr lang="fr-FR" sz="1200">
                  <a:solidFill>
                    <a:srgbClr val="FFFF00"/>
                  </a:solidFill>
                  <a:ea typeface="Times New Roman" charset="0"/>
                  <a:cs typeface="Times New Roman" charset="0"/>
                </a:rPr>
                <a:t>       </a:t>
              </a:r>
            </a:p>
            <a:p>
              <a:pPr>
                <a:lnSpc>
                  <a:spcPct val="87000"/>
                </a:lnSpc>
              </a:pPr>
              <a:endParaRPr lang="fr-FR" sz="1200">
                <a:solidFill>
                  <a:srgbClr val="FFFFCC"/>
                </a:solidFill>
                <a:ea typeface="Times New Roman" charset="0"/>
                <a:cs typeface="Times New Roman" charset="0"/>
              </a:endParaRPr>
            </a:p>
            <a:p>
              <a:pPr>
                <a:lnSpc>
                  <a:spcPct val="87000"/>
                </a:lnSpc>
              </a:pPr>
              <a:endParaRPr lang="fr-FR" sz="1400">
                <a:solidFill>
                  <a:srgbClr val="FF6600"/>
                </a:solidFill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5843" name="ZoneTexte 6"/>
          <p:cNvSpPr txBox="1">
            <a:spLocks noChangeArrowheads="1"/>
          </p:cNvSpPr>
          <p:nvPr/>
        </p:nvSpPr>
        <p:spPr bwMode="auto">
          <a:xfrm>
            <a:off x="3819525" y="1535113"/>
            <a:ext cx="1133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CC"/>
                </a:solidFill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5845" name="ZoneTexte 6"/>
          <p:cNvSpPr txBox="1">
            <a:spLocks noChangeArrowheads="1"/>
          </p:cNvSpPr>
          <p:nvPr/>
        </p:nvSpPr>
        <p:spPr bwMode="auto">
          <a:xfrm>
            <a:off x="6400800" y="1701800"/>
            <a:ext cx="27432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7000"/>
              </a:lnSpc>
            </a:pPr>
            <a:r>
              <a:rPr lang="fr-FR" sz="1600" dirty="0">
                <a:solidFill>
                  <a:srgbClr val="FFFFCC"/>
                </a:solidFill>
                <a:ea typeface="Arial" charset="0"/>
                <a:cs typeface="Arial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ea typeface="Arial" charset="0"/>
                <a:cs typeface="Arial" charset="0"/>
              </a:rPr>
              <a:t>CO in </a:t>
            </a:r>
            <a:r>
              <a:rPr lang="fr-FR" sz="1600" dirty="0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HH 30 IRAM/</a:t>
            </a:r>
            <a:r>
              <a:rPr lang="fr-FR" sz="1600" dirty="0" err="1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PdBI</a:t>
            </a:r>
            <a:r>
              <a:rPr lang="fr-FR" sz="1600" dirty="0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87000"/>
              </a:lnSpc>
            </a:pPr>
            <a:r>
              <a:rPr lang="fr-FR" sz="1600" dirty="0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  </a:t>
            </a:r>
            <a:r>
              <a:rPr lang="fr-FR" sz="1600" dirty="0" err="1">
                <a:solidFill>
                  <a:srgbClr val="008000"/>
                </a:solidFill>
                <a:latin typeface="Chalkboard" charset="0"/>
                <a:ea typeface="Arial" charset="0"/>
                <a:cs typeface="Arial" charset="0"/>
              </a:rPr>
              <a:t>Pety</a:t>
            </a:r>
            <a:r>
              <a:rPr lang="fr-FR" sz="1600" dirty="0">
                <a:solidFill>
                  <a:srgbClr val="008000"/>
                </a:solidFill>
                <a:latin typeface="Chalkboard" charset="0"/>
                <a:ea typeface="Arial" charset="0"/>
                <a:cs typeface="Arial" charset="0"/>
              </a:rPr>
              <a:t> et al 2006</a:t>
            </a:r>
          </a:p>
          <a:p>
            <a:pPr>
              <a:lnSpc>
                <a:spcPct val="87000"/>
              </a:lnSpc>
            </a:pPr>
            <a:r>
              <a:rPr lang="fr-FR" sz="1600" dirty="0">
                <a:solidFill>
                  <a:srgbClr val="008000"/>
                </a:solidFill>
                <a:latin typeface="Chalkboard" charset="0"/>
                <a:ea typeface="Arial" charset="0"/>
                <a:cs typeface="Arial" charset="0"/>
              </a:rPr>
              <a:t>      </a:t>
            </a:r>
          </a:p>
          <a:p>
            <a:pPr>
              <a:lnSpc>
                <a:spcPct val="87000"/>
              </a:lnSpc>
              <a:buClr>
                <a:srgbClr val="FFFF00"/>
              </a:buClr>
              <a:buFont typeface="Arial" charset="0"/>
              <a:buChar char="•"/>
            </a:pPr>
            <a:r>
              <a:rPr lang="fr-FR" sz="1600" dirty="0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 Contours: </a:t>
            </a:r>
            <a:r>
              <a:rPr lang="fr-FR" sz="1600" baseline="30000" dirty="0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12</a:t>
            </a:r>
            <a:r>
              <a:rPr lang="fr-FR" sz="1600" dirty="0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CO</a:t>
            </a:r>
            <a:r>
              <a:rPr lang="fr-FR" sz="1400" dirty="0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(2-1) (V&lt; 4 km/s and v &gt; 11 km/s)</a:t>
            </a:r>
          </a:p>
          <a:p>
            <a:pPr>
              <a:lnSpc>
                <a:spcPct val="87000"/>
              </a:lnSpc>
              <a:buClr>
                <a:srgbClr val="FFFF00"/>
              </a:buClr>
            </a:pPr>
            <a:r>
              <a:rPr lang="fr-FR" sz="1400" dirty="0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87000"/>
              </a:lnSpc>
              <a:buClr>
                <a:srgbClr val="FF6600"/>
              </a:buClr>
              <a:buFont typeface="Arial" charset="0"/>
              <a:buChar char="•"/>
            </a:pPr>
            <a:r>
              <a:rPr lang="fr-FR" sz="1600" dirty="0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Coulors</a:t>
            </a:r>
            <a:r>
              <a:rPr lang="fr-FR" sz="1600" dirty="0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: Image HST (630,675 nm)  (</a:t>
            </a:r>
            <a:r>
              <a:rPr lang="fr-FR" sz="1600" dirty="0">
                <a:solidFill>
                  <a:srgbClr val="008000"/>
                </a:solidFill>
                <a:latin typeface="Chalkboard" charset="0"/>
                <a:ea typeface="Arial" charset="0"/>
                <a:cs typeface="Arial" charset="0"/>
              </a:rPr>
              <a:t>Burrows et al 1996</a:t>
            </a:r>
            <a:r>
              <a:rPr lang="fr-FR" sz="1600" dirty="0">
                <a:solidFill>
                  <a:srgbClr val="000000"/>
                </a:solidFill>
                <a:latin typeface="Chalkboard" charset="0"/>
                <a:ea typeface="Arial" charset="0"/>
                <a:cs typeface="Arial" charset="0"/>
              </a:rPr>
              <a:t>).</a:t>
            </a:r>
            <a:r>
              <a:rPr lang="fr-FR" sz="16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fr-FR" dirty="0">
                <a:solidFill>
                  <a:srgbClr val="000000"/>
                </a:solidFill>
                <a:ea typeface="Arial" charset="0"/>
                <a:cs typeface="Arial" charset="0"/>
              </a:rPr>
              <a:t>          </a:t>
            </a:r>
          </a:p>
        </p:txBody>
      </p:sp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838200"/>
            <a:ext cx="2790825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fr-FR" sz="3200" dirty="0" smtClean="0"/>
              <a:t>Evidences for </a:t>
            </a:r>
            <a:r>
              <a:rPr lang="fr-FR" sz="3200" dirty="0" err="1" smtClean="0"/>
              <a:t>extended</a:t>
            </a:r>
            <a:r>
              <a:rPr lang="fr-FR" sz="3200" dirty="0" smtClean="0"/>
              <a:t> </a:t>
            </a:r>
            <a:r>
              <a:rPr lang="fr-FR" sz="3200" dirty="0" err="1" smtClean="0"/>
              <a:t>disc-winds</a:t>
            </a:r>
            <a:r>
              <a:rPr lang="fr-FR" sz="3200" dirty="0" smtClean="0"/>
              <a:t> (3): </a:t>
            </a:r>
            <a:r>
              <a:rPr lang="fr-FR" sz="3200" dirty="0" err="1" smtClean="0"/>
              <a:t>molecular</a:t>
            </a:r>
            <a:r>
              <a:rPr lang="fr-FR" sz="3200" dirty="0" smtClean="0"/>
              <a:t> jets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646467" y="6248400"/>
            <a:ext cx="2249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Agra-Amboage</a:t>
            </a:r>
            <a:r>
              <a:rPr lang="fr-FR" sz="1600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fr-FR" sz="1600" dirty="0" err="1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prep</a:t>
            </a:r>
            <a:endParaRPr lang="fr-FR" sz="1600" dirty="0">
              <a:solidFill>
                <a:srgbClr val="008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276600" y="4693384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Detection</a:t>
            </a:r>
            <a:r>
              <a:rPr lang="fr-FR" sz="2000" dirty="0" smtClean="0"/>
              <a:t> of </a:t>
            </a:r>
            <a:r>
              <a:rPr lang="fr-FR" sz="2000" dirty="0" err="1" smtClean="0"/>
              <a:t>small</a:t>
            </a:r>
            <a:r>
              <a:rPr lang="fr-FR" sz="2000" dirty="0" smtClean="0"/>
              <a:t> </a:t>
            </a:r>
            <a:r>
              <a:rPr lang="fr-FR" sz="2000" dirty="0" err="1" smtClean="0"/>
              <a:t>scale</a:t>
            </a:r>
            <a:r>
              <a:rPr lang="fr-FR" sz="2000" dirty="0" smtClean="0"/>
              <a:t> (z&lt; 100 AU), </a:t>
            </a:r>
            <a:r>
              <a:rPr lang="fr-FR" sz="2000" dirty="0" err="1" smtClean="0"/>
              <a:t>low</a:t>
            </a:r>
            <a:r>
              <a:rPr lang="fr-FR" sz="2000" dirty="0" smtClean="0"/>
              <a:t> </a:t>
            </a:r>
            <a:r>
              <a:rPr lang="fr-FR" sz="2000" dirty="0" err="1" smtClean="0"/>
              <a:t>velocity</a:t>
            </a:r>
            <a:r>
              <a:rPr lang="fr-FR" sz="2000" dirty="0" smtClean="0"/>
              <a:t> (v &lt; 10km/s) </a:t>
            </a:r>
            <a:r>
              <a:rPr lang="fr-FR" sz="2000" dirty="0" err="1" smtClean="0"/>
              <a:t>molecular</a:t>
            </a:r>
            <a:r>
              <a:rPr lang="fr-FR" sz="2000" dirty="0" smtClean="0"/>
              <a:t> </a:t>
            </a:r>
            <a:r>
              <a:rPr lang="fr-FR" sz="2000" dirty="0" err="1" smtClean="0"/>
              <a:t>flows</a:t>
            </a:r>
            <a:r>
              <a:rPr lang="fr-FR" sz="2000" dirty="0" smtClean="0"/>
              <a:t> </a:t>
            </a:r>
            <a:r>
              <a:rPr lang="fr-FR" sz="2000" dirty="0" err="1" smtClean="0"/>
              <a:t>surrounding</a:t>
            </a:r>
            <a:r>
              <a:rPr lang="fr-FR" sz="2000" dirty="0" smtClean="0"/>
              <a:t> </a:t>
            </a:r>
            <a:r>
              <a:rPr lang="fr-FR" sz="2000" dirty="0" err="1" smtClean="0"/>
              <a:t>optical</a:t>
            </a:r>
            <a:r>
              <a:rPr lang="fr-FR" sz="2000" dirty="0" smtClean="0"/>
              <a:t> jet:</a:t>
            </a:r>
          </a:p>
          <a:p>
            <a:pPr lvl="1">
              <a:buFontTx/>
              <a:buChar char="-"/>
            </a:pPr>
            <a:r>
              <a:rPr lang="fr-FR" sz="2000" dirty="0" smtClean="0"/>
              <a:t> consistent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disc-winds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0.1 to ~ 10 AU </a:t>
            </a:r>
          </a:p>
          <a:p>
            <a:pPr lvl="1">
              <a:buFontTx/>
              <a:buChar char="-"/>
            </a:pPr>
            <a:r>
              <a:rPr lang="fr-FR" sz="2000" dirty="0" smtClean="0"/>
              <a:t> or </a:t>
            </a:r>
            <a:r>
              <a:rPr lang="fr-FR" sz="2000" dirty="0" err="1" smtClean="0"/>
              <a:t>outer</a:t>
            </a:r>
            <a:r>
              <a:rPr lang="fr-FR" sz="2000" dirty="0" smtClean="0"/>
              <a:t> </a:t>
            </a:r>
            <a:r>
              <a:rPr lang="fr-FR" sz="2000" dirty="0" err="1" smtClean="0"/>
              <a:t>photo-evaporated</a:t>
            </a:r>
            <a:r>
              <a:rPr lang="fr-FR" sz="2000" dirty="0" smtClean="0"/>
              <a:t> </a:t>
            </a:r>
            <a:r>
              <a:rPr lang="fr-FR" sz="2000" dirty="0" err="1" smtClean="0"/>
              <a:t>winds</a:t>
            </a:r>
            <a:r>
              <a:rPr lang="fr-FR" sz="2000" dirty="0" smtClean="0"/>
              <a:t> ?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1219200" y="1562100"/>
            <a:ext cx="6781800" cy="5067300"/>
            <a:chOff x="1066800" y="1219200"/>
            <a:chExt cx="6781800" cy="50673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rcRect l="2221" r="31897" b="39517"/>
            <a:stretch>
              <a:fillRect/>
            </a:stretch>
          </p:blipFill>
          <p:spPr>
            <a:xfrm>
              <a:off x="1066800" y="1219200"/>
              <a:ext cx="6781800" cy="5037328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rcRect l="36207" t="60122" r="33621" b="9228"/>
            <a:stretch>
              <a:fillRect/>
            </a:stretch>
          </p:blipFill>
          <p:spPr>
            <a:xfrm>
              <a:off x="4514127" y="3733800"/>
              <a:ext cx="3105873" cy="2552700"/>
            </a:xfrm>
            <a:prstGeom prst="rect">
              <a:avLst/>
            </a:prstGeom>
          </p:spPr>
        </p:pic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rcRect b="69427"/>
          <a:stretch>
            <a:fillRect/>
          </a:stretch>
        </p:blipFill>
        <p:spPr>
          <a:xfrm>
            <a:off x="1231900" y="0"/>
            <a:ext cx="6769100" cy="609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rcRect t="45860"/>
          <a:stretch>
            <a:fillRect/>
          </a:stretch>
        </p:blipFill>
        <p:spPr>
          <a:xfrm>
            <a:off x="1219200" y="533400"/>
            <a:ext cx="6769100" cy="107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dgtauoi"/>
          <p:cNvPicPr>
            <a:picLocks noChangeArrowheads="1"/>
          </p:cNvPicPr>
          <p:nvPr/>
        </p:nvPicPr>
        <p:blipFill>
          <a:blip r:embed="rId2"/>
          <a:srcRect l="18750" t="21341" r="25000" b="16931"/>
          <a:stretch>
            <a:fillRect/>
          </a:stretch>
        </p:blipFill>
        <p:spPr bwMode="auto">
          <a:xfrm>
            <a:off x="152400" y="1981200"/>
            <a:ext cx="68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86238" cy="4498975"/>
          </a:xfrm>
        </p:spPr>
        <p:txBody>
          <a:bodyPr/>
          <a:lstStyle/>
          <a:p>
            <a:pPr>
              <a:buClr>
                <a:srgbClr val="0000CC"/>
              </a:buClr>
              <a:buFont typeface="Wingdings" charset="2"/>
              <a:buNone/>
            </a:pPr>
            <a:endParaRPr lang="zh-CN" altLang="en-US" sz="2400" b="1" dirty="0">
              <a:ea typeface="宋体" charset="-122"/>
              <a:cs typeface="宋体" charset="-122"/>
              <a:sym typeface="Symbol" charset="2"/>
            </a:endParaRPr>
          </a:p>
          <a:p>
            <a:pPr>
              <a:buClr>
                <a:srgbClr val="0000CC"/>
              </a:buClr>
              <a:buFont typeface="Wingdings" charset="2"/>
              <a:buNone/>
            </a:pPr>
            <a:endParaRPr lang="zh-CN" altLang="en-US" sz="2800" dirty="0">
              <a:ea typeface="宋体" charset="-122"/>
              <a:cs typeface="宋体" charset="-122"/>
              <a:sym typeface="Symbol" charset="2"/>
            </a:endParaRPr>
          </a:p>
        </p:txBody>
      </p:sp>
      <p:pic>
        <p:nvPicPr>
          <p:cNvPr id="109572" name="Picture 4" descr="rvphi_vp_ob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t="8426"/>
          <a:stretch>
            <a:fillRect/>
          </a:stretch>
        </p:blipFill>
        <p:spPr>
          <a:xfrm>
            <a:off x="3391767" y="1356554"/>
            <a:ext cx="5752233" cy="3444046"/>
          </a:xfrm>
          <a:ln/>
        </p:spPr>
      </p:pic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4724400" y="1219200"/>
            <a:ext cx="3810000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fr-FR" sz="1800" dirty="0" smtClean="0">
                <a:solidFill>
                  <a:srgbClr val="008000"/>
                </a:solidFill>
                <a:latin typeface="Times"/>
                <a:ea typeface="Arial Unicode MS" charset="0"/>
                <a:cs typeface="Times"/>
              </a:rPr>
              <a:t>Anderson et al 03, Ferreira  </a:t>
            </a:r>
            <a:r>
              <a:rPr lang="fr-FR" sz="1800" dirty="0">
                <a:solidFill>
                  <a:srgbClr val="008000"/>
                </a:solidFill>
                <a:latin typeface="Times"/>
                <a:ea typeface="Arial Unicode MS" charset="0"/>
                <a:cs typeface="Times"/>
              </a:rPr>
              <a:t>et al. </a:t>
            </a:r>
            <a:r>
              <a:rPr lang="fr-FR" sz="1800" dirty="0" smtClean="0">
                <a:solidFill>
                  <a:srgbClr val="008000"/>
                </a:solidFill>
                <a:latin typeface="Times"/>
                <a:ea typeface="Arial Unicode MS" charset="0"/>
                <a:cs typeface="Times"/>
              </a:rPr>
              <a:t>06</a:t>
            </a:r>
            <a:endParaRPr lang="fr-FR" sz="1800" dirty="0">
              <a:solidFill>
                <a:srgbClr val="008000"/>
              </a:solidFill>
              <a:latin typeface="Times"/>
              <a:ea typeface="Arial Unicode MS" charset="0"/>
              <a:cs typeface="Times"/>
            </a:endParaRPr>
          </a:p>
        </p:txBody>
      </p:sp>
      <p:pic>
        <p:nvPicPr>
          <p:cNvPr id="109574" name="Picture 6" descr="dgtau_ro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 l="17647" t="8888" r="17647" b="33778"/>
          <a:stretch>
            <a:fillRect/>
          </a:stretch>
        </p:blipFill>
        <p:spPr>
          <a:xfrm>
            <a:off x="838200" y="1676400"/>
            <a:ext cx="2635250" cy="2698750"/>
          </a:xfrm>
          <a:ln/>
        </p:spPr>
      </p:pic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381000" y="2133600"/>
            <a:ext cx="304800" cy="6096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 flipH="1" flipV="1">
            <a:off x="685800" y="2133600"/>
            <a:ext cx="9144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578" name="Line 10"/>
          <p:cNvSpPr>
            <a:spLocks noChangeShapeType="1"/>
          </p:cNvSpPr>
          <p:nvPr/>
        </p:nvSpPr>
        <p:spPr bwMode="auto">
          <a:xfrm flipH="1" flipV="1">
            <a:off x="685800" y="2743200"/>
            <a:ext cx="914400" cy="838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581" name="Text Box 13"/>
          <p:cNvSpPr txBox="1">
            <a:spLocks noChangeArrowheads="1"/>
          </p:cNvSpPr>
          <p:nvPr/>
        </p:nvSpPr>
        <p:spPr bwMode="auto">
          <a:xfrm>
            <a:off x="609600" y="4800600"/>
            <a:ext cx="8229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Font typeface="Wingdings" charset="2"/>
              <a:buNone/>
            </a:pPr>
            <a:r>
              <a:rPr lang="en-US" sz="2000" dirty="0"/>
              <a:t>Rotation signatures detected in</a:t>
            </a:r>
            <a:r>
              <a:rPr lang="en-US" sz="2000" dirty="0" smtClean="0"/>
              <a:t> several </a:t>
            </a:r>
            <a:r>
              <a:rPr lang="en-US" sz="2000" dirty="0"/>
              <a:t>jets: </a:t>
            </a:r>
            <a:r>
              <a:rPr lang="en-US" sz="2000" dirty="0">
                <a:solidFill>
                  <a:srgbClr val="D60093"/>
                </a:solidFill>
              </a:rPr>
              <a:t>  </a:t>
            </a:r>
            <a:r>
              <a:rPr lang="en-US" sz="2000" b="1" dirty="0"/>
              <a:t>V</a:t>
            </a:r>
            <a:r>
              <a:rPr lang="en-US" sz="2000" b="1" dirty="0">
                <a:sym typeface="Symbol" charset="2"/>
              </a:rPr>
              <a:t></a:t>
            </a:r>
            <a:r>
              <a:rPr lang="en-US" sz="2000" b="1" dirty="0"/>
              <a:t> </a:t>
            </a:r>
            <a:r>
              <a:rPr lang="en-US" sz="2000" b="1" dirty="0">
                <a:sym typeface="Symbol" charset="2"/>
              </a:rPr>
              <a:t>≤ 10-15 km/</a:t>
            </a:r>
            <a:r>
              <a:rPr lang="en-US" sz="2000" b="1" dirty="0" err="1">
                <a:sym typeface="Symbol" charset="2"/>
              </a:rPr>
              <a:t>s</a:t>
            </a:r>
            <a:r>
              <a:rPr lang="en-US" sz="2000" b="1" dirty="0">
                <a:sym typeface="Symbol" charset="2"/>
              </a:rPr>
              <a:t> </a:t>
            </a:r>
          </a:p>
          <a:p>
            <a:pPr eaLnBrk="1" hangingPunct="1">
              <a:buClr>
                <a:schemeClr val="tx1"/>
              </a:buClr>
              <a:buFont typeface="Wingdings" charset="2"/>
              <a:buNone/>
            </a:pPr>
            <a:r>
              <a:rPr lang="en-US" sz="2000" dirty="0">
                <a:sym typeface="Symbol" charset="2"/>
              </a:rPr>
              <a:t>Consistent with</a:t>
            </a:r>
            <a:r>
              <a:rPr lang="en-US" sz="2000" dirty="0" smtClean="0">
                <a:sym typeface="Symbol" charset="2"/>
              </a:rPr>
              <a:t> dense </a:t>
            </a:r>
            <a:r>
              <a:rPr lang="en-US" sz="2000" dirty="0">
                <a:sym typeface="Symbol" charset="2"/>
              </a:rPr>
              <a:t>disc wind component:</a:t>
            </a:r>
            <a:r>
              <a:rPr lang="en-US" sz="2000" dirty="0">
                <a:solidFill>
                  <a:srgbClr val="CC00CC"/>
                </a:solidFill>
                <a:sym typeface="Symbol" charset="2"/>
              </a:rPr>
              <a:t>  </a:t>
            </a:r>
            <a:r>
              <a:rPr lang="en-US" sz="1800" dirty="0" smtClean="0">
                <a:solidFill>
                  <a:srgbClr val="008000"/>
                </a:solidFill>
                <a:sym typeface="Symbol" charset="2"/>
              </a:rPr>
              <a:t>R</a:t>
            </a:r>
            <a:r>
              <a:rPr lang="en-US" sz="1800" baseline="-25000" dirty="0" smtClean="0">
                <a:solidFill>
                  <a:srgbClr val="008000"/>
                </a:solidFill>
                <a:sym typeface="Symbol" charset="2"/>
              </a:rPr>
              <a:t>JED</a:t>
            </a:r>
            <a:r>
              <a:rPr lang="en-US" sz="1800" dirty="0" smtClean="0">
                <a:solidFill>
                  <a:srgbClr val="008000"/>
                </a:solidFill>
                <a:sym typeface="Symbol" charset="2"/>
              </a:rPr>
              <a:t> </a:t>
            </a:r>
            <a:r>
              <a:rPr lang="en-US" sz="1800" dirty="0">
                <a:solidFill>
                  <a:srgbClr val="008000"/>
                </a:solidFill>
                <a:sym typeface="Symbol" charset="2"/>
              </a:rPr>
              <a:t>= 0.15 - 3 AU</a:t>
            </a:r>
            <a:endParaRPr lang="en-US" sz="2000" dirty="0">
              <a:solidFill>
                <a:srgbClr val="008000"/>
              </a:solidFill>
              <a:sym typeface="Symbol" charset="2"/>
            </a:endParaRPr>
          </a:p>
          <a:p>
            <a:pPr eaLnBrk="1" hangingPunct="1">
              <a:buFont typeface="Symbol" charset="2"/>
              <a:buChar char="Þ"/>
            </a:pPr>
            <a:r>
              <a:rPr lang="en-US" sz="2000" dirty="0">
                <a:solidFill>
                  <a:srgbClr val="FF0000"/>
                </a:solidFill>
              </a:rPr>
              <a:t> If velocity shifts are rotation</a:t>
            </a:r>
            <a:r>
              <a:rPr lang="en-US" sz="2000" dirty="0" smtClean="0">
                <a:solidFill>
                  <a:srgbClr val="FF0000"/>
                </a:solidFill>
              </a:rPr>
              <a:t>:   </a:t>
            </a:r>
            <a:r>
              <a:rPr lang="fr-FR" sz="2000" dirty="0" smtClean="0"/>
              <a:t>But RW Aur case </a:t>
            </a:r>
            <a:r>
              <a:rPr lang="fr-FR" sz="2000" dirty="0" smtClean="0">
                <a:solidFill>
                  <a:srgbClr val="008000"/>
                </a:solidFill>
              </a:rPr>
              <a:t>(</a:t>
            </a:r>
            <a:r>
              <a:rPr lang="fr-FR" sz="2000" dirty="0" err="1" smtClean="0">
                <a:solidFill>
                  <a:srgbClr val="008000"/>
                </a:solidFill>
              </a:rPr>
              <a:t>Deirdre</a:t>
            </a:r>
            <a:r>
              <a:rPr lang="fr-FR" sz="2000" dirty="0" smtClean="0">
                <a:solidFill>
                  <a:srgbClr val="008000"/>
                </a:solidFill>
              </a:rPr>
              <a:t> et al 2012)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endParaRPr lang="en-US" sz="2000" dirty="0">
              <a:solidFill>
                <a:srgbClr val="008000"/>
              </a:solidFill>
            </a:endParaRPr>
          </a:p>
          <a:p>
            <a:pPr lvl="1" eaLnBrk="1" hangingPunct="1">
              <a:buFontTx/>
              <a:buChar char="-"/>
            </a:pPr>
            <a:r>
              <a:rPr lang="en-US" sz="2000" dirty="0"/>
              <a:t> rules out X-</a:t>
            </a:r>
            <a:r>
              <a:rPr lang="en-US" sz="2000" dirty="0" smtClean="0"/>
              <a:t>winds and stellar </a:t>
            </a:r>
            <a:r>
              <a:rPr lang="en-US" sz="2000" dirty="0"/>
              <a:t>winds as </a:t>
            </a:r>
            <a:r>
              <a:rPr lang="en-US" sz="2000" i="1" dirty="0"/>
              <a:t>dominant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wind </a:t>
            </a:r>
            <a:r>
              <a:rPr lang="en-US" sz="2000" dirty="0" smtClean="0"/>
              <a:t>components</a:t>
            </a:r>
          </a:p>
          <a:p>
            <a:pPr lvl="1" eaLnBrk="1" hangingPunct="1">
              <a:buFontTx/>
              <a:buChar char="-"/>
            </a:pPr>
            <a:r>
              <a:rPr lang="en-US" sz="2000" dirty="0" smtClean="0"/>
              <a:t> requires warm disc winds with </a:t>
            </a:r>
            <a:r>
              <a:rPr lang="en-US" sz="2000" dirty="0" err="1" smtClean="0">
                <a:latin typeface="Symbol" charset="2"/>
                <a:cs typeface="Symbol" charset="2"/>
              </a:rPr>
              <a:t>l</a:t>
            </a:r>
            <a:r>
              <a:rPr lang="en-US" sz="2000" dirty="0" smtClean="0">
                <a:latin typeface="Symbol" charset="2"/>
                <a:cs typeface="Symbol" charset="2"/>
              </a:rPr>
              <a:t>= (</a:t>
            </a:r>
            <a:r>
              <a:rPr lang="en-US" sz="2000" dirty="0" smtClean="0"/>
              <a:t>r</a:t>
            </a:r>
            <a:r>
              <a:rPr lang="en-US" sz="2000" baseline="-25000" dirty="0" smtClean="0"/>
              <a:t>A</a:t>
            </a:r>
            <a:r>
              <a:rPr lang="en-US" sz="2000" dirty="0" smtClean="0"/>
              <a:t>/r</a:t>
            </a:r>
            <a:r>
              <a:rPr lang="en-US" sz="2000" baseline="-25000" dirty="0" smtClean="0"/>
              <a:t>o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~10  or   </a:t>
            </a:r>
            <a:r>
              <a:rPr lang="en-US" sz="2000" dirty="0" err="1" smtClean="0">
                <a:latin typeface="Symbol" charset="2"/>
                <a:cs typeface="Symbol" charset="2"/>
              </a:rPr>
              <a:t>x</a:t>
            </a:r>
            <a:r>
              <a:rPr lang="en-US" sz="2000" dirty="0" smtClean="0"/>
              <a:t>~ 0.03</a:t>
            </a:r>
            <a:endParaRPr lang="en-US" sz="2000" dirty="0"/>
          </a:p>
        </p:txBody>
      </p:sp>
      <p:sp>
        <p:nvSpPr>
          <p:cNvPr id="109585" name="Text Box 17"/>
          <p:cNvSpPr txBox="1">
            <a:spLocks noChangeArrowheads="1"/>
          </p:cNvSpPr>
          <p:nvPr/>
        </p:nvSpPr>
        <p:spPr bwMode="auto">
          <a:xfrm>
            <a:off x="228600" y="9906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 err="1">
                <a:solidFill>
                  <a:srgbClr val="008000"/>
                </a:solidFill>
              </a:rPr>
              <a:t>Bacciotti</a:t>
            </a:r>
            <a:r>
              <a:rPr lang="fr-FR" sz="1800" dirty="0">
                <a:solidFill>
                  <a:srgbClr val="008000"/>
                </a:solidFill>
              </a:rPr>
              <a:t> et al </a:t>
            </a:r>
            <a:r>
              <a:rPr lang="fr-FR" sz="1800" dirty="0" smtClean="0">
                <a:solidFill>
                  <a:srgbClr val="008000"/>
                </a:solidFill>
              </a:rPr>
              <a:t>02, </a:t>
            </a:r>
            <a:r>
              <a:rPr lang="fr-FR" sz="1800" dirty="0" err="1" smtClean="0">
                <a:solidFill>
                  <a:srgbClr val="008000"/>
                </a:solidFill>
              </a:rPr>
              <a:t>Pesenti</a:t>
            </a:r>
            <a:r>
              <a:rPr lang="fr-FR" sz="1800" dirty="0" smtClean="0">
                <a:solidFill>
                  <a:srgbClr val="008000"/>
                </a:solidFill>
              </a:rPr>
              <a:t> et al 04,                </a:t>
            </a:r>
            <a:r>
              <a:rPr lang="fr-FR" sz="1800" dirty="0" err="1" smtClean="0">
                <a:solidFill>
                  <a:srgbClr val="008000"/>
                </a:solidFill>
              </a:rPr>
              <a:t>Woitas</a:t>
            </a:r>
            <a:r>
              <a:rPr lang="fr-FR" sz="1800" dirty="0" smtClean="0">
                <a:solidFill>
                  <a:srgbClr val="008000"/>
                </a:solidFill>
              </a:rPr>
              <a:t> </a:t>
            </a:r>
            <a:r>
              <a:rPr lang="fr-FR" sz="1800" dirty="0">
                <a:solidFill>
                  <a:srgbClr val="008000"/>
                </a:solidFill>
              </a:rPr>
              <a:t>et al </a:t>
            </a:r>
            <a:r>
              <a:rPr lang="fr-FR" sz="1800" dirty="0" smtClean="0">
                <a:solidFill>
                  <a:srgbClr val="008000"/>
                </a:solidFill>
              </a:rPr>
              <a:t>05, </a:t>
            </a:r>
            <a:r>
              <a:rPr lang="fr-FR" sz="1800" dirty="0" err="1" smtClean="0">
                <a:solidFill>
                  <a:srgbClr val="008000"/>
                </a:solidFill>
              </a:rPr>
              <a:t>Coffey</a:t>
            </a:r>
            <a:r>
              <a:rPr lang="fr-FR" sz="1800" dirty="0" smtClean="0">
                <a:solidFill>
                  <a:srgbClr val="008000"/>
                </a:solidFill>
              </a:rPr>
              <a:t> et al 12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fr-FR" sz="3200" dirty="0" smtClean="0"/>
              <a:t>Evidences for </a:t>
            </a:r>
            <a:r>
              <a:rPr lang="fr-FR" sz="3200" dirty="0" err="1" smtClean="0"/>
              <a:t>extended</a:t>
            </a:r>
            <a:r>
              <a:rPr lang="fr-FR" sz="3200" dirty="0" smtClean="0"/>
              <a:t> </a:t>
            </a:r>
            <a:r>
              <a:rPr lang="fr-FR" sz="3200" dirty="0" err="1" smtClean="0"/>
              <a:t>disc-winds</a:t>
            </a:r>
            <a:r>
              <a:rPr lang="fr-FR" sz="3200" dirty="0" smtClean="0"/>
              <a:t> (4 ?): rotation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13013</TotalTime>
  <Words>1722</Words>
  <Application>Microsoft Office PowerPoint</Application>
  <PresentationFormat>On-screen Show (4:3)</PresentationFormat>
  <Paragraphs>256</Paragraphs>
  <Slides>27</Slides>
  <Notes>11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Nouvelle présentation</vt:lpstr>
      <vt:lpstr>…quation</vt:lpstr>
      <vt:lpstr>What does it take to launch jets from accretion discs ?</vt:lpstr>
      <vt:lpstr>Outline</vt:lpstr>
      <vt:lpstr>Slide 3</vt:lpstr>
      <vt:lpstr>Classes of stationary accretion-related jet models</vt:lpstr>
      <vt:lpstr>Evidences for extended disc-winds (1): global view</vt:lpstr>
      <vt:lpstr>Evidences for extended disc-winds (2): dust</vt:lpstr>
      <vt:lpstr>Evidences for extended disc-winds (3): molecular jets</vt:lpstr>
      <vt:lpstr>Slide 8</vt:lpstr>
      <vt:lpstr>Evidences for extended disc-winds (4 ?): rotation</vt:lpstr>
      <vt:lpstr>2- BP jets from Jet Emitting Discs (JEDs)</vt:lpstr>
      <vt:lpstr>Self-similar models: disc + jets</vt:lpstr>
      <vt:lpstr>2.5D Numerical experiments</vt:lpstr>
      <vt:lpstr>But YSO jet phenomenology is more complex…</vt:lpstr>
      <vt:lpstr>3- Interaction with the central object</vt:lpstr>
      <vt:lpstr>Unsteady Magnetospheric Ejections</vt:lpstr>
      <vt:lpstr>Around black holes ? global 3D MHD simulations</vt:lpstr>
      <vt:lpstr>BZ versus BP jet power</vt:lpstr>
      <vt:lpstr>Power of « Blandford &amp; Payne » jets</vt:lpstr>
      <vt:lpstr>BZ versus BP jet power</vt:lpstr>
      <vt:lpstr>4- Magnetic field in a discs</vt:lpstr>
      <vt:lpstr>Magnetic field redistribution</vt:lpstr>
      <vt:lpstr>LMXrB hysteresis: GX 339-4</vt:lpstr>
      <vt:lpstr>LMXrB hysteresis: magnetic tides/floods ? </vt:lpstr>
      <vt:lpstr>SADs and JEDs: radial transitions</vt:lpstr>
      <vt:lpstr>Evolution of the SAD-outer JED transition </vt:lpstr>
      <vt:lpstr>Evolution of the SAD-outer JED transition </vt:lpstr>
      <vt:lpstr>Conclusion</vt:lpstr>
    </vt:vector>
  </TitlesOfParts>
  <Company>LAOG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Discs Winds</dc:title>
  <dc:creator>Jonathan Ferreira</dc:creator>
  <cp:lastModifiedBy>apps-guest</cp:lastModifiedBy>
  <cp:revision>719</cp:revision>
  <cp:lastPrinted>2010-10-11T18:08:20Z</cp:lastPrinted>
  <dcterms:created xsi:type="dcterms:W3CDTF">2012-05-03T14:30:09Z</dcterms:created>
  <dcterms:modified xsi:type="dcterms:W3CDTF">2012-05-03T14:46:56Z</dcterms:modified>
</cp:coreProperties>
</file>