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09" r:id="rId2"/>
  </p:sldMasterIdLst>
  <p:notesMasterIdLst>
    <p:notesMasterId r:id="rId30"/>
  </p:notesMasterIdLst>
  <p:handoutMasterIdLst>
    <p:handoutMasterId r:id="rId31"/>
  </p:handoutMasterIdLst>
  <p:sldIdLst>
    <p:sldId id="493" r:id="rId3"/>
    <p:sldId id="568" r:id="rId4"/>
    <p:sldId id="544" r:id="rId5"/>
    <p:sldId id="564" r:id="rId6"/>
    <p:sldId id="548" r:id="rId7"/>
    <p:sldId id="524" r:id="rId8"/>
    <p:sldId id="497" r:id="rId9"/>
    <p:sldId id="499" r:id="rId10"/>
    <p:sldId id="554" r:id="rId11"/>
    <p:sldId id="566" r:id="rId12"/>
    <p:sldId id="567" r:id="rId13"/>
    <p:sldId id="539" r:id="rId14"/>
    <p:sldId id="553" r:id="rId15"/>
    <p:sldId id="561" r:id="rId16"/>
    <p:sldId id="556" r:id="rId17"/>
    <p:sldId id="519" r:id="rId18"/>
    <p:sldId id="528" r:id="rId19"/>
    <p:sldId id="505" r:id="rId20"/>
    <p:sldId id="552" r:id="rId21"/>
    <p:sldId id="510" r:id="rId22"/>
    <p:sldId id="555" r:id="rId23"/>
    <p:sldId id="537" r:id="rId24"/>
    <p:sldId id="565" r:id="rId25"/>
    <p:sldId id="558" r:id="rId26"/>
    <p:sldId id="521" r:id="rId27"/>
    <p:sldId id="534" r:id="rId28"/>
    <p:sldId id="549" r:id="rId29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00FF"/>
    <a:srgbClr val="00FF10"/>
    <a:srgbClr val="E88900"/>
    <a:srgbClr val="0F4F97"/>
    <a:srgbClr val="F6CE86"/>
    <a:srgbClr val="AEF8E5"/>
    <a:srgbClr val="0A8464"/>
    <a:srgbClr val="0DB78A"/>
    <a:srgbClr val="D68F10"/>
    <a:srgbClr val="F1B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99" autoAdjust="0"/>
    <p:restoredTop sz="99890" autoAdjust="0"/>
  </p:normalViewPr>
  <p:slideViewPr>
    <p:cSldViewPr snapToGrid="0">
      <p:cViewPr varScale="1">
        <p:scale>
          <a:sx n="93" d="100"/>
          <a:sy n="93" d="100"/>
        </p:scale>
        <p:origin x="-96" y="-416"/>
      </p:cViewPr>
      <p:guideLst>
        <p:guide orient="horz" pos="993"/>
        <p:guide orient="horz" pos="39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552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image" Target="../media/image40.emf"/><Relationship Id="rId2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6.emf"/><Relationship Id="rId5" Type="http://schemas.openxmlformats.org/officeDocument/2006/relationships/image" Target="../media/image32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4/30/12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4/30/12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42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662816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1244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1" r:id="rId3"/>
    <p:sldLayoutId id="2147483703" r:id="rId4"/>
    <p:sldLayoutId id="2147483705" r:id="rId5"/>
    <p:sldLayoutId id="2147483706" r:id="rId6"/>
    <p:sldLayoutId id="2147483702" r:id="rId7"/>
    <p:sldLayoutId id="2147483698" r:id="rId8"/>
    <p:sldLayoutId id="2147483707" r:id="rId9"/>
    <p:sldLayoutId id="2147483699" r:id="rId10"/>
    <p:sldLayoutId id="2147483708" r:id="rId11"/>
  </p:sldLayoutIdLst>
  <p:hf hdr="0" ftr="0" dt="0"/>
  <p:txStyles>
    <p:titleStyle>
      <a:lvl1pPr algn="ctr" rtl="0" eaLnBrk="1" latinLnBrk="0" hangingPunct="1">
        <a:lnSpc>
          <a:spcPct val="100000"/>
        </a:lnSpc>
        <a:spcBef>
          <a:spcPct val="0"/>
        </a:spcBef>
        <a:buNone/>
        <a:defRPr kumimoji="0" sz="32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808114" y="6591164"/>
            <a:ext cx="772006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</a:t>
            </a:r>
            <a:r>
              <a:rPr lang="en-US" sz="600" dirty="0" err="1" smtClean="0">
                <a:latin typeface="Arial"/>
                <a:cs typeface="Arial"/>
              </a:rPr>
              <a:t>xxxxxx</a:t>
            </a:r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3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31.emf"/><Relationship Id="rId10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oleObject" Target="../embeddings/oleObject22.bin"/><Relationship Id="rId7" Type="http://schemas.openxmlformats.org/officeDocument/2006/relationships/image" Target="../media/image4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5.png"/><Relationship Id="rId5" Type="http://schemas.openxmlformats.org/officeDocument/2006/relationships/image" Target="../media/image59.png"/><Relationship Id="rId6" Type="http://schemas.openxmlformats.org/officeDocument/2006/relationships/oleObject" Target="../embeddings/oleObject23.bin"/><Relationship Id="rId7" Type="http://schemas.openxmlformats.org/officeDocument/2006/relationships/image" Target="../media/image5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66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6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2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81.e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82.emf"/><Relationship Id="rId11" Type="http://schemas.openxmlformats.org/officeDocument/2006/relationships/image" Target="../media/image8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19.emf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20.emf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7.emf"/><Relationship Id="rId10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i="0" dirty="0"/>
              <a:t>Proton Imaging of Collisionless Shock Experiments at OMEGA EP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7563" y="1995713"/>
            <a:ext cx="4184539" cy="746307"/>
          </a:xfrm>
          <a:prstGeom prst="rect">
            <a:avLst/>
          </a:prstGeom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Nathan Kugland</a:t>
            </a:r>
            <a:endParaRPr lang="en-US" noProof="0" dirty="0">
              <a:latin typeface="Arial"/>
              <a:ea typeface="+mj-ea"/>
              <a:cs typeface="Arial"/>
            </a:endParaRPr>
          </a:p>
          <a:p>
            <a:pPr lvl="0" defTabSz="914400">
              <a:spcBef>
                <a:spcPct val="0"/>
              </a:spcBef>
              <a:defRPr/>
            </a:pPr>
            <a:r>
              <a:rPr kumimoji="0" lang="en-US" sz="1400" b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On behalf of </a:t>
            </a:r>
            <a:r>
              <a:rPr kumimoji="0" lang="en-US" sz="1400" b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the ACSEL collaboration</a:t>
            </a:r>
            <a:endParaRPr kumimoji="0" lang="en-US" sz="14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795261" y="2082904"/>
            <a:ext cx="2985408" cy="464462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lvl="0"/>
            <a:r>
              <a:rPr lang="en-US" dirty="0" smtClean="0">
                <a:latin typeface="Arial"/>
                <a:cs typeface="Lucida Handwriting"/>
              </a:rPr>
              <a:t>HEDLA Conference</a:t>
            </a:r>
          </a:p>
          <a:p>
            <a:pPr lvl="0"/>
            <a:r>
              <a:rPr lang="en-US" dirty="0" smtClean="0">
                <a:latin typeface="Arial"/>
                <a:cs typeface="Lucida Handwriting"/>
              </a:rPr>
              <a:t>April 30,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67" y="6444710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LLNL-PRES-552332</a:t>
            </a:r>
            <a:endParaRPr lang="en-US" sz="14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Assumptions for Proton Imaging</a:t>
            </a:r>
            <a:endParaRPr lang="en-US" dirty="0"/>
          </a:p>
        </p:txBody>
      </p:sp>
      <p:pic>
        <p:nvPicPr>
          <p:cNvPr id="3" name="Picture 2" descr="Fig1_Setup_a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5" y="999294"/>
            <a:ext cx="4465006" cy="519410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52400" y="1066799"/>
            <a:ext cx="4529242" cy="5153559"/>
            <a:chOff x="152400" y="1066799"/>
            <a:chExt cx="4529242" cy="5153559"/>
          </a:xfrm>
        </p:grpSpPr>
        <p:sp>
          <p:nvSpPr>
            <p:cNvPr id="5" name="Rectangle 4"/>
            <p:cNvSpPr/>
            <p:nvPr/>
          </p:nvSpPr>
          <p:spPr bwMode="auto">
            <a:xfrm>
              <a:off x="2464588" y="2184658"/>
              <a:ext cx="2217054" cy="1472941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378489" y="4024938"/>
              <a:ext cx="0" cy="1355996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378489" y="1409805"/>
              <a:ext cx="505833" cy="2613191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 bwMode="auto">
            <a:xfrm>
              <a:off x="152400" y="1066799"/>
              <a:ext cx="1548058" cy="5153559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698790" y="1981200"/>
              <a:ext cx="408971" cy="1442090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85386" y="849829"/>
            <a:ext cx="38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x</a:t>
            </a:r>
            <a:endParaRPr lang="en-US" sz="2400" i="1" baseline="-25000" dirty="0" smtClean="0">
              <a:latin typeface="Times"/>
              <a:cs typeface="Time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358873" y="1165872"/>
            <a:ext cx="2000250" cy="1432350"/>
            <a:chOff x="6358873" y="1165872"/>
            <a:chExt cx="2000250" cy="1432350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7699657"/>
                </p:ext>
              </p:extLst>
            </p:nvPr>
          </p:nvGraphicFramePr>
          <p:xfrm>
            <a:off x="6463150" y="1165872"/>
            <a:ext cx="175260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75" name="Equation" r:id="rId4" imgW="1168400" imgH="393700" progId="Equation.3">
                    <p:embed/>
                  </p:oleObj>
                </mc:Choice>
                <mc:Fallback>
                  <p:oleObj name="Equation" r:id="rId4" imgW="11684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463150" y="1165872"/>
                          <a:ext cx="1752600" cy="590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2273395"/>
                </p:ext>
              </p:extLst>
            </p:nvPr>
          </p:nvGraphicFramePr>
          <p:xfrm>
            <a:off x="6358873" y="1950522"/>
            <a:ext cx="2000250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76" name="Equation" r:id="rId6" imgW="1333500" imgH="431800" progId="Equation.3">
                    <p:embed/>
                  </p:oleObj>
                </mc:Choice>
                <mc:Fallback>
                  <p:oleObj name="Equation" r:id="rId6" imgW="13335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58873" y="1950522"/>
                          <a:ext cx="2000250" cy="647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854656"/>
              </p:ext>
            </p:extLst>
          </p:nvPr>
        </p:nvGraphicFramePr>
        <p:xfrm>
          <a:off x="5768543" y="3242853"/>
          <a:ext cx="18669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7" name="Equation" r:id="rId8" imgW="1244600" imgH="431800" progId="Equation.3">
                  <p:embed/>
                </p:oleObj>
              </mc:Choice>
              <mc:Fallback>
                <p:oleObj name="Equation" r:id="rId8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68543" y="3242853"/>
                        <a:ext cx="18669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593936"/>
              </p:ext>
            </p:extLst>
          </p:nvPr>
        </p:nvGraphicFramePr>
        <p:xfrm>
          <a:off x="6462713" y="4417315"/>
          <a:ext cx="16002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8" name="Equation" r:id="rId10" imgW="1066800" imgH="444500" progId="Equation.3">
                  <p:embed/>
                </p:oleObj>
              </mc:Choice>
              <mc:Fallback>
                <p:oleObj name="Equation" r:id="rId10" imgW="1066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62713" y="4417315"/>
                        <a:ext cx="160020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390311"/>
              </p:ext>
            </p:extLst>
          </p:nvPr>
        </p:nvGraphicFramePr>
        <p:xfrm>
          <a:off x="2744146" y="2761476"/>
          <a:ext cx="1532562" cy="40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9" name="Equation" r:id="rId12" imgW="825500" imgH="215900" progId="Equation.3">
                  <p:embed/>
                </p:oleObj>
              </mc:Choice>
              <mc:Fallback>
                <p:oleObj name="Equation" r:id="rId12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44146" y="2761476"/>
                        <a:ext cx="1532562" cy="400824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796477" y="6507193"/>
            <a:ext cx="362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N. L. Kugland, D. D. Ryutov, </a:t>
            </a:r>
            <a:r>
              <a:rPr lang="en-US" sz="1200" i="1" dirty="0">
                <a:latin typeface="Arial Narrow"/>
                <a:cs typeface="Arial Narrow"/>
              </a:rPr>
              <a:t>et al</a:t>
            </a:r>
            <a:r>
              <a:rPr lang="en-US" sz="1200" dirty="0">
                <a:latin typeface="Arial Narrow"/>
                <a:cs typeface="Arial Narrow"/>
              </a:rPr>
              <a:t>, Submitted to RSI (2012)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6447" y="335581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Jacobian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3797" y="5567877"/>
            <a:ext cx="221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Quasi-static, paraxial, small-angle model</a:t>
            </a:r>
          </a:p>
        </p:txBody>
      </p:sp>
    </p:spTree>
    <p:extLst>
      <p:ext uri="{BB962C8B-B14F-4D97-AF65-F5344CB8AC3E}">
        <p14:creationId xmlns:p14="http://schemas.microsoft.com/office/powerpoint/2010/main" val="308668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587" t="876" r="59561" b="7128"/>
          <a:stretch/>
        </p:blipFill>
        <p:spPr>
          <a:xfrm>
            <a:off x="557461" y="1448961"/>
            <a:ext cx="2305361" cy="4422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</a:t>
            </a:r>
            <a:r>
              <a:rPr lang="en-US" dirty="0" smtClean="0"/>
              <a:t>Caustics from Natural Focusing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739" y="1445972"/>
            <a:ext cx="3447347" cy="3988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6477" y="6396335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err="1">
                <a:latin typeface="Arial Narrow"/>
                <a:cs typeface="Arial Narrow"/>
              </a:rPr>
              <a:t>www.mpa-garching.mpg.de</a:t>
            </a:r>
            <a:endParaRPr lang="en-US" sz="1200" dirty="0">
              <a:latin typeface="Arial Narrow"/>
              <a:cs typeface="Arial Narrow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J. F. Nye 1999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187" y="1054847"/>
            <a:ext cx="266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Caustics from water ripples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6414" y="1113245"/>
            <a:ext cx="237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strong intensity variation (2x or more)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3601793" y="1330798"/>
            <a:ext cx="1197710" cy="900375"/>
          </a:xfrm>
          <a:prstGeom prst="ellips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808090"/>
              </p:ext>
            </p:extLst>
          </p:nvPr>
        </p:nvGraphicFramePr>
        <p:xfrm>
          <a:off x="6705414" y="3549141"/>
          <a:ext cx="2018068" cy="64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0" name="Equation" r:id="rId5" imgW="1511300" imgH="482600" progId="Equation.3">
                  <p:embed/>
                </p:oleObj>
              </mc:Choice>
              <mc:Fallback>
                <p:oleObj name="Equation" r:id="rId5" imgW="1511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05414" y="3549141"/>
                        <a:ext cx="2018068" cy="64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39363" y="3182561"/>
            <a:ext cx="242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Formal caustic condition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064454"/>
              </p:ext>
            </p:extLst>
          </p:nvPr>
        </p:nvGraphicFramePr>
        <p:xfrm>
          <a:off x="7062183" y="2317513"/>
          <a:ext cx="1545411" cy="643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1" name="Equation" r:id="rId7" imgW="1066800" imgH="444500" progId="Equation.3">
                  <p:embed/>
                </p:oleObj>
              </mc:Choice>
              <mc:Fallback>
                <p:oleObj name="Equation" r:id="rId7" imgW="1066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62183" y="2317513"/>
                        <a:ext cx="1545411" cy="643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58929" y="1916539"/>
            <a:ext cx="156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Image intensity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2877" y="4202782"/>
            <a:ext cx="116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(singularity)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8544" y="3863974"/>
            <a:ext cx="95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skeleton</a:t>
            </a:r>
          </a:p>
        </p:txBody>
      </p:sp>
      <p:sp>
        <p:nvSpPr>
          <p:cNvPr id="17" name="Freeform 16"/>
          <p:cNvSpPr/>
          <p:nvPr/>
        </p:nvSpPr>
        <p:spPr>
          <a:xfrm>
            <a:off x="1000548" y="2453330"/>
            <a:ext cx="1639503" cy="1406692"/>
          </a:xfrm>
          <a:custGeom>
            <a:avLst/>
            <a:gdLst>
              <a:gd name="connsiteX0" fmla="*/ 403 w 1639503"/>
              <a:gd name="connsiteY0" fmla="*/ 1366708 h 1406692"/>
              <a:gd name="connsiteX1" fmla="*/ 144952 w 1639503"/>
              <a:gd name="connsiteY1" fmla="*/ 933082 h 1406692"/>
              <a:gd name="connsiteX2" fmla="*/ 413400 w 1639503"/>
              <a:gd name="connsiteY2" fmla="*/ 623349 h 1406692"/>
              <a:gd name="connsiteX3" fmla="*/ 599248 w 1639503"/>
              <a:gd name="connsiteY3" fmla="*/ 396212 h 1406692"/>
              <a:gd name="connsiteX4" fmla="*/ 712822 w 1639503"/>
              <a:gd name="connsiteY4" fmla="*/ 179399 h 1406692"/>
              <a:gd name="connsiteX5" fmla="*/ 898671 w 1639503"/>
              <a:gd name="connsiteY5" fmla="*/ 3883 h 1406692"/>
              <a:gd name="connsiteX6" fmla="*/ 1156793 w 1639503"/>
              <a:gd name="connsiteY6" fmla="*/ 65830 h 1406692"/>
              <a:gd name="connsiteX7" fmla="*/ 1425241 w 1639503"/>
              <a:gd name="connsiteY7" fmla="*/ 158750 h 1406692"/>
              <a:gd name="connsiteX8" fmla="*/ 1631739 w 1639503"/>
              <a:gd name="connsiteY8" fmla="*/ 478807 h 1406692"/>
              <a:gd name="connsiteX9" fmla="*/ 1590440 w 1639503"/>
              <a:gd name="connsiteY9" fmla="*/ 747242 h 1406692"/>
              <a:gd name="connsiteX10" fmla="*/ 1538815 w 1639503"/>
              <a:gd name="connsiteY10" fmla="*/ 1067299 h 1406692"/>
              <a:gd name="connsiteX11" fmla="*/ 1414916 w 1639503"/>
              <a:gd name="connsiteY11" fmla="*/ 1273788 h 1406692"/>
              <a:gd name="connsiteX12" fmla="*/ 1270367 w 1639503"/>
              <a:gd name="connsiteY12" fmla="*/ 1346059 h 1406692"/>
              <a:gd name="connsiteX13" fmla="*/ 878021 w 1639503"/>
              <a:gd name="connsiteY13" fmla="*/ 1315086 h 1406692"/>
              <a:gd name="connsiteX14" fmla="*/ 557948 w 1639503"/>
              <a:gd name="connsiteY14" fmla="*/ 1377032 h 1406692"/>
              <a:gd name="connsiteX15" fmla="*/ 186252 w 1639503"/>
              <a:gd name="connsiteY15" fmla="*/ 1387356 h 1406692"/>
              <a:gd name="connsiteX16" fmla="*/ 403 w 1639503"/>
              <a:gd name="connsiteY16" fmla="*/ 1366708 h 140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39503" h="1406692">
                <a:moveTo>
                  <a:pt x="403" y="1366708"/>
                </a:moveTo>
                <a:cubicBezTo>
                  <a:pt x="-6480" y="1290996"/>
                  <a:pt x="76119" y="1056975"/>
                  <a:pt x="144952" y="933082"/>
                </a:cubicBezTo>
                <a:cubicBezTo>
                  <a:pt x="213785" y="809189"/>
                  <a:pt x="337684" y="712827"/>
                  <a:pt x="413400" y="623349"/>
                </a:cubicBezTo>
                <a:cubicBezTo>
                  <a:pt x="489116" y="533871"/>
                  <a:pt x="549344" y="470204"/>
                  <a:pt x="599248" y="396212"/>
                </a:cubicBezTo>
                <a:cubicBezTo>
                  <a:pt x="649152" y="322220"/>
                  <a:pt x="662918" y="244787"/>
                  <a:pt x="712822" y="179399"/>
                </a:cubicBezTo>
                <a:cubicBezTo>
                  <a:pt x="762726" y="114011"/>
                  <a:pt x="824676" y="22811"/>
                  <a:pt x="898671" y="3883"/>
                </a:cubicBezTo>
                <a:cubicBezTo>
                  <a:pt x="972666" y="-15045"/>
                  <a:pt x="1069031" y="40019"/>
                  <a:pt x="1156793" y="65830"/>
                </a:cubicBezTo>
                <a:cubicBezTo>
                  <a:pt x="1244555" y="91641"/>
                  <a:pt x="1346083" y="89920"/>
                  <a:pt x="1425241" y="158750"/>
                </a:cubicBezTo>
                <a:cubicBezTo>
                  <a:pt x="1504399" y="227580"/>
                  <a:pt x="1604206" y="380725"/>
                  <a:pt x="1631739" y="478807"/>
                </a:cubicBezTo>
                <a:cubicBezTo>
                  <a:pt x="1659272" y="576889"/>
                  <a:pt x="1605927" y="649160"/>
                  <a:pt x="1590440" y="747242"/>
                </a:cubicBezTo>
                <a:cubicBezTo>
                  <a:pt x="1574953" y="845324"/>
                  <a:pt x="1568069" y="979541"/>
                  <a:pt x="1538815" y="1067299"/>
                </a:cubicBezTo>
                <a:cubicBezTo>
                  <a:pt x="1509561" y="1155057"/>
                  <a:pt x="1459657" y="1227328"/>
                  <a:pt x="1414916" y="1273788"/>
                </a:cubicBezTo>
                <a:cubicBezTo>
                  <a:pt x="1370175" y="1320248"/>
                  <a:pt x="1359849" y="1339176"/>
                  <a:pt x="1270367" y="1346059"/>
                </a:cubicBezTo>
                <a:cubicBezTo>
                  <a:pt x="1180885" y="1352942"/>
                  <a:pt x="996757" y="1309924"/>
                  <a:pt x="878021" y="1315086"/>
                </a:cubicBezTo>
                <a:cubicBezTo>
                  <a:pt x="759285" y="1320248"/>
                  <a:pt x="673243" y="1364987"/>
                  <a:pt x="557948" y="1377032"/>
                </a:cubicBezTo>
                <a:cubicBezTo>
                  <a:pt x="442653" y="1389077"/>
                  <a:pt x="275734" y="1387356"/>
                  <a:pt x="186252" y="1387356"/>
                </a:cubicBezTo>
                <a:cubicBezTo>
                  <a:pt x="96770" y="1387356"/>
                  <a:pt x="7286" y="1442420"/>
                  <a:pt x="403" y="1366708"/>
                </a:cubicBezTo>
                <a:close/>
              </a:path>
            </a:pathLst>
          </a:custGeom>
          <a:ln>
            <a:solidFill>
              <a:srgbClr val="000000"/>
            </a:solidFill>
            <a:prstDash val="dash"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7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Fields Make Proton Caustics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96477" y="6507193"/>
            <a:ext cx="362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N. L. Kugland, D. D. Ryutov, </a:t>
            </a:r>
            <a:r>
              <a:rPr lang="en-US" sz="1200" i="1" dirty="0">
                <a:latin typeface="Arial Narrow"/>
                <a:cs typeface="Arial Narrow"/>
              </a:rPr>
              <a:t>et al</a:t>
            </a:r>
            <a:r>
              <a:rPr lang="en-US" sz="1200" dirty="0">
                <a:latin typeface="Arial Narrow"/>
                <a:cs typeface="Arial Narrow"/>
              </a:rPr>
              <a:t>, Submitted to RSI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0" y="1570119"/>
            <a:ext cx="1931773" cy="1626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49" y="924612"/>
            <a:ext cx="239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Spherical electric potential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(soft Gaussian profile)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3603" y="2615429"/>
            <a:ext cx="192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a</a:t>
            </a:r>
            <a:r>
              <a:rPr lang="en-US" dirty="0" smtClean="0">
                <a:latin typeface="Arial Narrow"/>
                <a:cs typeface="Arial Narrow"/>
              </a:rPr>
              <a:t> = 100 </a:t>
            </a:r>
            <a:r>
              <a:rPr lang="el-GR" dirty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08097" y="2383939"/>
            <a:ext cx="329904" cy="87288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3961" y="3509069"/>
            <a:ext cx="187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normalized potential</a:t>
            </a:r>
          </a:p>
        </p:txBody>
      </p:sp>
      <p:pic>
        <p:nvPicPr>
          <p:cNvPr id="19" name="Picture 18" descr="Fig3_SphericalGaussianMuScaling_v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037" y="1016627"/>
            <a:ext cx="4561558" cy="28713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80481" y="955144"/>
            <a:ext cx="1163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unrealistically high</a:t>
            </a:r>
          </a:p>
          <a:p>
            <a:r>
              <a:rPr lang="en-US" sz="1400" dirty="0" smtClean="0">
                <a:latin typeface="Arial Narrow"/>
                <a:cs typeface="Arial Narrow"/>
              </a:rPr>
              <a:t>(soft blob)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504249" y="1123510"/>
            <a:ext cx="514688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7385" y="5815027"/>
            <a:ext cx="1725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W </a:t>
            </a:r>
            <a:r>
              <a:rPr lang="en-US" sz="1600" dirty="0">
                <a:latin typeface="Arial Narrow"/>
                <a:cs typeface="Arial Narrow"/>
              </a:rPr>
              <a:t>= 10 MeV, M = </a:t>
            </a:r>
            <a:r>
              <a:rPr lang="en-US" sz="1600" dirty="0" smtClean="0">
                <a:latin typeface="Arial Narrow"/>
                <a:cs typeface="Arial Narrow"/>
              </a:rPr>
              <a:t>14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672" y="3930424"/>
            <a:ext cx="166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 &gt; 0 defocusing,</a:t>
            </a:r>
          </a:p>
          <a:p>
            <a:r>
              <a:rPr lang="el-GR" dirty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 &lt; 0 focusing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8922" y="4588392"/>
            <a:ext cx="3608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Caustics </a:t>
            </a:r>
            <a:r>
              <a:rPr lang="en-US" b="1" dirty="0" smtClean="0">
                <a:latin typeface="Arial Narrow"/>
                <a:cs typeface="Arial Narrow"/>
                <a:sym typeface="Wingdings"/>
              </a:rPr>
              <a:t> strong deflection  strong</a:t>
            </a:r>
            <a:r>
              <a:rPr lang="en-US" b="1" dirty="0" smtClean="0">
                <a:latin typeface="Arial Narrow"/>
                <a:cs typeface="Arial Narrow"/>
              </a:rPr>
              <a:t> field </a:t>
            </a:r>
            <a:r>
              <a:rPr lang="en-US" b="1" dirty="0" smtClean="0">
                <a:latin typeface="Arial Narrow"/>
                <a:cs typeface="Arial Narrow"/>
                <a:sym typeface="Wingdings"/>
              </a:rPr>
              <a:t> </a:t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r>
              <a:rPr lang="en-US" b="1" dirty="0" smtClean="0">
                <a:latin typeface="Arial Narrow"/>
                <a:cs typeface="Arial Narrow"/>
                <a:sym typeface="Wingdings"/>
              </a:rPr>
              <a:t>high potential OR short scale length</a:t>
            </a:r>
            <a:endParaRPr lang="en-US" b="1" dirty="0" smtClean="0">
              <a:latin typeface="Arial Narrow"/>
              <a:cs typeface="Arial Narrow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937555"/>
              </p:ext>
            </p:extLst>
          </p:nvPr>
        </p:nvGraphicFramePr>
        <p:xfrm>
          <a:off x="381292" y="4696715"/>
          <a:ext cx="1108262" cy="49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0" name="Equation" r:id="rId5" imgW="876300" imgH="393700" progId="Equation.3">
                  <p:embed/>
                </p:oleObj>
              </mc:Choice>
              <mc:Fallback>
                <p:oleObj name="Equation" r:id="rId5" imgW="876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292" y="4696715"/>
                        <a:ext cx="1108262" cy="497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229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Possibility: Localized Heating, Constant Density</a:t>
            </a:r>
            <a:endParaRPr lang="en-US" sz="2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07" y="4120868"/>
            <a:ext cx="2528618" cy="2089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38" y="1937655"/>
            <a:ext cx="2442428" cy="199134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049001" y="2240886"/>
            <a:ext cx="0" cy="111990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64819" y="2240886"/>
            <a:ext cx="0" cy="111990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2819" y="3291522"/>
            <a:ext cx="81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2.5 mm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49001" y="2933613"/>
            <a:ext cx="715818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48411" y="1988702"/>
            <a:ext cx="155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Ion Temperature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4911" y="4323549"/>
            <a:ext cx="11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Ion Density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6477" y="6507193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Matthew Levy (Rice &amp; LLNL)</a:t>
            </a:r>
            <a:endParaRPr lang="en-US" sz="1200" dirty="0">
              <a:latin typeface="Arial Narrow"/>
              <a:cs typeface="Arial Narrow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099" y="2819907"/>
            <a:ext cx="3852719" cy="24384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53200" y="2525498"/>
            <a:ext cx="65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Times"/>
                <a:cs typeface="Times"/>
              </a:rPr>
              <a:t>φ</a:t>
            </a:r>
            <a:r>
              <a:rPr lang="en-US" i="1" dirty="0" smtClean="0">
                <a:latin typeface="Times"/>
                <a:cs typeface="Times"/>
              </a:rPr>
              <a:t>/</a:t>
            </a:r>
            <a:r>
              <a:rPr lang="el-GR" i="1" dirty="0" smtClean="0">
                <a:latin typeface="Times"/>
                <a:cs typeface="Times"/>
              </a:rPr>
              <a:t>φ</a:t>
            </a:r>
            <a:r>
              <a:rPr lang="en-US" baseline="-250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1456" y="5515771"/>
            <a:ext cx="118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1.7 mm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373091" y="5342589"/>
            <a:ext cx="819727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78804" y="1079175"/>
            <a:ext cx="368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Possible “final” state: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super-Gaussian electrostatic profiles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73273" y="3968680"/>
            <a:ext cx="42718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264401" y="3970989"/>
            <a:ext cx="42718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89271" y="3783953"/>
            <a:ext cx="81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200 </a:t>
            </a:r>
            <a:r>
              <a:rPr lang="el-GR" dirty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833" y="1081115"/>
            <a:ext cx="3382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Preliminary 1D LSP Simulations</a:t>
            </a:r>
          </a:p>
          <a:p>
            <a:pPr algn="ctr"/>
            <a:r>
              <a:rPr lang="en-US" b="1" dirty="0" smtClean="0">
                <a:latin typeface="Arial Narrow"/>
                <a:cs typeface="Arial Narrow"/>
              </a:rPr>
              <a:t>(hybrid, kinetic ions/fluid electrons)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063186"/>
              </p:ext>
            </p:extLst>
          </p:nvPr>
        </p:nvGraphicFramePr>
        <p:xfrm>
          <a:off x="6474338" y="2059653"/>
          <a:ext cx="171291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9" name="Equation" r:id="rId6" imgW="1016000" imgH="215900" progId="Equation.3">
                  <p:embed/>
                </p:oleObj>
              </mc:Choice>
              <mc:Fallback>
                <p:oleObj name="Equation" r:id="rId6" imgW="1016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4338" y="2059653"/>
                        <a:ext cx="1712913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442375" y="202609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Ambipolar</a:t>
            </a:r>
          </a:p>
        </p:txBody>
      </p:sp>
    </p:spTree>
    <p:extLst>
      <p:ext uri="{BB962C8B-B14F-4D97-AF65-F5344CB8AC3E}">
        <p14:creationId xmlns:p14="http://schemas.microsoft.com/office/powerpoint/2010/main" val="105060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28981" y="2186712"/>
            <a:ext cx="3477489" cy="10852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81" y="1061026"/>
            <a:ext cx="2968337" cy="2968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Dual Super-Gaussians Reproduce Some Features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62" y="4268660"/>
            <a:ext cx="2306902" cy="725492"/>
          </a:xfrm>
          <a:prstGeom prst="rect">
            <a:avLst/>
          </a:prstGeom>
        </p:spPr>
      </p:pic>
      <p:pic>
        <p:nvPicPr>
          <p:cNvPr id="5" name="Picture 4" descr="Fig_ProtonImageSeries_ai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8216" y="776792"/>
            <a:ext cx="3020874" cy="366060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67822" y="4036749"/>
            <a:ext cx="1682783" cy="84447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786015" y="4047892"/>
            <a:ext cx="745321" cy="85824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84732" y="1079493"/>
            <a:ext cx="105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8.8 MeV p+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097680" y="1125877"/>
            <a:ext cx="0" cy="2892884"/>
          </a:xfrm>
          <a:prstGeom prst="line">
            <a:avLst/>
          </a:prstGeom>
          <a:ln w="38100" cmpd="sng">
            <a:solidFill>
              <a:srgbClr val="FFFF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349302" y="4162689"/>
            <a:ext cx="1173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2.5x intensity increase </a:t>
            </a:r>
            <a:r>
              <a:rPr lang="en-US" sz="1600" dirty="0">
                <a:solidFill>
                  <a:srgbClr val="008000"/>
                </a:solidFill>
                <a:latin typeface="Arial Narrow"/>
                <a:cs typeface="Arial Narrow"/>
              </a:rPr>
              <a:t>✔</a:t>
            </a:r>
            <a:endParaRPr lang="en-US" sz="1600" dirty="0" smtClean="0">
              <a:latin typeface="Arial Narrow"/>
              <a:cs typeface="Arial Narrow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439349" y="4087394"/>
            <a:ext cx="1018619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52862" y="1066800"/>
            <a:ext cx="0" cy="2951961"/>
          </a:xfrm>
          <a:prstGeom prst="line">
            <a:avLst/>
          </a:prstGeom>
          <a:ln w="38100" cmpd="sng">
            <a:solidFill>
              <a:srgbClr val="FFFF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2995" y="4702097"/>
            <a:ext cx="32028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T</a:t>
            </a:r>
            <a:r>
              <a:rPr lang="en-US" baseline="-25000" dirty="0">
                <a:latin typeface="Times"/>
                <a:cs typeface="Times"/>
              </a:rPr>
              <a:t>e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	= </a:t>
            </a:r>
            <a:r>
              <a:rPr lang="el-GR" i="1" dirty="0">
                <a:latin typeface="Times"/>
                <a:cs typeface="Times"/>
              </a:rPr>
              <a:t>φ</a:t>
            </a:r>
            <a:r>
              <a:rPr lang="en-US" baseline="-25000" dirty="0">
                <a:latin typeface="Times"/>
                <a:cs typeface="Times"/>
              </a:rPr>
              <a:t>0</a:t>
            </a:r>
            <a:r>
              <a:rPr lang="en-US" dirty="0">
                <a:latin typeface="Arial Narrow"/>
                <a:cs typeface="Arial Narrow"/>
              </a:rPr>
              <a:t> = </a:t>
            </a:r>
            <a:r>
              <a:rPr lang="en-US" dirty="0" smtClean="0">
                <a:latin typeface="Arial Narrow"/>
                <a:cs typeface="Arial Narrow"/>
              </a:rPr>
              <a:t>7 keV </a:t>
            </a:r>
            <a:r>
              <a:rPr lang="en-US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X</a:t>
            </a:r>
            <a:endParaRPr lang="en-US" b="1" i="1" dirty="0">
              <a:solidFill>
                <a:srgbClr val="FF0000"/>
              </a:solidFill>
              <a:latin typeface="Arial Narrow"/>
              <a:cs typeface="Arial Narrow"/>
            </a:endParaRPr>
          </a:p>
          <a:p>
            <a:r>
              <a:rPr lang="en-US" i="1" dirty="0" smtClean="0">
                <a:latin typeface="Times"/>
                <a:cs typeface="Times"/>
              </a:rPr>
              <a:t>m</a:t>
            </a:r>
            <a:r>
              <a:rPr lang="en-US" dirty="0" smtClean="0">
                <a:latin typeface="Arial Narrow"/>
                <a:cs typeface="Arial Narrow"/>
              </a:rPr>
              <a:t> 	= 4</a:t>
            </a:r>
          </a:p>
          <a:p>
            <a:endParaRPr lang="en-US" dirty="0" smtClean="0">
              <a:latin typeface="Times"/>
              <a:cs typeface="Times"/>
            </a:endParaRPr>
          </a:p>
          <a:p>
            <a:r>
              <a:rPr lang="en-US" i="1" dirty="0" smtClean="0">
                <a:latin typeface="Times"/>
                <a:cs typeface="Times"/>
              </a:rPr>
              <a:t>b</a:t>
            </a:r>
            <a:r>
              <a:rPr lang="en-US" dirty="0" smtClean="0">
                <a:latin typeface="Arial Narrow"/>
                <a:cs typeface="Arial Narrow"/>
              </a:rPr>
              <a:t>	= 200 </a:t>
            </a:r>
            <a:r>
              <a:rPr lang="el-GR" dirty="0" smtClean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</a:t>
            </a:r>
          </a:p>
          <a:p>
            <a:r>
              <a:rPr lang="en-US" i="1" dirty="0" smtClean="0">
                <a:latin typeface="Times"/>
                <a:cs typeface="Times"/>
              </a:rPr>
              <a:t>a</a:t>
            </a:r>
            <a:r>
              <a:rPr lang="en-US" dirty="0" smtClean="0">
                <a:latin typeface="Arial Narrow"/>
                <a:cs typeface="Arial Narrow"/>
              </a:rPr>
              <a:t> 	= 2000 </a:t>
            </a:r>
            <a:r>
              <a:rPr lang="el-GR" dirty="0" smtClean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 (transverse extent)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265" y="4052455"/>
            <a:ext cx="220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Dual caustics visible </a:t>
            </a:r>
            <a:r>
              <a:rPr lang="en-US" dirty="0">
                <a:solidFill>
                  <a:srgbClr val="008000"/>
                </a:solidFill>
                <a:latin typeface="Arial Narrow"/>
                <a:cs typeface="Arial Narrow"/>
              </a:rPr>
              <a:t>✔</a:t>
            </a:r>
            <a:endParaRPr lang="en-US" b="1" i="1" dirty="0" smtClean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8" name="Picture 27" descr="Lineout.png"/>
          <p:cNvPicPr>
            <a:picLocks noChangeAspect="1"/>
          </p:cNvPicPr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7416" y="1783774"/>
            <a:ext cx="3290446" cy="131617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8154859" y="2239820"/>
            <a:ext cx="0" cy="48282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189892" y="2355268"/>
            <a:ext cx="67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1.3 mm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48600" y="2971800"/>
            <a:ext cx="75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0.46 mm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89892" y="1868807"/>
            <a:ext cx="75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0.32 mm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808494" y="2860963"/>
            <a:ext cx="0" cy="42041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154859" y="1762828"/>
            <a:ext cx="0" cy="40289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7671384" y="4076254"/>
            <a:ext cx="1079061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08456" y="4151549"/>
            <a:ext cx="12655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2-8x intensity increase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698505" y="842817"/>
            <a:ext cx="40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2431" y="5252630"/>
            <a:ext cx="3262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Other curious observations: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Standing feature out to 7 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No sensitivity to proton energy</a:t>
            </a:r>
          </a:p>
        </p:txBody>
      </p:sp>
    </p:spTree>
    <p:extLst>
      <p:ext uri="{BB962C8B-B14F-4D97-AF65-F5344CB8AC3E}">
        <p14:creationId xmlns:p14="http://schemas.microsoft.com/office/powerpoint/2010/main" val="329997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29" y="1644329"/>
            <a:ext cx="1784129" cy="4150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Possibility: Conical Shocks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450842" y="3267359"/>
            <a:ext cx="715029" cy="113046"/>
          </a:xfrm>
          <a:prstGeom prst="ellips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79119" y="2067939"/>
            <a:ext cx="360960" cy="1828242"/>
          </a:xfrm>
          <a:prstGeom prst="line">
            <a:avLst/>
          </a:prstGeom>
          <a:ln w="12700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088605" y="2067939"/>
            <a:ext cx="368951" cy="1857103"/>
          </a:xfrm>
          <a:prstGeom prst="line">
            <a:avLst/>
          </a:prstGeom>
          <a:ln w="12700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ig_ProtonImageSeries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393" y="2814491"/>
            <a:ext cx="1358693" cy="16464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266977" y="1794862"/>
            <a:ext cx="1416861" cy="106012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298462" y="4376944"/>
            <a:ext cx="1374881" cy="124905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33800" y="2105813"/>
            <a:ext cx="355789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  <a:sym typeface="Wingdings"/>
              </a:rPr>
              <a:t>Weakly divergent conical </a:t>
            </a:r>
            <a:r>
              <a:rPr lang="en-US" b="1" dirty="0" smtClean="0">
                <a:latin typeface="Arial Narrow"/>
                <a:cs typeface="Arial Narrow"/>
                <a:sym typeface="Wingdings"/>
              </a:rPr>
              <a:t>shock (density jump)</a:t>
            </a:r>
            <a:r>
              <a:rPr lang="en-US" b="1" dirty="0">
                <a:latin typeface="Arial Narrow"/>
                <a:cs typeface="Arial Narrow"/>
                <a:sym typeface="Wingdings"/>
              </a:rPr>
              <a:t/>
            </a:r>
            <a:br>
              <a:rPr lang="en-US" b="1" dirty="0">
                <a:latin typeface="Arial Narrow"/>
                <a:cs typeface="Arial Narrow"/>
                <a:sym typeface="Wingdings"/>
              </a:rPr>
            </a:br>
            <a:endParaRPr lang="en-US" b="1" dirty="0">
              <a:latin typeface="Arial Narrow"/>
              <a:cs typeface="Arial Narrow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  <a:sym typeface="Wingdings"/>
              </a:rPr>
              <a:t>Protons </a:t>
            </a:r>
            <a:r>
              <a:rPr lang="en-US" b="1" dirty="0">
                <a:latin typeface="Arial Narrow"/>
                <a:cs typeface="Arial Narrow"/>
                <a:sym typeface="Wingdings"/>
              </a:rPr>
              <a:t>see the opening </a:t>
            </a:r>
            <a:r>
              <a:rPr lang="en-US" b="1" dirty="0" smtClean="0">
                <a:latin typeface="Arial Narrow"/>
                <a:cs typeface="Arial Narrow"/>
                <a:sym typeface="Wingdings"/>
              </a:rPr>
              <a:t>rim</a:t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endParaRPr lang="en-US" b="1" dirty="0" smtClean="0">
              <a:latin typeface="Arial Narrow"/>
              <a:cs typeface="Arial Narrow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  <a:sym typeface="Wingdings"/>
              </a:rPr>
              <a:t>Moderately robust </a:t>
            </a:r>
            <a:br>
              <a:rPr lang="en-US" b="1" dirty="0">
                <a:latin typeface="Arial Narrow"/>
                <a:cs typeface="Arial Narrow"/>
                <a:sym typeface="Wingdings"/>
              </a:rPr>
            </a:br>
            <a:r>
              <a:rPr lang="en-US" b="1" dirty="0">
                <a:latin typeface="Arial Narrow"/>
                <a:cs typeface="Arial Narrow"/>
                <a:sym typeface="Wingdings"/>
              </a:rPr>
              <a:t>(insensitive to viewing angle</a:t>
            </a:r>
            <a:r>
              <a:rPr lang="en-US" b="1" dirty="0" smtClean="0">
                <a:latin typeface="Arial Narrow"/>
                <a:cs typeface="Arial Narrow"/>
                <a:sym typeface="Wingdings"/>
              </a:rPr>
              <a:t>)</a:t>
            </a:r>
            <a:endParaRPr lang="en-US" b="1" dirty="0">
              <a:latin typeface="Arial Narrow"/>
              <a:cs typeface="Arial Narrow"/>
            </a:endParaRPr>
          </a:p>
          <a:p>
            <a:endParaRPr lang="en-US" b="1" dirty="0" smtClean="0">
              <a:latin typeface="Arial Narrow"/>
              <a:cs typeface="Arial Narrow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  <a:sym typeface="Wingdings"/>
              </a:rPr>
              <a:t>Only visible after electron heating</a:t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endParaRPr lang="en-US" b="1" dirty="0" smtClean="0">
              <a:latin typeface="Arial Narrow"/>
              <a:cs typeface="Arial Narrow"/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7050" y="131203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Slightly tilted 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6477" y="6507193"/>
            <a:ext cx="2544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D. D. Ryutov, manuscript in preparation</a:t>
            </a:r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1626" y="2068766"/>
            <a:ext cx="1448453" cy="74536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926" y="5749493"/>
            <a:ext cx="166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/>
                <a:cs typeface="Arial Narrow"/>
              </a:rPr>
              <a:t>Angle ≈ </a:t>
            </a:r>
            <a:r>
              <a:rPr lang="en-US" dirty="0" smtClean="0">
                <a:latin typeface="Arial Narrow"/>
                <a:cs typeface="Arial Narrow"/>
              </a:rPr>
              <a:t>1/Mach #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1450842" y="3829242"/>
            <a:ext cx="715029" cy="113046"/>
          </a:xfrm>
          <a:prstGeom prst="ellips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1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5659" y="893955"/>
            <a:ext cx="747089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Astrophysical collisionless shocks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en-US" b="1" dirty="0" smtClean="0">
                <a:latin typeface="Arial Narrow"/>
                <a:cs typeface="Arial Narrow"/>
              </a:rPr>
              <a:t>are fascinating </a:t>
            </a:r>
            <a:endParaRPr lang="en-US" b="1" dirty="0">
              <a:latin typeface="Arial Narrow"/>
              <a:cs typeface="Arial Narrow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HED plasmas can reach relevant regimes</a:t>
            </a:r>
            <a:br>
              <a:rPr lang="en-US" b="1" dirty="0" smtClean="0">
                <a:latin typeface="Arial Narrow"/>
                <a:cs typeface="Arial Narrow"/>
              </a:rPr>
            </a:br>
            <a:endParaRPr lang="en-US" b="1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Platform provides very hot, dense, fast plasma flows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We are on the path to observe ion-Weibel shocks at </a:t>
            </a:r>
            <a:r>
              <a:rPr lang="en-US" b="1" dirty="0" smtClean="0">
                <a:latin typeface="Arial Narrow"/>
                <a:cs typeface="Arial Narrow"/>
              </a:rPr>
              <a:t>NIF</a:t>
            </a:r>
          </a:p>
          <a:p>
            <a:endParaRPr lang="en-US" b="1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Initial results show fascinating plasma physics</a:t>
            </a:r>
          </a:p>
          <a:p>
            <a:r>
              <a:rPr lang="en-US" b="1" dirty="0">
                <a:latin typeface="Arial Narrow"/>
                <a:cs typeface="Arial Narrow"/>
                <a:sym typeface="Wingdings"/>
              </a:rPr>
              <a:t/>
            </a:r>
            <a:br>
              <a:rPr lang="en-US" b="1" dirty="0">
                <a:latin typeface="Arial Narrow"/>
                <a:cs typeface="Arial Narrow"/>
                <a:sym typeface="Wingdings"/>
              </a:rPr>
            </a:br>
            <a:r>
              <a:rPr lang="en-US" b="1" dirty="0" smtClean="0">
                <a:latin typeface="Arial Narrow"/>
                <a:cs typeface="Arial Narrow"/>
                <a:sym typeface="Wingdings"/>
              </a:rPr>
              <a:t/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r>
              <a:rPr lang="en-US" b="1" dirty="0" smtClean="0">
                <a:latin typeface="Arial Narrow"/>
                <a:cs typeface="Arial Narrow"/>
                <a:sym typeface="Wingdings"/>
              </a:rPr>
              <a:t/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r>
              <a:rPr lang="en-US" b="1" dirty="0" smtClean="0">
                <a:latin typeface="Arial Narrow"/>
                <a:cs typeface="Arial Narrow"/>
                <a:sym typeface="Wingdings"/>
              </a:rPr>
              <a:t/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r>
              <a:rPr lang="en-US" b="1" dirty="0" smtClean="0">
                <a:latin typeface="Arial Narrow"/>
                <a:cs typeface="Arial Narrow"/>
                <a:sym typeface="Wingdings"/>
              </a:rPr>
              <a:t/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r>
              <a:rPr lang="en-US" b="1" dirty="0" smtClean="0">
                <a:latin typeface="Arial Narrow"/>
                <a:cs typeface="Arial Narrow"/>
                <a:sym typeface="Wingdings"/>
              </a:rPr>
              <a:t/>
            </a:r>
            <a:br>
              <a:rPr lang="en-US" b="1" dirty="0" smtClean="0">
                <a:latin typeface="Arial Narrow"/>
                <a:cs typeface="Arial Narrow"/>
                <a:sym typeface="Wingdings"/>
              </a:rPr>
            </a:br>
            <a:endParaRPr lang="en-US" b="1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Future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OMEGA </a:t>
            </a:r>
            <a:r>
              <a:rPr lang="en-US" b="1" dirty="0">
                <a:latin typeface="Arial Narrow"/>
                <a:cs typeface="Arial Narrow"/>
              </a:rPr>
              <a:t>and EP shots;   Titan in September;   NIF in FY 2013+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Data interpretation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Large, realistic simulations with kinetic ions (</a:t>
            </a:r>
            <a:r>
              <a:rPr lang="en-US" b="1" dirty="0" smtClean="0">
                <a:latin typeface="Arial Narrow"/>
                <a:cs typeface="Arial Narrow"/>
              </a:rPr>
              <a:t>hybrid)</a:t>
            </a:r>
          </a:p>
        </p:txBody>
      </p:sp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208" y="777020"/>
            <a:ext cx="984324" cy="779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73" y="2977576"/>
            <a:ext cx="5786670" cy="1675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625" y="1685098"/>
            <a:ext cx="923352" cy="1108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87117" y="1203702"/>
            <a:ext cx="977226" cy="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4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 The ACSEL Team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8783" y="23412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013120"/>
              </p:ext>
            </p:extLst>
          </p:nvPr>
        </p:nvGraphicFramePr>
        <p:xfrm>
          <a:off x="408609" y="1158577"/>
          <a:ext cx="7564782" cy="3705859"/>
        </p:xfrm>
        <a:graphic>
          <a:graphicData uri="http://schemas.openxmlformats.org/drawingml/2006/table">
            <a:tbl>
              <a:tblPr/>
              <a:tblGrid>
                <a:gridCol w="2511744"/>
                <a:gridCol w="177300"/>
                <a:gridCol w="4875738"/>
              </a:tblGrid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LLNL* (USA)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H.-S. Park, N. Kugland,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C. Plechaty, B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Remington,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/>
                      </a:r>
                      <a:b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</a:b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J. S. Ross,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D. Ryutov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Oxford University* (UK)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G. Gregori, A. Bell, C. Murphy, J. Meinecke, B. Reville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Osaka University* (Japan) 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Y. Sakawa, H. Takabe, Y. Kuramitsu, T. Morita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Princeton University (USA) 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A. Spitkovsky, L. Gargate, L. Sironi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University of Michigan (USA)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P. Drake, C. Kuranz, M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Grosskopf, E.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Rutter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LULI (France) 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M. Koenig, A. Ravasio, A. Pelka, T. Vinci,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/>
                      </a:r>
                      <a:b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</a:b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Riconda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,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Yurchak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Univ. of Nevada, Reno (USA) 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R. Presura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LLE, Univ. of Rochester (USA) 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D. Froula, J. Knauer, G. Fiskel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York University (UK) 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N. Woolsey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Rice University (USA) 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E.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Liang, M. Levy, W. Fu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ETH Zurich (Switzerland) 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F. Miniati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61044" y="4551555"/>
            <a:ext cx="2396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 Narrow"/>
                <a:cs typeface="Arial Narrow"/>
              </a:rPr>
              <a:t>*Founding institutions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1351" y="5491381"/>
            <a:ext cx="638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We also thank the staff of the OMEGA and OMEGA EP laser facilities.</a:t>
            </a:r>
          </a:p>
        </p:txBody>
      </p:sp>
    </p:spTree>
    <p:extLst>
      <p:ext uri="{BB962C8B-B14F-4D97-AF65-F5344CB8AC3E}">
        <p14:creationId xmlns:p14="http://schemas.microsoft.com/office/powerpoint/2010/main" val="23928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7313"/>
            <a:ext cx="8229600" cy="662816"/>
          </a:xfrm>
        </p:spPr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1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Experimental Maxims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2679" y="1133691"/>
            <a:ext cx="6404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Arial Narrow"/>
                <a:cs typeface="Arial Narrow"/>
              </a:rPr>
              <a:t>Know the plasma state (</a:t>
            </a:r>
            <a:r>
              <a:rPr lang="en-US" b="1" i="1" dirty="0" smtClean="0">
                <a:latin typeface="Arial Narrow"/>
                <a:cs typeface="Arial Narrow"/>
              </a:rPr>
              <a:t>n</a:t>
            </a:r>
            <a:r>
              <a:rPr lang="en-US" b="1" dirty="0" smtClean="0">
                <a:latin typeface="Arial Narrow"/>
                <a:cs typeface="Arial Narrow"/>
              </a:rPr>
              <a:t>, </a:t>
            </a:r>
            <a:r>
              <a:rPr lang="en-US" b="1" i="1" dirty="0" smtClean="0">
                <a:latin typeface="Arial Narrow"/>
                <a:cs typeface="Arial Narrow"/>
              </a:rPr>
              <a:t>T</a:t>
            </a:r>
            <a:r>
              <a:rPr lang="en-US" b="1" dirty="0" smtClean="0">
                <a:latin typeface="Arial Narrow"/>
                <a:cs typeface="Arial Narrow"/>
              </a:rPr>
              <a:t>, </a:t>
            </a:r>
            <a:r>
              <a:rPr lang="en-US" b="1" dirty="0" err="1" smtClean="0">
                <a:latin typeface="Arial Narrow"/>
                <a:cs typeface="Arial Narrow"/>
              </a:rPr>
              <a:t>v</a:t>
            </a:r>
            <a:r>
              <a:rPr lang="en-US" b="1" baseline="-25000" dirty="0" err="1" smtClean="0">
                <a:latin typeface="Arial Narrow"/>
                <a:cs typeface="Arial Narrow"/>
              </a:rPr>
              <a:t>flow</a:t>
            </a:r>
            <a:r>
              <a:rPr lang="en-US" b="1" dirty="0" smtClean="0">
                <a:latin typeface="Arial Narrow"/>
                <a:cs typeface="Arial Narrow"/>
              </a:rPr>
              <a:t>)</a:t>
            </a:r>
            <a:endParaRPr lang="en-US" b="1" dirty="0" smtClean="0">
              <a:latin typeface="Arial Narrow"/>
              <a:cs typeface="Arial Narrow"/>
              <a:sym typeface="Wingding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Arial Narrow"/>
                <a:cs typeface="Arial Narrow"/>
                <a:sym typeface="Wingdings"/>
              </a:rPr>
              <a:t>Know the field structure (collective, large-scale)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  <a:sym typeface="Wingdings"/>
              </a:rPr>
              <a:t>Independently image the shock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  <a:sym typeface="Wingdings"/>
              </a:rPr>
              <a:t>Independently measure the magnetic fields (e.g. Faraday rotation)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6114" y="2791921"/>
            <a:ext cx="199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latin typeface="Arial Narrow"/>
                <a:cs typeface="Arial Narrow"/>
              </a:rPr>
              <a:t>Thomson </a:t>
            </a:r>
            <a:r>
              <a:rPr lang="en-US" b="1" u="sng" dirty="0" smtClean="0">
                <a:latin typeface="Arial Narrow"/>
                <a:cs typeface="Arial Narrow"/>
              </a:rPr>
              <a:t>scattering</a:t>
            </a:r>
            <a:endParaRPr lang="en-US" b="1" u="sng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2970" y="2791921"/>
            <a:ext cx="164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latin typeface="Arial Narrow"/>
                <a:cs typeface="Arial Narrow"/>
              </a:rPr>
              <a:t>Proton </a:t>
            </a:r>
            <a:r>
              <a:rPr lang="en-US" b="1" u="sng" dirty="0" smtClean="0">
                <a:latin typeface="Arial Narrow"/>
                <a:cs typeface="Arial Narrow"/>
              </a:rPr>
              <a:t>imaging*</a:t>
            </a:r>
            <a:endParaRPr lang="en-US" b="1" u="sng" dirty="0">
              <a:latin typeface="Arial Narrow"/>
              <a:cs typeface="Arial Narrow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815" y="3306366"/>
            <a:ext cx="1896454" cy="2074439"/>
          </a:xfrm>
          <a:prstGeom prst="rect">
            <a:avLst/>
          </a:prstGeom>
        </p:spPr>
      </p:pic>
      <p:pic>
        <p:nvPicPr>
          <p:cNvPr id="12" name="Picture 11" descr="Fig_ProtonImageSeries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103" y="3143686"/>
            <a:ext cx="1821477" cy="22072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83803" y="5299177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*focus of this talk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477000" y="3325091"/>
            <a:ext cx="0" cy="1801091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05055" y="4560454"/>
            <a:ext cx="65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8 mm</a:t>
            </a:r>
          </a:p>
        </p:txBody>
      </p:sp>
    </p:spTree>
    <p:extLst>
      <p:ext uri="{BB962C8B-B14F-4D97-AF65-F5344CB8AC3E}">
        <p14:creationId xmlns:p14="http://schemas.microsoft.com/office/powerpoint/2010/main" val="172483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7695" y="1306576"/>
            <a:ext cx="636584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Astrophysical collisionless shocks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Physical picture and motivation</a:t>
            </a:r>
            <a:br>
              <a:rPr lang="en-US" sz="2000" b="1" dirty="0" smtClean="0">
                <a:latin typeface="Arial Narrow"/>
                <a:cs typeface="Arial Narrow"/>
              </a:rPr>
            </a:br>
            <a:r>
              <a:rPr lang="en-US" sz="2000" b="1" dirty="0" smtClean="0">
                <a:latin typeface="Arial Narrow"/>
                <a:cs typeface="Arial Narrow"/>
              </a:rPr>
              <a:t/>
            </a:r>
            <a:br>
              <a:rPr lang="en-US" sz="2000" b="1" dirty="0" smtClean="0">
                <a:latin typeface="Arial Narrow"/>
                <a:cs typeface="Arial Narrow"/>
              </a:rPr>
            </a:br>
            <a:endParaRPr lang="en-US" sz="2000" b="1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Our laboratory model with laser plasmas</a:t>
            </a:r>
            <a:br>
              <a:rPr lang="en-US" sz="2000" b="1" dirty="0" smtClean="0">
                <a:latin typeface="Arial Narrow"/>
                <a:cs typeface="Arial Narrow"/>
              </a:rPr>
            </a:br>
            <a:r>
              <a:rPr lang="en-US" sz="2000" b="1" dirty="0" smtClean="0">
                <a:latin typeface="Arial Narrow"/>
                <a:cs typeface="Arial Narrow"/>
              </a:rPr>
              <a:t/>
            </a:r>
            <a:br>
              <a:rPr lang="en-US" sz="2000" b="1" dirty="0" smtClean="0">
                <a:latin typeface="Arial Narrow"/>
                <a:cs typeface="Arial Narrow"/>
              </a:rPr>
            </a:br>
            <a:endParaRPr lang="en-US" sz="2000" b="1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Experimental results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Beautiful and surprising proton images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Optical caustics mean strong deflection (strong fields)</a:t>
            </a:r>
            <a:br>
              <a:rPr lang="en-US" sz="2000" b="1" dirty="0" smtClean="0">
                <a:latin typeface="Arial Narrow"/>
                <a:cs typeface="Arial Narrow"/>
              </a:rPr>
            </a:br>
            <a:r>
              <a:rPr lang="en-US" sz="2000" b="1" dirty="0" smtClean="0">
                <a:latin typeface="Arial Narrow"/>
                <a:cs typeface="Arial Narrow"/>
              </a:rPr>
              <a:t/>
            </a:r>
            <a:br>
              <a:rPr lang="en-US" sz="2000" b="1" dirty="0" smtClean="0">
                <a:latin typeface="Arial Narrow"/>
                <a:cs typeface="Arial Narrow"/>
              </a:rPr>
            </a:br>
            <a:endParaRPr lang="en-US" sz="2000" b="1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 Narrow"/>
                <a:cs typeface="Arial Narrow"/>
              </a:rPr>
              <a:t>Possible interpretations</a:t>
            </a:r>
          </a:p>
          <a:p>
            <a:pPr marL="285750" indent="-285750">
              <a:buFont typeface="Arial"/>
              <a:buChar char="•"/>
            </a:pPr>
            <a:endParaRPr lang="en-US" sz="2000" b="1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60793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1. Know the Plasma State (Thomson Scattering)</a:t>
            </a:r>
            <a:endParaRPr lang="en-US" sz="2800" dirty="0"/>
          </a:p>
        </p:txBody>
      </p:sp>
      <p:pic>
        <p:nvPicPr>
          <p:cNvPr id="9" name="Picture 8" descr="DoubleTargetv3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9" y="1417002"/>
            <a:ext cx="4482465" cy="4531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901" y="1409048"/>
            <a:ext cx="1896454" cy="20744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" t="1143" b="1041"/>
          <a:stretch/>
        </p:blipFill>
        <p:spPr>
          <a:xfrm>
            <a:off x="6888224" y="1410058"/>
            <a:ext cx="1948427" cy="2070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6477" y="6396335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J. S. Ross, Invited Talk at APS DPP 2011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J. S. Ross</a:t>
            </a:r>
            <a:r>
              <a:rPr lang="en-US" sz="1200" i="1" dirty="0">
                <a:latin typeface="Arial Narrow"/>
                <a:cs typeface="Arial Narrow"/>
              </a:rPr>
              <a:t> </a:t>
            </a:r>
            <a:r>
              <a:rPr lang="en-US" sz="1200" i="1" dirty="0" smtClean="0">
                <a:latin typeface="Arial Narrow"/>
                <a:cs typeface="Arial Narrow"/>
              </a:rPr>
              <a:t>et al, </a:t>
            </a:r>
            <a:r>
              <a:rPr lang="en-US" sz="1200" dirty="0" smtClean="0">
                <a:latin typeface="Arial Narrow"/>
                <a:cs typeface="Arial Narrow"/>
              </a:rPr>
              <a:t>Phys. Plasmas 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5632" y="1301626"/>
            <a:ext cx="282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OMEGA (4.5 kJ/target in 1 ns)</a:t>
            </a: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784921"/>
              </p:ext>
            </p:extLst>
          </p:nvPr>
        </p:nvGraphicFramePr>
        <p:xfrm>
          <a:off x="6154738" y="4066165"/>
          <a:ext cx="2052637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5" name="Equation" r:id="rId6" imgW="1231900" imgH="711200" progId="Equation.3">
                  <p:embed/>
                </p:oleObj>
              </mc:Choice>
              <mc:Fallback>
                <p:oleObj name="Equation" r:id="rId6" imgW="12319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738" y="4066165"/>
                        <a:ext cx="2052637" cy="1193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25939" y="5465663"/>
            <a:ext cx="32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(these depend on position and time)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76586" y="3671471"/>
            <a:ext cx="310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In the center (at the     </a:t>
            </a:r>
            <a:r>
              <a:rPr lang="en-US" dirty="0">
                <a:latin typeface="Arial Narrow"/>
                <a:cs typeface="Arial Narrow"/>
              </a:rPr>
              <a:t>≈ </a:t>
            </a:r>
            <a:r>
              <a:rPr lang="en-US" dirty="0" smtClean="0">
                <a:latin typeface="Arial Narrow"/>
                <a:cs typeface="Arial Narrow"/>
              </a:rPr>
              <a:t>100</a:t>
            </a:r>
            <a:r>
              <a:rPr lang="en-US" baseline="30000" dirty="0" smtClean="0">
                <a:latin typeface="Arial Narrow"/>
                <a:cs typeface="Arial Narrow"/>
              </a:rPr>
              <a:t>3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l-GR" dirty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</a:t>
            </a:r>
            <a:r>
              <a:rPr lang="en-US" baseline="30000" dirty="0" smtClean="0">
                <a:latin typeface="Arial Narrow"/>
                <a:cs typeface="Arial Narrow"/>
              </a:rPr>
              <a:t>3</a:t>
            </a:r>
            <a:r>
              <a:rPr lang="en-US" dirty="0" smtClean="0">
                <a:latin typeface="Arial Narrow"/>
                <a:cs typeface="Arial Narrow"/>
              </a:rPr>
              <a:t>)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364778" y="3809232"/>
            <a:ext cx="129142" cy="1291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5394" y="1582466"/>
            <a:ext cx="1773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Arial Narrow"/>
                <a:cs typeface="Arial Narrow"/>
              </a:rPr>
              <a:t>300 </a:t>
            </a:r>
            <a:r>
              <a:rPr lang="el-GR" dirty="0">
                <a:latin typeface="Arial Narrow"/>
                <a:cs typeface="Arial Narrow"/>
              </a:rPr>
              <a:t>μm </a:t>
            </a:r>
            <a:r>
              <a:rPr lang="el-GR" dirty="0" smtClean="0">
                <a:latin typeface="Arial Narrow"/>
                <a:cs typeface="Arial Narrow"/>
              </a:rPr>
              <a:t>spot</a:t>
            </a:r>
            <a:endParaRPr lang="en-US" dirty="0" smtClean="0">
              <a:latin typeface="Arial Narrow"/>
              <a:cs typeface="Arial Narrow"/>
            </a:endParaRPr>
          </a:p>
          <a:p>
            <a:r>
              <a:rPr lang="el-GR" dirty="0" smtClean="0">
                <a:latin typeface="Arial Narrow"/>
                <a:cs typeface="Arial Narrow"/>
              </a:rPr>
              <a:t>7 </a:t>
            </a:r>
            <a:r>
              <a:rPr lang="el-GR" dirty="0">
                <a:latin typeface="Arial Narrow"/>
                <a:cs typeface="Arial Narrow"/>
              </a:rPr>
              <a:t>x 10</a:t>
            </a:r>
            <a:r>
              <a:rPr lang="el-GR" baseline="30000" dirty="0">
                <a:latin typeface="Arial Narrow"/>
                <a:cs typeface="Arial Narrow"/>
              </a:rPr>
              <a:t>15</a:t>
            </a:r>
            <a:r>
              <a:rPr lang="el-GR" dirty="0">
                <a:latin typeface="Arial Narrow"/>
                <a:cs typeface="Arial Narrow"/>
              </a:rPr>
              <a:t> W/cm</a:t>
            </a:r>
            <a:r>
              <a:rPr lang="el-GR" baseline="30000" dirty="0">
                <a:latin typeface="Arial Narrow"/>
                <a:cs typeface="Arial Narrow"/>
              </a:rPr>
              <a:t>2</a:t>
            </a:r>
            <a:r>
              <a:rPr lang="en-US" baseline="30000" dirty="0">
                <a:latin typeface="Arial Narrow"/>
                <a:cs typeface="Arial Narrow"/>
              </a:rPr>
              <a:t/>
            </a:r>
            <a:br>
              <a:rPr lang="en-US" baseline="30000" dirty="0">
                <a:latin typeface="Arial Narrow"/>
                <a:cs typeface="Arial Narrow"/>
              </a:rPr>
            </a:br>
            <a:endParaRPr lang="en-US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2286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264" y="3209997"/>
            <a:ext cx="3093072" cy="3093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82" y="506698"/>
            <a:ext cx="3066228" cy="306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No Stagnation but Rapid Heating at 3-4 ns</a:t>
            </a: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1511526" y="1139314"/>
            <a:ext cx="15633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Single foil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0800000" flipV="1">
            <a:off x="1377267" y="1327447"/>
            <a:ext cx="189915" cy="978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184736" y="2314635"/>
            <a:ext cx="124465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Double foil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799836" y="2209800"/>
            <a:ext cx="212647" cy="1807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839231" y="1064979"/>
            <a:ext cx="30008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</a:t>
            </a:r>
            <a:endParaRPr lang="en-US" sz="16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8819" y="3244343"/>
            <a:ext cx="3165558" cy="3165558"/>
            <a:chOff x="4936897" y="573551"/>
            <a:chExt cx="3165558" cy="316555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6897" y="573551"/>
              <a:ext cx="3165558" cy="31655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373242" y="1137223"/>
              <a:ext cx="389850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n</a:t>
              </a:r>
              <a:r>
                <a:rPr lang="en-US" sz="1600" b="1" baseline="-25000" dirty="0" smtClean="0"/>
                <a:t>e</a:t>
              </a:r>
              <a:endParaRPr lang="en-US" sz="1600" b="1" baseline="-25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56866" y="3842767"/>
            <a:ext cx="36978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</a:t>
            </a:r>
            <a:r>
              <a:rPr lang="en-US" sz="1600" b="1" baseline="-25000" dirty="0" smtClean="0"/>
              <a:t>e</a:t>
            </a:r>
            <a:endParaRPr lang="en-US" sz="1600" b="1" baseline="-25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66211" y="441540"/>
            <a:ext cx="3055150" cy="3055150"/>
            <a:chOff x="759651" y="3195423"/>
            <a:chExt cx="3055150" cy="30551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51" y="3195423"/>
              <a:ext cx="3055150" cy="30551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64326" y="3819479"/>
              <a:ext cx="348005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</a:t>
              </a:r>
              <a:r>
                <a:rPr lang="en-US" sz="1600" b="1" baseline="-25000" dirty="0" smtClean="0"/>
                <a:t>i</a:t>
              </a:r>
              <a:endParaRPr lang="en-US" sz="1600" b="1" baseline="-25000" dirty="0"/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4668297" y="3886200"/>
            <a:ext cx="308608" cy="1989542"/>
          </a:xfrm>
          <a:prstGeom prst="rect">
            <a:avLst/>
          </a:prstGeom>
          <a:solidFill>
            <a:srgbClr val="FF6600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8745" y="4295736"/>
            <a:ext cx="1735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Collisional electron drag can cause this rapid heating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6477" y="6396335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J. S. Ross, Invited Talk at APS DPP 2011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J. S. Ross</a:t>
            </a:r>
            <a:r>
              <a:rPr lang="en-US" sz="1200" i="1" dirty="0">
                <a:latin typeface="Arial Narrow"/>
                <a:cs typeface="Arial Narrow"/>
              </a:rPr>
              <a:t> </a:t>
            </a:r>
            <a:r>
              <a:rPr lang="en-US" sz="1200" i="1" dirty="0" smtClean="0">
                <a:latin typeface="Arial Narrow"/>
                <a:cs typeface="Arial Narrow"/>
              </a:rPr>
              <a:t>et al, </a:t>
            </a:r>
            <a:r>
              <a:rPr lang="en-US" sz="1200" dirty="0" smtClean="0">
                <a:latin typeface="Arial Narrow"/>
                <a:cs typeface="Arial Narrow"/>
              </a:rPr>
              <a:t>Phys. Plasmas 2012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41867" y="4107085"/>
            <a:ext cx="6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/>
                <a:cs typeface="Arial Narrow"/>
              </a:rPr>
              <a:t>2x ✔</a:t>
            </a:r>
            <a:endParaRPr lang="en-US" dirty="0" smtClean="0">
              <a:latin typeface="Arial Narrow"/>
              <a:cs typeface="Arial Narrow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78402" y="4518992"/>
            <a:ext cx="2209798" cy="2286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DoubleFoilIcon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104" y="2656324"/>
            <a:ext cx="786108" cy="299313"/>
          </a:xfrm>
          <a:prstGeom prst="rect">
            <a:avLst/>
          </a:prstGeom>
        </p:spPr>
      </p:pic>
      <p:pic>
        <p:nvPicPr>
          <p:cNvPr id="26" name="Picture 25" descr="SingleFoilIcon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354" y="1451809"/>
            <a:ext cx="519598" cy="30309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221970" y="5569579"/>
            <a:ext cx="137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C at 10</a:t>
            </a:r>
            <a:r>
              <a:rPr lang="en-US" baseline="30000" dirty="0" smtClean="0">
                <a:latin typeface="Arial Narrow"/>
                <a:cs typeface="Arial Narrow"/>
              </a:rPr>
              <a:t>8</a:t>
            </a:r>
            <a:r>
              <a:rPr lang="en-US" dirty="0" smtClean="0">
                <a:latin typeface="Arial Narrow"/>
                <a:cs typeface="Arial Narrow"/>
              </a:rPr>
              <a:t> cm/s: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i="1" dirty="0" smtClean="0">
                <a:latin typeface="Arial Narrow"/>
                <a:cs typeface="Arial Narrow"/>
              </a:rPr>
              <a:t>W</a:t>
            </a:r>
            <a:r>
              <a:rPr lang="en-US" dirty="0" smtClean="0">
                <a:latin typeface="Arial Narrow"/>
                <a:cs typeface="Arial Narrow"/>
              </a:rPr>
              <a:t> = 60 keV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8659" y="1028700"/>
            <a:ext cx="1925942" cy="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(plasmas “meet” around 3-4 ns</a:t>
            </a:r>
            <a:r>
              <a:rPr lang="en-US" b="1" dirty="0" smtClean="0">
                <a:latin typeface="Arial Narrow"/>
                <a:cs typeface="Arial Narrow"/>
              </a:rPr>
              <a:t>)</a:t>
            </a:r>
            <a:endParaRPr lang="en-US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0734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Progress Towards Ion-Weibel Shocks</a:t>
            </a:r>
            <a:endParaRPr lang="en-US" sz="2700" dirty="0"/>
          </a:p>
        </p:txBody>
      </p:sp>
      <p:sp>
        <p:nvSpPr>
          <p:cNvPr id="25" name="Rectangle 24"/>
          <p:cNvSpPr/>
          <p:nvPr/>
        </p:nvSpPr>
        <p:spPr>
          <a:xfrm>
            <a:off x="149447" y="1685274"/>
            <a:ext cx="4389120" cy="45753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2756" y="1857738"/>
            <a:ext cx="2419764" cy="24065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58" y="1234541"/>
            <a:ext cx="3657664" cy="365766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642269" y="1683295"/>
            <a:ext cx="4389120" cy="457732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42269" y="1142303"/>
            <a:ext cx="4389120" cy="545126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</a:ln>
        </p:spPr>
        <p:txBody>
          <a:bodyPr wrap="square" lIns="100584" tIns="50292" rIns="100584" bIns="50292" rtlCol="0" anchor="ctr">
            <a:noAutofit/>
          </a:bodyPr>
          <a:lstStyle/>
          <a:p>
            <a:pPr algn="ctr"/>
            <a:r>
              <a:rPr lang="en-US" sz="1600" b="1" dirty="0" smtClean="0"/>
              <a:t>Ion-Weibel Filaments Forming (PIC)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558" y="1985085"/>
            <a:ext cx="2884170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16" y="3878213"/>
            <a:ext cx="3009900" cy="149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49447" y="1142302"/>
            <a:ext cx="4389120" cy="547105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</a:ln>
        </p:spPr>
        <p:txBody>
          <a:bodyPr wrap="square" lIns="100584" tIns="50292" rIns="100584" bIns="50292" rtlCol="0" anchor="ctr">
            <a:noAutofit/>
          </a:bodyPr>
          <a:lstStyle/>
          <a:p>
            <a:pPr algn="ctr"/>
            <a:r>
              <a:rPr lang="en-US" sz="1600" b="1" dirty="0" smtClean="0"/>
              <a:t>Partially Satisfied </a:t>
            </a:r>
            <a:r>
              <a:rPr lang="en-US" sz="1600" b="1" dirty="0" smtClean="0">
                <a:latin typeface="MT Extra" pitchFamily="18" charset="2"/>
              </a:rPr>
              <a:t>l</a:t>
            </a:r>
            <a:r>
              <a:rPr lang="en-US" sz="1600" b="1" i="1" dirty="0" smtClean="0"/>
              <a:t>* &lt;&lt;</a:t>
            </a:r>
            <a:r>
              <a:rPr lang="en-US" sz="1600" b="1" dirty="0" smtClean="0"/>
              <a:t> </a:t>
            </a:r>
            <a:r>
              <a:rPr lang="en-US" sz="1600" b="1" i="1" dirty="0" smtClean="0"/>
              <a:t> </a:t>
            </a:r>
            <a:r>
              <a:rPr lang="en-US" sz="1600" b="1" dirty="0" smtClean="0">
                <a:latin typeface="MT Extra" pitchFamily="18" charset="2"/>
              </a:rPr>
              <a:t>l</a:t>
            </a:r>
            <a:r>
              <a:rPr lang="en-US" sz="1600" b="1" baseline="-25000" dirty="0" smtClean="0"/>
              <a:t>int</a:t>
            </a:r>
            <a:r>
              <a:rPr lang="en-US" sz="1600" b="1" i="1" dirty="0" smtClean="0"/>
              <a:t> &lt;&lt; </a:t>
            </a:r>
            <a:r>
              <a:rPr lang="en-US" sz="1600" b="1" dirty="0" smtClean="0">
                <a:latin typeface="Symbol" pitchFamily="18" charset="2"/>
              </a:rPr>
              <a:t>l</a:t>
            </a:r>
            <a:r>
              <a:rPr lang="en-US" sz="1600" b="1" baseline="-25000" dirty="0" smtClean="0"/>
              <a:t>mfp</a:t>
            </a:r>
            <a:endParaRPr lang="en-US" sz="16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6100263" y="1668911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Ion density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33910" y="3578858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Magnetic field</a:t>
            </a:r>
            <a:endParaRPr lang="en-US" sz="1400" b="1" dirty="0"/>
          </a:p>
        </p:txBody>
      </p:sp>
      <p:graphicFrame>
        <p:nvGraphicFramePr>
          <p:cNvPr id="3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093512"/>
              </p:ext>
            </p:extLst>
          </p:nvPr>
        </p:nvGraphicFramePr>
        <p:xfrm>
          <a:off x="2758545" y="5025096"/>
          <a:ext cx="141446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6" name="Equation" r:id="rId6" imgW="939800" imgH="457200" progId="Equation.3">
                  <p:embed/>
                </p:oleObj>
              </mc:Choice>
              <mc:Fallback>
                <p:oleObj name="Equation" r:id="rId6" imgW="939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545" y="5025096"/>
                        <a:ext cx="1414463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073162"/>
              </p:ext>
            </p:extLst>
          </p:nvPr>
        </p:nvGraphicFramePr>
        <p:xfrm>
          <a:off x="528597" y="4998108"/>
          <a:ext cx="122713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7" name="Equation" r:id="rId8" imgW="762000" imgH="457200" progId="Equation.3">
                  <p:embed/>
                </p:oleObj>
              </mc:Choice>
              <mc:Fallback>
                <p:oleObj name="Equation" r:id="rId8" imgW="762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597" y="4998108"/>
                        <a:ext cx="1227137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783960" y="1627845"/>
            <a:ext cx="1068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 = 4.0 ns</a:t>
            </a:r>
            <a:endParaRPr lang="en-US" sz="1600" b="1" dirty="0"/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1755440" y="2036678"/>
            <a:ext cx="715813" cy="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584" tIns="50292" rIns="100584" bIns="50292">
            <a:spAutoFit/>
          </a:bodyPr>
          <a:lstStyle/>
          <a:p>
            <a:r>
              <a:rPr lang="en-US" sz="1600" b="1" dirty="0" err="1">
                <a:solidFill>
                  <a:srgbClr val="0033CC"/>
                </a:solidFill>
                <a:latin typeface="Symbol" pitchFamily="18" charset="2"/>
              </a:rPr>
              <a:t>l</a:t>
            </a:r>
            <a:r>
              <a:rPr lang="en-US" sz="1600" b="1" baseline="-25000" dirty="0" err="1">
                <a:solidFill>
                  <a:srgbClr val="0033CC"/>
                </a:solidFill>
              </a:rPr>
              <a:t>mfp</a:t>
            </a:r>
            <a:endParaRPr lang="en-US" sz="1600" b="1" baseline="-25000" dirty="0">
              <a:solidFill>
                <a:srgbClr val="0033CC"/>
              </a:solidFill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2800307" y="3566051"/>
            <a:ext cx="674067" cy="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584" tIns="50292" rIns="100584" bIns="50292">
            <a:spAutoFit/>
          </a:bodyPr>
          <a:lstStyle/>
          <a:p>
            <a:r>
              <a:rPr lang="en-US" sz="1600" b="1" dirty="0">
                <a:solidFill>
                  <a:srgbClr val="47C0E3"/>
                </a:solidFill>
                <a:latin typeface="MT Extra" pitchFamily="18" charset="2"/>
              </a:rPr>
              <a:t>l</a:t>
            </a:r>
            <a:r>
              <a:rPr lang="en-US" sz="1600" b="1" dirty="0">
                <a:solidFill>
                  <a:srgbClr val="47C0E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600" b="1" baseline="-25000" dirty="0">
                <a:solidFill>
                  <a:srgbClr val="47C0E3"/>
                </a:solidFill>
                <a:latin typeface="Arial" pitchFamily="34" charset="0"/>
                <a:cs typeface="Arial" pitchFamily="34" charset="0"/>
              </a:rPr>
              <a:t>ES</a:t>
            </a: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2143811" y="3809264"/>
            <a:ext cx="891324" cy="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584" tIns="50292" rIns="100584" bIns="50292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c/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ω</a:t>
            </a:r>
            <a:r>
              <a:rPr lang="en-US" sz="1600" b="1" baseline="-25000" dirty="0">
                <a:latin typeface="Arial" pitchFamily="34" charset="0"/>
                <a:cs typeface="Arial" pitchFamily="34" charset="0"/>
              </a:rPr>
              <a:t>pi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1655684" y="2678702"/>
            <a:ext cx="656369" cy="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584" tIns="50292" rIns="100584" bIns="50292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MT Extra" pitchFamily="18" charset="2"/>
              </a:rPr>
              <a:t>l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6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1600" b="1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13"/>
          <p:cNvSpPr txBox="1">
            <a:spLocks noChangeArrowheads="1"/>
          </p:cNvSpPr>
          <p:nvPr/>
        </p:nvSpPr>
        <p:spPr bwMode="auto">
          <a:xfrm>
            <a:off x="2899232" y="3103445"/>
            <a:ext cx="674067" cy="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584" tIns="50292" rIns="100584" bIns="50292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MT Extra" pitchFamily="18" charset="2"/>
              </a:rPr>
              <a:t>l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</a:t>
            </a:r>
            <a:endParaRPr lang="en-US" sz="1600" b="1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91793" y="5481096"/>
            <a:ext cx="433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Achieved </a:t>
            </a:r>
            <a:r>
              <a:rPr lang="en-US" sz="1400" dirty="0">
                <a:latin typeface="Arial"/>
                <a:cs typeface="Arial"/>
              </a:rPr>
              <a:t>~25c</a:t>
            </a:r>
            <a:r>
              <a:rPr lang="en-US" sz="1400" dirty="0" smtClean="0">
                <a:latin typeface="Arial"/>
                <a:cs typeface="Arial"/>
              </a:rPr>
              <a:t>/</a:t>
            </a:r>
            <a:r>
              <a:rPr lang="el-GR" sz="1400" dirty="0">
                <a:cs typeface="Arial"/>
              </a:rPr>
              <a:t>ω</a:t>
            </a:r>
            <a:r>
              <a:rPr lang="en-US" sz="1400" baseline="-25000" dirty="0" smtClean="0">
                <a:latin typeface="Arial"/>
                <a:cs typeface="Arial"/>
              </a:rPr>
              <a:t>pi</a:t>
            </a:r>
            <a:r>
              <a:rPr lang="en-US" sz="1400" dirty="0">
                <a:latin typeface="Arial"/>
                <a:cs typeface="Arial"/>
              </a:rPr>
              <a:t>; </a:t>
            </a:r>
            <a:r>
              <a:rPr lang="en-US" sz="1400" dirty="0" smtClean="0">
                <a:latin typeface="Arial"/>
                <a:cs typeface="Arial"/>
              </a:rPr>
              <a:t>a </a:t>
            </a:r>
            <a:r>
              <a:rPr lang="en-US" sz="1400" b="1" dirty="0">
                <a:latin typeface="Arial"/>
                <a:cs typeface="Arial"/>
              </a:rPr>
              <a:t>fully </a:t>
            </a:r>
            <a:r>
              <a:rPr lang="en-US" sz="1400" b="1" dirty="0" smtClean="0">
                <a:latin typeface="Arial"/>
                <a:cs typeface="Arial"/>
              </a:rPr>
              <a:t>formed</a:t>
            </a:r>
            <a:r>
              <a:rPr lang="en-US" sz="1400" b="1" dirty="0" smtClean="0">
                <a:cs typeface="Arial"/>
              </a:rPr>
              <a:t> shock</a:t>
            </a:r>
            <a:r>
              <a:rPr lang="en-US" sz="1400" dirty="0" smtClean="0">
                <a:cs typeface="Arial"/>
              </a:rPr>
              <a:t> might need </a:t>
            </a:r>
            <a:r>
              <a:rPr lang="en-US" sz="1400" b="1" dirty="0" smtClean="0">
                <a:cs typeface="Arial"/>
              </a:rPr>
              <a:t>300 c/</a:t>
            </a:r>
            <a:r>
              <a:rPr lang="el-GR" sz="1400" b="1" dirty="0" smtClean="0">
                <a:cs typeface="Arial"/>
              </a:rPr>
              <a:t>ω</a:t>
            </a:r>
            <a:r>
              <a:rPr lang="en-US" sz="1400" b="1" baseline="-25000" dirty="0" smtClean="0">
                <a:latin typeface="Arial"/>
                <a:cs typeface="Arial"/>
              </a:rPr>
              <a:t>pi</a:t>
            </a:r>
            <a:r>
              <a:rPr lang="en-US" sz="1400" dirty="0" smtClean="0">
                <a:latin typeface="Arial"/>
                <a:cs typeface="Arial"/>
              </a:rPr>
              <a:t> (100x </a:t>
            </a:r>
            <a:r>
              <a:rPr lang="en-US" sz="1400" dirty="0">
                <a:latin typeface="Arial"/>
                <a:cs typeface="Arial"/>
              </a:rPr>
              <a:t>more </a:t>
            </a:r>
            <a:r>
              <a:rPr lang="en-US" sz="1400" dirty="0" err="1">
                <a:latin typeface="Arial"/>
                <a:cs typeface="Arial"/>
              </a:rPr>
              <a:t>n</a:t>
            </a:r>
            <a:r>
              <a:rPr lang="en-US" sz="1400" baseline="-25000" dirty="0" err="1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) according to PIC results (not experimentally validated)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96477" y="6396758"/>
            <a:ext cx="342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A.A. </a:t>
            </a:r>
            <a:r>
              <a:rPr lang="en-US" sz="1200" dirty="0" err="1" smtClean="0">
                <a:latin typeface="Arial Narrow"/>
                <a:cs typeface="Arial Narrow"/>
              </a:rPr>
              <a:t>Vedenov</a:t>
            </a:r>
            <a:r>
              <a:rPr lang="en-US" sz="1200" dirty="0" smtClean="0">
                <a:latin typeface="Arial Narrow"/>
                <a:cs typeface="Arial Narrow"/>
              </a:rPr>
              <a:t> </a:t>
            </a:r>
            <a:r>
              <a:rPr lang="en-US" sz="1200" dirty="0">
                <a:latin typeface="Arial Narrow"/>
                <a:cs typeface="Arial Narrow"/>
              </a:rPr>
              <a:t>&amp; </a:t>
            </a:r>
            <a:r>
              <a:rPr lang="en-US" sz="1200" dirty="0" smtClean="0">
                <a:latin typeface="Arial Narrow"/>
                <a:cs typeface="Arial Narrow"/>
              </a:rPr>
              <a:t>D. D. Ryutov</a:t>
            </a:r>
            <a:r>
              <a:rPr lang="en-US" sz="1200" dirty="0">
                <a:latin typeface="Arial Narrow"/>
                <a:cs typeface="Arial Narrow"/>
              </a:rPr>
              <a:t>, </a:t>
            </a:r>
            <a:r>
              <a:rPr lang="en-US" sz="1200" dirty="0" smtClean="0">
                <a:latin typeface="Arial Narrow"/>
                <a:cs typeface="Arial Narrow"/>
              </a:rPr>
              <a:t>Rev</a:t>
            </a:r>
            <a:r>
              <a:rPr lang="en-US" sz="1200" dirty="0">
                <a:latin typeface="Arial Narrow"/>
                <a:cs typeface="Arial Narrow"/>
              </a:rPr>
              <a:t>. Plasmas </a:t>
            </a:r>
            <a:r>
              <a:rPr lang="en-US" sz="1200" dirty="0" err="1">
                <a:latin typeface="Arial Narrow"/>
                <a:cs typeface="Arial Narrow"/>
              </a:rPr>
              <a:t>Phys</a:t>
            </a:r>
            <a:r>
              <a:rPr lang="en-US" sz="1200" dirty="0">
                <a:latin typeface="Arial Narrow"/>
                <a:cs typeface="Arial Narrow"/>
              </a:rPr>
              <a:t> </a:t>
            </a:r>
            <a:r>
              <a:rPr lang="en-US" sz="1200" dirty="0" smtClean="0">
                <a:latin typeface="Arial Narrow"/>
                <a:cs typeface="Arial Narrow"/>
              </a:rPr>
              <a:t>1975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A. </a:t>
            </a:r>
            <a:r>
              <a:rPr lang="en-US" sz="1200" dirty="0" smtClean="0">
                <a:latin typeface="Arial Narrow"/>
                <a:cs typeface="Arial Narrow"/>
              </a:rPr>
              <a:t>Spitkovsky, </a:t>
            </a:r>
            <a:r>
              <a:rPr lang="en-US" sz="1200" dirty="0" err="1">
                <a:latin typeface="Arial Narrow"/>
                <a:cs typeface="Arial Narrow"/>
              </a:rPr>
              <a:t>ApJ</a:t>
            </a:r>
            <a:r>
              <a:rPr lang="en-US" sz="1200" dirty="0">
                <a:latin typeface="Arial Narrow"/>
                <a:cs typeface="Arial Narrow"/>
              </a:rPr>
              <a:t>, </a:t>
            </a:r>
            <a:r>
              <a:rPr lang="en-US" sz="1200" dirty="0" smtClean="0">
                <a:latin typeface="Arial Narrow"/>
                <a:cs typeface="Arial Narrow"/>
              </a:rPr>
              <a:t>2005; </a:t>
            </a:r>
            <a:r>
              <a:rPr lang="en-US" sz="1200" dirty="0">
                <a:latin typeface="Arial Narrow"/>
                <a:cs typeface="Arial Narrow"/>
              </a:rPr>
              <a:t>Kato and Takabe, 2008</a:t>
            </a:r>
            <a:endParaRPr lang="en-US" sz="1200" dirty="0" smtClean="0"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1296" y="5848447"/>
            <a:ext cx="186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(ion-ion two-stream)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9334" y="5848447"/>
            <a:ext cx="12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(ion-Weibel)</a:t>
            </a:r>
          </a:p>
        </p:txBody>
      </p:sp>
    </p:spTree>
    <p:extLst>
      <p:ext uri="{BB962C8B-B14F-4D97-AF65-F5344CB8AC3E}">
        <p14:creationId xmlns:p14="http://schemas.microsoft.com/office/powerpoint/2010/main" val="190857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60" y="2306206"/>
            <a:ext cx="3484017" cy="3522814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5247425" y="2417358"/>
            <a:ext cx="2261629" cy="1203109"/>
          </a:xfrm>
          <a:custGeom>
            <a:avLst/>
            <a:gdLst>
              <a:gd name="connsiteX0" fmla="*/ 0 w 2261629"/>
              <a:gd name="connsiteY0" fmla="*/ 0 h 1203109"/>
              <a:gd name="connsiteX1" fmla="*/ 2261629 w 2261629"/>
              <a:gd name="connsiteY1" fmla="*/ 0 h 1203109"/>
              <a:gd name="connsiteX2" fmla="*/ 0 w 2261629"/>
              <a:gd name="connsiteY2" fmla="*/ 1203109 h 1203109"/>
              <a:gd name="connsiteX3" fmla="*/ 0 w 2261629"/>
              <a:gd name="connsiteY3" fmla="*/ 0 h 120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629" h="1203109">
                <a:moveTo>
                  <a:pt x="0" y="0"/>
                </a:moveTo>
                <a:lnTo>
                  <a:pt x="2261629" y="0"/>
                </a:lnTo>
                <a:lnTo>
                  <a:pt x="0" y="1203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7000"/>
            </a:schemeClr>
          </a:solidFill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377636" cy="662816"/>
          </a:xfrm>
        </p:spPr>
        <p:txBody>
          <a:bodyPr/>
          <a:lstStyle/>
          <a:p>
            <a:r>
              <a:rPr lang="en-US" sz="2700" dirty="0"/>
              <a:t>NIF Can </a:t>
            </a:r>
            <a:r>
              <a:rPr lang="en-US" sz="2700" dirty="0" smtClean="0"/>
              <a:t>Uniquely Study Strong Ion-Weibel Growth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798287" y="1785643"/>
            <a:ext cx="32052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NIF is the </a:t>
            </a:r>
            <a:r>
              <a:rPr lang="en-US" b="1" u="sng" dirty="0" smtClean="0">
                <a:latin typeface="Arial Narrow"/>
                <a:cs typeface="Arial Narrow"/>
              </a:rPr>
              <a:t>only facility on earth</a:t>
            </a:r>
            <a:r>
              <a:rPr lang="en-US" b="1" dirty="0" smtClean="0">
                <a:latin typeface="Arial Narrow"/>
                <a:cs typeface="Arial Narrow"/>
              </a:rPr>
              <a:t> that can </a:t>
            </a:r>
            <a:r>
              <a:rPr lang="en-US" b="1" dirty="0">
                <a:latin typeface="Arial Narrow"/>
                <a:cs typeface="Arial Narrow"/>
              </a:rPr>
              <a:t>create a </a:t>
            </a:r>
            <a:r>
              <a:rPr lang="en-US" b="1" dirty="0" smtClean="0">
                <a:latin typeface="Arial Narrow"/>
                <a:cs typeface="Arial Narrow"/>
              </a:rPr>
              <a:t>large </a:t>
            </a:r>
            <a:r>
              <a:rPr lang="en-US" b="1" dirty="0">
                <a:latin typeface="Arial Narrow"/>
                <a:cs typeface="Arial Narrow"/>
              </a:rPr>
              <a:t>plasma with all of these </a:t>
            </a:r>
            <a:r>
              <a:rPr lang="en-US" b="1" dirty="0" smtClean="0">
                <a:latin typeface="Arial Narrow"/>
                <a:cs typeface="Arial Narrow"/>
              </a:rPr>
              <a:t>properties:</a:t>
            </a:r>
            <a:br>
              <a:rPr lang="en-US" b="1" dirty="0" smtClean="0">
                <a:latin typeface="Arial Narrow"/>
                <a:cs typeface="Arial Narrow"/>
              </a:rPr>
            </a:br>
            <a:endParaRPr lang="en-US" b="1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 Narrow"/>
                <a:cs typeface="Arial Narrow"/>
              </a:rPr>
              <a:t>High density</a:t>
            </a:r>
            <a:r>
              <a:rPr lang="en-US" dirty="0">
                <a:latin typeface="Arial Narrow"/>
                <a:cs typeface="Arial Narrow"/>
              </a:rPr>
              <a:t> &gt; 10</a:t>
            </a:r>
            <a:r>
              <a:rPr lang="en-US" baseline="30000" dirty="0">
                <a:latin typeface="Arial Narrow"/>
                <a:cs typeface="Arial Narrow"/>
              </a:rPr>
              <a:t>20</a:t>
            </a:r>
            <a:r>
              <a:rPr lang="en-US" dirty="0">
                <a:latin typeface="Arial Narrow"/>
                <a:cs typeface="Arial Narrow"/>
              </a:rPr>
              <a:t> cm</a:t>
            </a:r>
            <a:r>
              <a:rPr lang="en-US" baseline="30000" dirty="0">
                <a:latin typeface="Arial Narrow"/>
                <a:cs typeface="Arial Narrow"/>
              </a:rPr>
              <a:t>-3</a:t>
            </a:r>
            <a:r>
              <a:rPr lang="en-US" dirty="0">
                <a:latin typeface="Arial Narrow"/>
                <a:cs typeface="Arial Narrow"/>
              </a:rPr>
              <a:t> </a:t>
            </a:r>
            <a:br>
              <a:rPr lang="en-US" dirty="0">
                <a:latin typeface="Arial Narrow"/>
                <a:cs typeface="Arial Narrow"/>
              </a:rPr>
            </a:br>
            <a:r>
              <a:rPr lang="en-US" dirty="0" smtClean="0">
                <a:latin typeface="Arial Narrow"/>
                <a:cs typeface="Arial Narrow"/>
              </a:rPr>
              <a:t>(well-formed shock, short </a:t>
            </a:r>
            <a:r>
              <a:rPr lang="en-US" dirty="0">
                <a:latin typeface="Arial Narrow"/>
                <a:cs typeface="Arial Narrow"/>
              </a:rPr>
              <a:t>ion skin depth)</a:t>
            </a:r>
            <a:br>
              <a:rPr lang="en-US" dirty="0">
                <a:latin typeface="Arial Narrow"/>
                <a:cs typeface="Arial Narrow"/>
              </a:rPr>
            </a:br>
            <a:endParaRPr lang="en-US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High flow velocity</a:t>
            </a:r>
            <a:r>
              <a:rPr lang="en-US" dirty="0" smtClean="0">
                <a:latin typeface="Arial Narrow"/>
                <a:cs typeface="Arial Narrow"/>
              </a:rPr>
              <a:t> &gt; 2000 km/s </a:t>
            </a:r>
            <a:br>
              <a:rPr lang="en-US" dirty="0" smtClean="0">
                <a:latin typeface="Arial Narrow"/>
                <a:cs typeface="Arial Narrow"/>
              </a:rPr>
            </a:br>
            <a:r>
              <a:rPr lang="en-US" dirty="0" smtClean="0">
                <a:latin typeface="Arial Narrow"/>
                <a:cs typeface="Arial Narrow"/>
              </a:rPr>
              <a:t>(collisionless)</a:t>
            </a:r>
            <a:br>
              <a:rPr lang="en-US" dirty="0" smtClean="0">
                <a:latin typeface="Arial Narrow"/>
                <a:cs typeface="Arial Narrow"/>
              </a:rPr>
            </a:br>
            <a:endParaRPr lang="en-US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High temperature</a:t>
            </a:r>
            <a:r>
              <a:rPr lang="en-US" dirty="0" smtClean="0">
                <a:latin typeface="Arial Narrow"/>
                <a:cs typeface="Arial Narrow"/>
              </a:rPr>
              <a:t> T</a:t>
            </a:r>
            <a:r>
              <a:rPr lang="en-US" baseline="-25000" dirty="0" smtClean="0">
                <a:latin typeface="Arial Narrow"/>
                <a:cs typeface="Arial Narrow"/>
              </a:rPr>
              <a:t>e</a:t>
            </a:r>
            <a:r>
              <a:rPr lang="en-US" dirty="0" smtClean="0">
                <a:latin typeface="Arial Narrow"/>
                <a:cs typeface="Arial Narrow"/>
              </a:rPr>
              <a:t> &gt; 1 keV</a:t>
            </a:r>
            <a:br>
              <a:rPr lang="en-US" dirty="0" smtClean="0">
                <a:latin typeface="Arial Narrow"/>
                <a:cs typeface="Arial Narrow"/>
              </a:rPr>
            </a:br>
            <a:r>
              <a:rPr lang="en-US" dirty="0" smtClean="0">
                <a:latin typeface="Arial Narrow"/>
                <a:cs typeface="Arial Narrow"/>
              </a:rPr>
              <a:t>(frozen-in fields, R</a:t>
            </a:r>
            <a:r>
              <a:rPr lang="en-US" baseline="-25000" dirty="0" smtClean="0">
                <a:latin typeface="Arial Narrow"/>
                <a:cs typeface="Arial Narrow"/>
              </a:rPr>
              <a:t>M </a:t>
            </a:r>
            <a:r>
              <a:rPr lang="en-US" dirty="0" smtClean="0">
                <a:latin typeface="Arial Narrow"/>
                <a:cs typeface="Arial Narrow"/>
              </a:rPr>
              <a:t>&gt;</a:t>
            </a:r>
            <a:r>
              <a:rPr lang="en-US" dirty="0">
                <a:latin typeface="Arial Narrow"/>
                <a:cs typeface="Arial Narrow"/>
              </a:rPr>
              <a:t>&gt; </a:t>
            </a:r>
            <a:r>
              <a:rPr lang="en-US" dirty="0" smtClean="0">
                <a:latin typeface="Arial Narrow"/>
                <a:cs typeface="Arial Narrow"/>
              </a:rPr>
              <a:t>1)</a:t>
            </a:r>
            <a:br>
              <a:rPr lang="en-US" dirty="0" smtClean="0">
                <a:latin typeface="Arial Narrow"/>
                <a:cs typeface="Arial Narrow"/>
              </a:rPr>
            </a:br>
            <a:endParaRPr lang="en-US" dirty="0" smtClean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6477" y="6507193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R. P. Drake &amp; G. Gregori, </a:t>
            </a:r>
            <a:r>
              <a:rPr lang="en-US" sz="1200" dirty="0" err="1">
                <a:latin typeface="Arial Narrow"/>
                <a:cs typeface="Arial Narrow"/>
              </a:rPr>
              <a:t>ApJ</a:t>
            </a:r>
            <a:r>
              <a:rPr lang="en-US" sz="1200" dirty="0">
                <a:latin typeface="Arial Narrow"/>
                <a:cs typeface="Arial Narrow"/>
              </a:rPr>
              <a:t> 2012 (accepted)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5412" y="2484198"/>
            <a:ext cx="48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NIF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2360" y="5859587"/>
            <a:ext cx="3129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 Narrow"/>
                <a:cs typeface="Arial Narrow"/>
              </a:rPr>
              <a:t>(for counterstreaming Be plasmas, </a:t>
            </a:r>
            <a:r>
              <a:rPr lang="en-US" sz="1400" i="1" dirty="0" smtClean="0">
                <a:latin typeface="Arial Narrow"/>
                <a:cs typeface="Arial Narrow"/>
              </a:rPr>
              <a:t>L</a:t>
            </a:r>
            <a:r>
              <a:rPr lang="en-US" sz="1400" dirty="0" smtClean="0">
                <a:latin typeface="Arial Narrow"/>
                <a:cs typeface="Arial Narrow"/>
              </a:rPr>
              <a:t> = 10</a:t>
            </a:r>
            <a:r>
              <a:rPr lang="el-GR" sz="1400" i="1" dirty="0" smtClean="0">
                <a:latin typeface="Arial Narrow"/>
                <a:cs typeface="Arial Narrow"/>
              </a:rPr>
              <a:t>λ</a:t>
            </a:r>
            <a:r>
              <a:rPr lang="en-US" sz="1400" baseline="-25000" dirty="0" smtClean="0">
                <a:latin typeface="Arial Narrow"/>
                <a:cs typeface="Arial Narrow"/>
              </a:rPr>
              <a:t>e</a:t>
            </a:r>
            <a:r>
              <a:rPr lang="en-US" sz="1400" dirty="0" smtClean="0">
                <a:latin typeface="Arial Narrow"/>
                <a:cs typeface="Arial Narrow"/>
              </a:rPr>
              <a:t> )</a:t>
            </a: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599638"/>
              </p:ext>
            </p:extLst>
          </p:nvPr>
        </p:nvGraphicFramePr>
        <p:xfrm>
          <a:off x="6483461" y="1646023"/>
          <a:ext cx="11017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1" name="Equation" r:id="rId4" imgW="762000" imgH="431800" progId="Equation.3">
                  <p:embed/>
                </p:oleObj>
              </mc:Choice>
              <mc:Fallback>
                <p:oleObj name="Equation" r:id="rId4" imgW="76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461" y="1646023"/>
                        <a:ext cx="1101725" cy="6334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23976" y="1774034"/>
            <a:ext cx="6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Goal: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190" y="870857"/>
            <a:ext cx="735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Planned experiments: </a:t>
            </a:r>
            <a:r>
              <a:rPr lang="en-US" dirty="0" err="1" smtClean="0">
                <a:latin typeface="Arial Narrow"/>
                <a:cs typeface="Arial Narrow"/>
              </a:rPr>
              <a:t>Gianluca</a:t>
            </a:r>
            <a:r>
              <a:rPr lang="en-US" dirty="0" smtClean="0">
                <a:latin typeface="Arial Narrow"/>
                <a:cs typeface="Arial Narrow"/>
              </a:rPr>
              <a:t> Gregori (Oxford), </a:t>
            </a:r>
            <a:r>
              <a:rPr lang="en-US" dirty="0" err="1" smtClean="0">
                <a:latin typeface="Arial Narrow"/>
                <a:cs typeface="Arial Narrow"/>
              </a:rPr>
              <a:t>Youichi</a:t>
            </a:r>
            <a:r>
              <a:rPr lang="en-US" dirty="0" smtClean="0">
                <a:latin typeface="Arial Narrow"/>
                <a:cs typeface="Arial Narrow"/>
              </a:rPr>
              <a:t> Sakawa (Osaka); FY 2013+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7126" y="465668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OMEGA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240115" y="4376791"/>
            <a:ext cx="628813" cy="961661"/>
          </a:xfrm>
          <a:prstGeom prst="rect">
            <a:avLst/>
          </a:prstGeom>
          <a:solidFill>
            <a:srgbClr val="008000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3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498"/>
            <a:ext cx="2286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937" y="1283498"/>
            <a:ext cx="2286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6"/>
            <a:ext cx="8229600" cy="662816"/>
          </a:xfrm>
        </p:spPr>
        <p:txBody>
          <a:bodyPr/>
          <a:lstStyle/>
          <a:p>
            <a:r>
              <a:rPr lang="en-US" dirty="0" smtClean="0"/>
              <a:t>Multi-Campaign Time Sequence</a:t>
            </a:r>
            <a:br>
              <a:rPr lang="en-US" dirty="0" smtClean="0"/>
            </a:br>
            <a:r>
              <a:rPr lang="en-US" sz="1400" dirty="0" smtClean="0"/>
              <a:t>(EPColPlasmas-11D &amp; EP-ACSEL-12A)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8710" y="1069909"/>
            <a:ext cx="172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10149, 0.5 ns, 8.8 MeV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6850" y="1370090"/>
            <a:ext cx="16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11412, 2 ns, 10.4 MeV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028" y="1283498"/>
            <a:ext cx="2286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4443" y="1370089"/>
            <a:ext cx="172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10151, 2.2 ns, 8.8 MeV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9754"/>
            <a:ext cx="2286000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9870" y="4045527"/>
            <a:ext cx="172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10148, 3.7 ns, 8.8 MeV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091" y="4028209"/>
            <a:ext cx="2286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04486" y="4103256"/>
            <a:ext cx="16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11406, 4 ns, 10.4 MeV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573" y="4028209"/>
            <a:ext cx="2286000" cy="228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06925" y="4103256"/>
            <a:ext cx="1641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10158, 5.2 ns, 7 MeV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9027" y="4028209"/>
            <a:ext cx="2286000" cy="22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75278" y="4103256"/>
            <a:ext cx="158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11411, 7 ns, 4.7 MeV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5937" y="1318135"/>
            <a:ext cx="2286000" cy="2286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41855" y="1370089"/>
            <a:ext cx="16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/>
                <a:cs typeface="Arial Narrow"/>
              </a:rPr>
              <a:t>11412, 3 ns, 10.4 MeV</a:t>
            </a:r>
          </a:p>
        </p:txBody>
      </p:sp>
      <p:sp>
        <p:nvSpPr>
          <p:cNvPr id="3" name="Left Brace 2"/>
          <p:cNvSpPr/>
          <p:nvPr/>
        </p:nvSpPr>
        <p:spPr>
          <a:xfrm rot="5400000">
            <a:off x="5365646" y="560969"/>
            <a:ext cx="366117" cy="6635713"/>
          </a:xfrm>
          <a:prstGeom prst="leftBrac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56375" y="3672857"/>
            <a:ext cx="17316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Standing Features</a:t>
            </a:r>
          </a:p>
        </p:txBody>
      </p:sp>
    </p:spTree>
    <p:extLst>
      <p:ext uri="{BB962C8B-B14F-4D97-AF65-F5344CB8AC3E}">
        <p14:creationId xmlns:p14="http://schemas.microsoft.com/office/powerpoint/2010/main" val="277572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Possibility: Electrostatic Planar Shock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58261"/>
              </p:ext>
            </p:extLst>
          </p:nvPr>
        </p:nvGraphicFramePr>
        <p:xfrm>
          <a:off x="5756201" y="1719263"/>
          <a:ext cx="171291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4" name="Equation" r:id="rId3" imgW="1016000" imgH="215900" progId="Equation.3">
                  <p:embed/>
                </p:oleObj>
              </mc:Choice>
              <mc:Fallback>
                <p:oleObj name="Equation" r:id="rId3" imgW="1016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6201" y="1719263"/>
                        <a:ext cx="1712913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785807"/>
              </p:ext>
            </p:extLst>
          </p:nvPr>
        </p:nvGraphicFramePr>
        <p:xfrm>
          <a:off x="5839485" y="2084264"/>
          <a:ext cx="1280712" cy="73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5" name="Equation" r:id="rId5" imgW="749300" imgH="431800" progId="Equation.3">
                  <p:embed/>
                </p:oleObj>
              </mc:Choice>
              <mc:Fallback>
                <p:oleObj name="Equation" r:id="rId5" imgW="749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39485" y="2084264"/>
                        <a:ext cx="1280712" cy="73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979075" y="1282768"/>
            <a:ext cx="118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Ambipolar: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281705"/>
              </p:ext>
            </p:extLst>
          </p:nvPr>
        </p:nvGraphicFramePr>
        <p:xfrm>
          <a:off x="5841403" y="3142739"/>
          <a:ext cx="3193968" cy="6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6" name="Equation" r:id="rId7" imgW="2387600" imgH="469900" progId="Equation.3">
                  <p:embed/>
                </p:oleObj>
              </mc:Choice>
              <mc:Fallback>
                <p:oleObj name="Equation" r:id="rId7" imgW="2387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41403" y="3142739"/>
                        <a:ext cx="3193968" cy="6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422621"/>
              </p:ext>
            </p:extLst>
          </p:nvPr>
        </p:nvGraphicFramePr>
        <p:xfrm>
          <a:off x="5866176" y="3885468"/>
          <a:ext cx="1647009" cy="373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7" name="Equation" r:id="rId9" imgW="952500" imgH="215900" progId="Equation.3">
                  <p:embed/>
                </p:oleObj>
              </mc:Choice>
              <mc:Fallback>
                <p:oleObj name="Equation" r:id="rId9" imgW="952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6176" y="3885468"/>
                        <a:ext cx="1647009" cy="373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796477" y="6507193"/>
            <a:ext cx="362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N. L. Kugland, D. D. Ryutov, </a:t>
            </a:r>
            <a:r>
              <a:rPr lang="en-US" sz="1200" i="1" dirty="0">
                <a:latin typeface="Arial Narrow"/>
                <a:cs typeface="Arial Narrow"/>
              </a:rPr>
              <a:t>et al</a:t>
            </a:r>
            <a:r>
              <a:rPr lang="en-US" sz="1200" dirty="0">
                <a:latin typeface="Arial Narrow"/>
                <a:cs typeface="Arial Narrow"/>
              </a:rPr>
              <a:t>, Submitted to RSI (2012)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349" y="4723317"/>
            <a:ext cx="3141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Narrow"/>
                <a:cs typeface="Arial Narrow"/>
              </a:rPr>
              <a:t>C</a:t>
            </a: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austics on the upstream side, BUT ONLY when viewed exactly edge-on!</a:t>
            </a:r>
          </a:p>
        </p:txBody>
      </p:sp>
      <p:pic>
        <p:nvPicPr>
          <p:cNvPr id="5" name="Picture 4" descr="FigX1_PlanarShock_ai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82" y="888453"/>
            <a:ext cx="5124890" cy="53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Dual Planar Shocks</a:t>
            </a:r>
            <a:endParaRPr lang="en-US" dirty="0"/>
          </a:p>
        </p:txBody>
      </p:sp>
      <p:pic>
        <p:nvPicPr>
          <p:cNvPr id="35" name="Picture 34" descr="Lineout.pn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7416" y="1783774"/>
            <a:ext cx="3290446" cy="13161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4" y="1057870"/>
            <a:ext cx="2989628" cy="298962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588499" y="2105178"/>
            <a:ext cx="2288103" cy="8334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962" y="4268660"/>
            <a:ext cx="2306902" cy="725492"/>
          </a:xfrm>
          <a:prstGeom prst="rect">
            <a:avLst/>
          </a:prstGeom>
        </p:spPr>
      </p:pic>
      <p:pic>
        <p:nvPicPr>
          <p:cNvPr id="40" name="Picture 39" descr="Fig_ProtonImageSeries_ai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8216" y="776792"/>
            <a:ext cx="3020874" cy="3660602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4567822" y="4036749"/>
            <a:ext cx="1682783" cy="844479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786015" y="4047892"/>
            <a:ext cx="745321" cy="85824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484732" y="1079493"/>
            <a:ext cx="105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8.8 MeV p+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29360" y="2390805"/>
            <a:ext cx="92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~1.7 mm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47270" y="2365902"/>
            <a:ext cx="81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Narrow"/>
                <a:cs typeface="Arial Narrow"/>
              </a:rPr>
              <a:t>1.7 mm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88057" y="2033524"/>
            <a:ext cx="3048000" cy="102497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71131" y="3174710"/>
            <a:ext cx="39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n</a:t>
            </a:r>
            <a:r>
              <a:rPr lang="en-US" sz="2000" baseline="-25000" dirty="0" smtClean="0">
                <a:latin typeface="Times"/>
                <a:cs typeface="Times"/>
              </a:rPr>
              <a:t>0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1569350" y="1780653"/>
            <a:ext cx="0" cy="32375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569350" y="3013412"/>
            <a:ext cx="0" cy="32375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416980" y="3274906"/>
            <a:ext cx="37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"/>
                <a:cs typeface="Times"/>
              </a:rPr>
              <a:t>v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"/>
                <a:cs typeface="Times"/>
              </a:rPr>
              <a:t>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04529" y="1344829"/>
            <a:ext cx="37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"/>
                <a:cs typeface="Times"/>
              </a:rPr>
              <a:t>v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"/>
                <a:cs typeface="Times"/>
              </a:rPr>
              <a:t>s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8154859" y="2239820"/>
            <a:ext cx="0" cy="48282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189892" y="2355268"/>
            <a:ext cx="67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1.3 mm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848600" y="2971800"/>
            <a:ext cx="75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0.46 mm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189892" y="1868807"/>
            <a:ext cx="75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0.32 mm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7808494" y="2860963"/>
            <a:ext cx="0" cy="42041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8154859" y="1762828"/>
            <a:ext cx="0" cy="40289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7671384" y="4076254"/>
            <a:ext cx="1079061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08456" y="4151549"/>
            <a:ext cx="12655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2-8x intensity increase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349302" y="4162689"/>
            <a:ext cx="1173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2.5x intensity increase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3439349" y="4087394"/>
            <a:ext cx="1018619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72670" y="4846639"/>
            <a:ext cx="32028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T</a:t>
            </a:r>
            <a:r>
              <a:rPr lang="en-US" baseline="-25000" dirty="0">
                <a:latin typeface="Times"/>
                <a:cs typeface="Times"/>
              </a:rPr>
              <a:t>e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	= </a:t>
            </a:r>
            <a:r>
              <a:rPr lang="el-GR" i="1" dirty="0">
                <a:latin typeface="Times"/>
                <a:cs typeface="Times"/>
              </a:rPr>
              <a:t>φ</a:t>
            </a:r>
            <a:r>
              <a:rPr lang="en-US" baseline="-25000" dirty="0">
                <a:latin typeface="Times"/>
                <a:cs typeface="Times"/>
              </a:rPr>
              <a:t>0</a:t>
            </a:r>
            <a:r>
              <a:rPr lang="en-US" dirty="0">
                <a:latin typeface="Arial Narrow"/>
                <a:cs typeface="Arial Narrow"/>
              </a:rPr>
              <a:t> = 200 eV 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✔</a:t>
            </a:r>
            <a:endParaRPr lang="en-US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r>
              <a:rPr lang="el-GR" i="1" dirty="0" smtClean="0">
                <a:latin typeface="Times"/>
                <a:cs typeface="Times"/>
              </a:rPr>
              <a:t>δ</a:t>
            </a:r>
            <a:r>
              <a:rPr lang="en-US" dirty="0" smtClean="0">
                <a:latin typeface="Arial Narrow"/>
                <a:cs typeface="Arial Narrow"/>
              </a:rPr>
              <a:t> 	= 15 </a:t>
            </a:r>
            <a:r>
              <a:rPr lang="el-GR" dirty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 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✔</a:t>
            </a:r>
            <a:r>
              <a:rPr lang="en-US" dirty="0" smtClean="0">
                <a:latin typeface="Arial Narrow"/>
                <a:cs typeface="Arial Narrow"/>
              </a:rPr>
              <a:t> (shock thickness)</a:t>
            </a:r>
          </a:p>
          <a:p>
            <a:r>
              <a:rPr lang="el-GR" dirty="0">
                <a:latin typeface="Times"/>
                <a:cs typeface="Times"/>
              </a:rPr>
              <a:t>λ</a:t>
            </a:r>
            <a:r>
              <a:rPr lang="en-US" baseline="-25000" dirty="0">
                <a:latin typeface="Times"/>
                <a:cs typeface="Times"/>
              </a:rPr>
              <a:t>D</a:t>
            </a:r>
            <a:r>
              <a:rPr lang="en-US" dirty="0">
                <a:latin typeface="Arial Narrow"/>
                <a:cs typeface="Arial Narrow"/>
              </a:rPr>
              <a:t> 	≈ 0.1 </a:t>
            </a:r>
            <a:r>
              <a:rPr lang="el-GR" dirty="0" smtClean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</a:t>
            </a:r>
          </a:p>
          <a:p>
            <a:r>
              <a:rPr lang="en-US" i="1" dirty="0">
                <a:latin typeface="Times"/>
                <a:cs typeface="Times"/>
              </a:rPr>
              <a:t>A</a:t>
            </a:r>
            <a:r>
              <a:rPr lang="en-US" dirty="0" smtClean="0">
                <a:latin typeface="Arial Narrow"/>
                <a:cs typeface="Arial Narrow"/>
              </a:rPr>
              <a:t>	= 2 (shock strength)</a:t>
            </a:r>
          </a:p>
          <a:p>
            <a:r>
              <a:rPr lang="en-US" i="1" dirty="0" smtClean="0">
                <a:latin typeface="Times"/>
                <a:cs typeface="Times"/>
              </a:rPr>
              <a:t>a</a:t>
            </a:r>
            <a:r>
              <a:rPr lang="en-US" dirty="0" smtClean="0">
                <a:latin typeface="Arial Narrow"/>
                <a:cs typeface="Arial Narrow"/>
              </a:rPr>
              <a:t> 	= 2000 </a:t>
            </a:r>
            <a:r>
              <a:rPr lang="el-GR" dirty="0">
                <a:latin typeface="Arial Narrow"/>
                <a:cs typeface="Arial Narrow"/>
              </a:rPr>
              <a:t>μ</a:t>
            </a:r>
            <a:r>
              <a:rPr lang="en-US" dirty="0" smtClean="0">
                <a:latin typeface="Arial Narrow"/>
                <a:cs typeface="Arial Narrow"/>
              </a:rPr>
              <a:t>m (transverse extent)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63930" y="1380517"/>
            <a:ext cx="412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n</a:t>
            </a:r>
            <a:r>
              <a:rPr lang="en-US" sz="2000" baseline="-250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6854" y="2317930"/>
            <a:ext cx="52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2n</a:t>
            </a:r>
            <a:r>
              <a:rPr lang="en-US" sz="2000" baseline="-250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41851" y="4021482"/>
            <a:ext cx="265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Only single caustics visible </a:t>
            </a:r>
            <a:r>
              <a:rPr lang="en-US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X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6097680" y="1125877"/>
            <a:ext cx="0" cy="2892884"/>
          </a:xfrm>
          <a:prstGeom prst="line">
            <a:avLst/>
          </a:prstGeom>
          <a:ln w="38100" cmpd="sng">
            <a:solidFill>
              <a:srgbClr val="FFFF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895135" y="1066800"/>
            <a:ext cx="0" cy="2951961"/>
          </a:xfrm>
          <a:prstGeom prst="line">
            <a:avLst/>
          </a:prstGeom>
          <a:ln w="38100" cmpd="sng">
            <a:solidFill>
              <a:srgbClr val="FFFF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698505" y="842817"/>
            <a:ext cx="40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OD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2511" y="4331213"/>
            <a:ext cx="314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No obvious creation mechanism </a:t>
            </a:r>
            <a:r>
              <a:rPr lang="en-US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661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08" y="1267753"/>
            <a:ext cx="4531824" cy="1329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“Erosion” at Late Time</a:t>
            </a:r>
            <a:endParaRPr lang="en-US" dirty="0"/>
          </a:p>
        </p:txBody>
      </p:sp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42" y="2872213"/>
            <a:ext cx="4583887" cy="351715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601170" y="3283885"/>
            <a:ext cx="3758950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80778" y="2899055"/>
            <a:ext cx="195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Film size (63.5 mm)</a:t>
            </a:r>
            <a:r>
              <a:rPr lang="en-US" baseline="30000" dirty="0" smtClean="0">
                <a:latin typeface="Arial Narrow"/>
                <a:cs typeface="Arial Narrow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81226" y="3834407"/>
            <a:ext cx="1658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EPColPlasmas-11D</a:t>
            </a:r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3480" y="4572962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 Narrow"/>
                <a:cs typeface="Arial Narrow"/>
              </a:rPr>
              <a:t>EP-ACSEL-12A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1011027" y="1526456"/>
            <a:ext cx="667118" cy="667118"/>
          </a:xfrm>
          <a:prstGeom prst="ellipse">
            <a:avLst/>
          </a:prstGeom>
          <a:noFill/>
          <a:ln w="38100" cmpd="sng">
            <a:solidFill>
              <a:srgbClr val="80FF00"/>
            </a:solidFill>
            <a:prstDash val="sysDash"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909070" y="1526456"/>
            <a:ext cx="628630" cy="628630"/>
          </a:xfrm>
          <a:prstGeom prst="ellipse">
            <a:avLst/>
          </a:prstGeom>
          <a:noFill/>
          <a:ln w="38100" cmpd="sng">
            <a:solidFill>
              <a:srgbClr val="80FF00"/>
            </a:solidFill>
            <a:prstDash val="sysDash"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858430" y="1654732"/>
            <a:ext cx="590112" cy="590112"/>
          </a:xfrm>
          <a:prstGeom prst="ellipse">
            <a:avLst/>
          </a:prstGeom>
          <a:noFill/>
          <a:ln w="38100" cmpd="sng">
            <a:solidFill>
              <a:srgbClr val="80FF00"/>
            </a:solidFill>
            <a:prstDash val="sysDash"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769332" y="1616290"/>
            <a:ext cx="551588" cy="551588"/>
          </a:xfrm>
          <a:prstGeom prst="ellipse">
            <a:avLst/>
          </a:prstGeom>
          <a:noFill/>
          <a:ln w="38100" cmpd="sng">
            <a:solidFill>
              <a:srgbClr val="80FF00"/>
            </a:solidFill>
            <a:prstDash val="sysDash"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000820" y="2180713"/>
            <a:ext cx="282240" cy="282240"/>
          </a:xfrm>
          <a:prstGeom prst="ellipse">
            <a:avLst/>
          </a:prstGeom>
          <a:noFill/>
          <a:ln w="38100" cmpd="sng">
            <a:solidFill>
              <a:srgbClr val="80FF00"/>
            </a:solidFill>
            <a:prstDash val="sysDash"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2781" y="3884392"/>
            <a:ext cx="141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This campaign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8287" y="1263573"/>
            <a:ext cx="141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Last campaign</a:t>
            </a:r>
          </a:p>
        </p:txBody>
      </p:sp>
      <p:pic>
        <p:nvPicPr>
          <p:cNvPr id="25" name="Picture 24" descr="NLK-OEPASCEL-10 view from TIM 1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326" y="4253845"/>
            <a:ext cx="1828800" cy="195942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6" name="Picture 25" descr="NLK-OCSHOCK-26 View from TIM1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723" y="1690753"/>
            <a:ext cx="1828800" cy="201880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6310326" y="468102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Si washer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47359" y="2117936"/>
            <a:ext cx="105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Al washer</a:t>
            </a:r>
          </a:p>
        </p:txBody>
      </p:sp>
    </p:spTree>
    <p:extLst>
      <p:ext uri="{BB962C8B-B14F-4D97-AF65-F5344CB8AC3E}">
        <p14:creationId xmlns:p14="http://schemas.microsoft.com/office/powerpoint/2010/main" val="348236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28"/>
            <a:ext cx="8229600" cy="662816"/>
          </a:xfrm>
        </p:spPr>
        <p:txBody>
          <a:bodyPr/>
          <a:lstStyle/>
          <a:p>
            <a:r>
              <a:rPr lang="en-US" sz="2800" dirty="0" smtClean="0"/>
              <a:t>Fast Astrophysical Flows Often </a:t>
            </a:r>
            <a:br>
              <a:rPr lang="en-US" sz="2800" dirty="0" smtClean="0"/>
            </a:br>
            <a:r>
              <a:rPr lang="en-US" sz="2800" dirty="0" smtClean="0"/>
              <a:t>Generate Collisionless Shocks*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1266" y="1933573"/>
            <a:ext cx="3649379" cy="3249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999" y="1376804"/>
            <a:ext cx="312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Supernova 1006 </a:t>
            </a:r>
            <a:r>
              <a:rPr lang="en-US" b="1" dirty="0">
                <a:latin typeface="Arial Narrow"/>
                <a:cs typeface="Arial Narrow"/>
              </a:rPr>
              <a:t>remnant (10</a:t>
            </a:r>
            <a:r>
              <a:rPr lang="en-US" b="1" baseline="30000" dirty="0">
                <a:latin typeface="Arial Narrow"/>
                <a:cs typeface="Arial Narrow"/>
              </a:rPr>
              <a:t>44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en-US" b="1" dirty="0" smtClean="0">
                <a:latin typeface="Arial Narrow"/>
                <a:cs typeface="Arial Narrow"/>
              </a:rPr>
              <a:t>J</a:t>
            </a:r>
            <a:r>
              <a:rPr lang="en-US" b="1" dirty="0">
                <a:latin typeface="Arial Narrow"/>
                <a:cs typeface="Arial Narrow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138" y="2478352"/>
            <a:ext cx="17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 Narrow"/>
                <a:cs typeface="Arial Narrow"/>
              </a:rPr>
              <a:t>v</a:t>
            </a:r>
            <a:r>
              <a:rPr lang="en-US" b="1" baseline="-250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flow</a:t>
            </a:r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 = 3x10</a:t>
            </a:r>
            <a:r>
              <a:rPr lang="en-US" b="1" baseline="30000" dirty="0" smtClean="0">
                <a:solidFill>
                  <a:schemeClr val="bg1"/>
                </a:solidFill>
                <a:latin typeface="Arial Narrow"/>
                <a:cs typeface="Arial Narrow"/>
              </a:rPr>
              <a:t>8</a:t>
            </a:r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 cm/s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n = 1 cm</a:t>
            </a:r>
            <a:r>
              <a:rPr lang="en-US" b="1" baseline="30000" dirty="0" smtClean="0">
                <a:solidFill>
                  <a:schemeClr val="bg1"/>
                </a:solidFill>
                <a:latin typeface="Arial Narrow"/>
                <a:cs typeface="Arial Narrow"/>
              </a:rPr>
              <a:t>-3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776" y="5408111"/>
            <a:ext cx="314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Shock is 400x thinner than the collisional mean free path!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08526" y="2366818"/>
            <a:ext cx="2633579" cy="2098842"/>
          </a:xfrm>
          <a:prstGeom prst="straightConnector1">
            <a:avLst/>
          </a:prstGeom>
          <a:ln w="28575" cmpd="sng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08927" y="3521088"/>
            <a:ext cx="1336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λ</a:t>
            </a:r>
            <a:r>
              <a:rPr lang="en-US" sz="2000" b="1" baseline="-250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mfp</a:t>
            </a:r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 = 40 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592" y="4780687"/>
            <a:ext cx="81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Shock</a:t>
            </a:r>
          </a:p>
        </p:txBody>
      </p:sp>
      <p:grpSp>
        <p:nvGrpSpPr>
          <p:cNvPr id="21" name="Group 20"/>
          <p:cNvGrpSpPr/>
          <p:nvPr/>
        </p:nvGrpSpPr>
        <p:grpSpPr>
          <a:xfrm rot="1623451" flipH="1">
            <a:off x="1479705" y="4611373"/>
            <a:ext cx="176832" cy="613042"/>
            <a:chOff x="4740795" y="3609887"/>
            <a:chExt cx="20683" cy="61304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4751419" y="3609887"/>
              <a:ext cx="0" cy="200526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3451" flipH="1" flipV="1">
              <a:off x="4740795" y="3876727"/>
              <a:ext cx="20683" cy="34620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796477" y="6396335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latin typeface="Arial Narrow"/>
                <a:cs typeface="Arial Narrow"/>
              </a:rPr>
              <a:t>Cassam</a:t>
            </a:r>
            <a:r>
              <a:rPr lang="en-US" sz="1200" dirty="0" smtClean="0">
                <a:latin typeface="Arial Narrow"/>
                <a:cs typeface="Arial Narrow"/>
              </a:rPr>
              <a:t> </a:t>
            </a:r>
            <a:r>
              <a:rPr lang="en-US" sz="1200" i="1" dirty="0" smtClean="0">
                <a:latin typeface="Arial Narrow"/>
                <a:cs typeface="Arial Narrow"/>
              </a:rPr>
              <a:t>et al</a:t>
            </a:r>
            <a:r>
              <a:rPr lang="en-US" sz="1200" dirty="0" smtClean="0">
                <a:latin typeface="Arial Narrow"/>
                <a:cs typeface="Arial Narrow"/>
              </a:rPr>
              <a:t> </a:t>
            </a:r>
            <a:r>
              <a:rPr lang="en-US" sz="1200" dirty="0" err="1" smtClean="0">
                <a:latin typeface="Arial Narrow"/>
                <a:cs typeface="Arial Narrow"/>
              </a:rPr>
              <a:t>ApJ</a:t>
            </a:r>
            <a:r>
              <a:rPr lang="en-US" sz="1200" dirty="0" smtClean="0">
                <a:latin typeface="Arial Narrow"/>
                <a:cs typeface="Arial Narrow"/>
              </a:rPr>
              <a:t> 2008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err="1" smtClean="0">
                <a:latin typeface="Arial Narrow"/>
                <a:cs typeface="Arial Narrow"/>
              </a:rPr>
              <a:t>Bamba</a:t>
            </a:r>
            <a:r>
              <a:rPr lang="en-US" sz="1200" dirty="0" smtClean="0">
                <a:latin typeface="Arial Narrow"/>
                <a:cs typeface="Arial Narrow"/>
              </a:rPr>
              <a:t> </a:t>
            </a:r>
            <a:r>
              <a:rPr lang="en-US" sz="1200" i="1" dirty="0" smtClean="0">
                <a:latin typeface="Arial Narrow"/>
                <a:cs typeface="Arial Narrow"/>
              </a:rPr>
              <a:t>et al </a:t>
            </a:r>
            <a:r>
              <a:rPr lang="en-US" sz="1200" dirty="0" err="1" smtClean="0">
                <a:latin typeface="Arial Narrow"/>
                <a:cs typeface="Arial Narrow"/>
              </a:rPr>
              <a:t>ApJ</a:t>
            </a:r>
            <a:r>
              <a:rPr lang="en-US" sz="1200" dirty="0" smtClean="0">
                <a:latin typeface="Arial Narrow"/>
                <a:cs typeface="Arial Narrow"/>
              </a:rPr>
              <a:t> 2003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19800" y="6396335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Hubble/NASA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9800" y="6581001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Wikimedia commons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15580" y="1376804"/>
            <a:ext cx="155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latin typeface="Arial Narrow"/>
                <a:cs typeface="Arial Narrow"/>
              </a:rPr>
              <a:t>Characteristics</a:t>
            </a:r>
            <a:endParaRPr lang="en-US" b="1" u="sng" dirty="0">
              <a:latin typeface="Arial Narrow"/>
              <a:cs typeface="Arial Narrow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50112" y="1717655"/>
            <a:ext cx="428589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Shock formation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Irreversible </a:t>
            </a:r>
            <a:r>
              <a:rPr lang="en-US" b="1" dirty="0">
                <a:latin typeface="Arial Narrow"/>
                <a:cs typeface="Arial Narrow"/>
              </a:rPr>
              <a:t>dissipation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Heating &amp; entropy generation</a:t>
            </a:r>
            <a:br>
              <a:rPr lang="en-US" b="1" dirty="0" smtClean="0">
                <a:latin typeface="Arial Narrow"/>
                <a:cs typeface="Arial Narrow"/>
              </a:rPr>
            </a:br>
            <a:endParaRPr lang="en-US" b="1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Non-local, non-binary (no viscosity)</a:t>
            </a:r>
            <a:br>
              <a:rPr lang="en-US" b="1" dirty="0" smtClean="0">
                <a:latin typeface="Arial Narrow"/>
                <a:cs typeface="Arial Narrow"/>
              </a:rPr>
            </a:br>
            <a:endParaRPr lang="en-US" b="1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Long-range particle/field interactions</a:t>
            </a:r>
            <a:br>
              <a:rPr lang="en-US" b="1" dirty="0" smtClean="0">
                <a:latin typeface="Arial Narrow"/>
                <a:cs typeface="Arial Narrow"/>
              </a:rPr>
            </a:br>
            <a:endParaRPr lang="en-US" b="1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 Narrow"/>
                <a:cs typeface="Arial Narrow"/>
              </a:rPr>
              <a:t>Associated with cosmic ray acceleration and generation of magnetic fields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023243" y="2896678"/>
            <a:ext cx="267998" cy="26799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283937" y="3030668"/>
            <a:ext cx="18251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 bwMode="auto">
          <a:xfrm>
            <a:off x="8667756" y="2896678"/>
            <a:ext cx="267998" cy="26799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22757" y="28306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63717" y="28423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+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039935" y="2661259"/>
            <a:ext cx="862507" cy="634978"/>
          </a:xfrm>
          <a:prstGeom prst="line">
            <a:avLst/>
          </a:prstGeom>
          <a:ln w="76200" cmpd="sng">
            <a:solidFill>
              <a:srgbClr val="FF0000">
                <a:alpha val="51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983065" y="2708645"/>
            <a:ext cx="1061548" cy="530728"/>
          </a:xfrm>
          <a:prstGeom prst="line">
            <a:avLst/>
          </a:prstGeom>
          <a:ln w="76200" cmpd="sng">
            <a:solidFill>
              <a:srgbClr val="FF0000">
                <a:alpha val="51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8474250" y="3031431"/>
            <a:ext cx="18251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Untitled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606" y="4653280"/>
            <a:ext cx="1445968" cy="11445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110" y="4611619"/>
            <a:ext cx="1069064" cy="1282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609" y="982868"/>
            <a:ext cx="845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 Narrow"/>
                <a:cs typeface="Arial Narrow"/>
              </a:rPr>
              <a:t>*Also see Anatoly </a:t>
            </a:r>
            <a:r>
              <a:rPr lang="en-US" sz="1400" dirty="0" err="1" smtClean="0">
                <a:latin typeface="Arial Narrow"/>
                <a:cs typeface="Arial Narrow"/>
              </a:rPr>
              <a:t>Spitkovsky’s</a:t>
            </a:r>
            <a:r>
              <a:rPr lang="en-US" sz="1400" dirty="0" smtClean="0">
                <a:latin typeface="Arial Narrow"/>
                <a:cs typeface="Arial Narrow"/>
              </a:rPr>
              <a:t> talk later today (4:45 PM), F. </a:t>
            </a:r>
            <a:r>
              <a:rPr lang="en-US" sz="1400" dirty="0" err="1" smtClean="0">
                <a:latin typeface="Arial Narrow"/>
                <a:cs typeface="Arial Narrow"/>
              </a:rPr>
              <a:t>Fiuza</a:t>
            </a:r>
            <a:r>
              <a:rPr lang="en-US" sz="1400" dirty="0" smtClean="0">
                <a:latin typeface="Arial Narrow"/>
                <a:cs typeface="Arial Narrow"/>
              </a:rPr>
              <a:t> (Tues.), D. Ryutov (Wed.), Y. Sakawa and H.-S. Park (Thurs.)</a:t>
            </a:r>
          </a:p>
        </p:txBody>
      </p:sp>
    </p:spTree>
    <p:extLst>
      <p:ext uri="{BB962C8B-B14F-4D97-AF65-F5344CB8AC3E}">
        <p14:creationId xmlns:p14="http://schemas.microsoft.com/office/powerpoint/2010/main" val="315117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6045200" y="1651000"/>
            <a:ext cx="2527300" cy="379730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08480"/>
            <a:ext cx="7848600" cy="662816"/>
          </a:xfrm>
        </p:spPr>
        <p:txBody>
          <a:bodyPr/>
          <a:lstStyle/>
          <a:p>
            <a:r>
              <a:rPr lang="en-US" sz="2800" dirty="0" smtClean="0"/>
              <a:t>High Energy Density Plasmas Can Model Exotic Astrophysical Collisionless Shocks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108200" y="1244600"/>
            <a:ext cx="156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Magnetization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(Magnetic E/KE)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82900" y="1968500"/>
            <a:ext cx="0" cy="34798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82900" y="5448300"/>
            <a:ext cx="6121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6477" y="6405593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A. Spitkovsky CMPD School 2009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F. </a:t>
            </a:r>
            <a:r>
              <a:rPr lang="en-US" sz="1200" dirty="0" err="1" smtClean="0">
                <a:latin typeface="Arial Narrow"/>
                <a:cs typeface="Arial Narrow"/>
              </a:rPr>
              <a:t>Fiuza</a:t>
            </a:r>
            <a:r>
              <a:rPr lang="en-US" sz="1200" dirty="0" smtClean="0">
                <a:latin typeface="Arial Narrow"/>
                <a:cs typeface="Arial Narrow"/>
              </a:rPr>
              <a:t> 2012</a:t>
            </a:r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1" y="5905500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Normalized Momentum</a:t>
            </a:r>
          </a:p>
        </p:txBody>
      </p:sp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500564"/>
              </p:ext>
            </p:extLst>
          </p:nvPr>
        </p:nvGraphicFramePr>
        <p:xfrm>
          <a:off x="7905751" y="5499100"/>
          <a:ext cx="71881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2" name="Equation" r:id="rId3" imgW="393700" imgH="241300" progId="Equation.3">
                  <p:embed/>
                </p:oleObj>
              </mc:Choice>
              <mc:Fallback>
                <p:oleObj name="Equation" r:id="rId3" imgW="393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51" y="5499100"/>
                        <a:ext cx="718810" cy="4445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378700" y="5524500"/>
            <a:ext cx="496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10</a:t>
            </a:r>
            <a:r>
              <a:rPr lang="en-US" sz="2000" baseline="30000" dirty="0" smtClean="0">
                <a:latin typeface="Arial Narrow"/>
                <a:cs typeface="Arial Narrow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5524500"/>
            <a:ext cx="301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</a:t>
            </a:r>
            <a:endParaRPr lang="en-US" sz="2000" baseline="30000" dirty="0" smtClean="0">
              <a:latin typeface="Arial Narrow"/>
              <a:cs typeface="Arial Narrow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81500" y="5524500"/>
            <a:ext cx="543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10</a:t>
            </a:r>
            <a:r>
              <a:rPr lang="en-US" sz="2000" baseline="30000" dirty="0" smtClean="0">
                <a:latin typeface="Arial Narrow"/>
                <a:cs typeface="Arial Narrow"/>
              </a:rPr>
              <a:t>-2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95600" y="5524500"/>
            <a:ext cx="543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10</a:t>
            </a:r>
            <a:r>
              <a:rPr lang="en-US" sz="2000" baseline="30000" dirty="0" smtClean="0">
                <a:latin typeface="Arial Narrow"/>
                <a:cs typeface="Arial Narrow"/>
              </a:rPr>
              <a:t>-4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0" y="4000500"/>
            <a:ext cx="543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10</a:t>
            </a:r>
            <a:r>
              <a:rPr lang="en-US" sz="2000" baseline="30000" dirty="0" smtClean="0">
                <a:latin typeface="Arial Narrow"/>
                <a:cs typeface="Arial Narrow"/>
              </a:rPr>
              <a:t>-6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6000" y="5029200"/>
            <a:ext cx="543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10</a:t>
            </a:r>
            <a:r>
              <a:rPr lang="en-US" sz="2000" baseline="30000" dirty="0" smtClean="0">
                <a:latin typeface="Arial Narrow"/>
                <a:cs typeface="Arial Narrow"/>
              </a:rPr>
              <a:t>-9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0" y="2997200"/>
            <a:ext cx="543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10</a:t>
            </a:r>
            <a:r>
              <a:rPr lang="en-US" sz="2000" baseline="30000" dirty="0" smtClean="0">
                <a:latin typeface="Arial Narrow"/>
                <a:cs typeface="Arial Narrow"/>
              </a:rPr>
              <a:t>-3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36800" y="1981200"/>
            <a:ext cx="301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1</a:t>
            </a:r>
            <a:endParaRPr lang="en-US" sz="2000" baseline="30000" dirty="0" smtClean="0">
              <a:latin typeface="Arial Narrow"/>
              <a:cs typeface="Arial Narrow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717800" y="2209800"/>
            <a:ext cx="1320800" cy="952500"/>
          </a:xfrm>
          <a:prstGeom prst="roundRect">
            <a:avLst/>
          </a:prstGeom>
          <a:solidFill>
            <a:schemeClr val="bg1">
              <a:lumMod val="85000"/>
              <a:alpha val="2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rtlCol="0" anchor="ctr" anchorCtr="0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 Narrow"/>
                <a:cs typeface="Arial Narrow"/>
              </a:rPr>
              <a:t>Solar</a:t>
            </a:r>
            <a:endParaRPr lang="en-US" sz="24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3810000" y="2463800"/>
            <a:ext cx="1727200" cy="1574800"/>
          </a:xfrm>
          <a:prstGeom prst="roundRect">
            <a:avLst/>
          </a:prstGeom>
          <a:solidFill>
            <a:schemeClr val="bg1">
              <a:lumMod val="85000"/>
              <a:alpha val="2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rtlCol="0" anchor="ctr" anchorCtr="0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27500" y="2641600"/>
            <a:ext cx="717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Narrow"/>
                <a:cs typeface="Arial Narrow"/>
              </a:rPr>
              <a:t>SNR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6972300" y="4241800"/>
            <a:ext cx="1638300" cy="1155700"/>
          </a:xfrm>
          <a:prstGeom prst="roundRect">
            <a:avLst/>
          </a:prstGeom>
          <a:solidFill>
            <a:schemeClr val="bg1">
              <a:lumMod val="85000"/>
              <a:alpha val="2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rtlCol="0" anchor="ctr" anchorCtr="0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6032500" y="3060700"/>
            <a:ext cx="1358900" cy="116840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rtlCol="0" anchor="ctr" anchorCtr="0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4622800" y="3149600"/>
            <a:ext cx="1536700" cy="2273300"/>
          </a:xfrm>
          <a:prstGeom prst="roundRect">
            <a:avLst/>
          </a:prstGeom>
          <a:solidFill>
            <a:srgbClr val="E889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rtlCol="0" anchor="ctr" anchorCtr="0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99000" y="3784600"/>
            <a:ext cx="1371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/>
                <a:cs typeface="Arial Narrow"/>
              </a:rPr>
              <a:t>Laser Driven</a:t>
            </a:r>
          </a:p>
          <a:p>
            <a:pPr algn="ctr"/>
            <a:r>
              <a:rPr lang="en-US" sz="2400" dirty="0" smtClean="0">
                <a:latin typeface="Arial Narrow"/>
                <a:cs typeface="Arial Narrow"/>
              </a:rPr>
              <a:t>Plasmas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34100" y="3225800"/>
            <a:ext cx="1143000" cy="830997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/>
                <a:cs typeface="Arial Narrow"/>
              </a:rPr>
              <a:t>AGN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Jets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39000" y="4572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/>
                <a:cs typeface="Arial Narrow"/>
              </a:rPr>
              <a:t>GRB</a:t>
            </a:r>
          </a:p>
        </p:txBody>
      </p:sp>
      <p:sp>
        <p:nvSpPr>
          <p:cNvPr id="40" name="Up Arrow 39"/>
          <p:cNvSpPr/>
          <p:nvPr/>
        </p:nvSpPr>
        <p:spPr bwMode="auto">
          <a:xfrm>
            <a:off x="5105400" y="2603500"/>
            <a:ext cx="673100" cy="546100"/>
          </a:xfrm>
          <a:prstGeom prst="upArrow">
            <a:avLst/>
          </a:prstGeom>
          <a:solidFill>
            <a:srgbClr val="E889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Up Arrow 40"/>
          <p:cNvSpPr/>
          <p:nvPr/>
        </p:nvSpPr>
        <p:spPr bwMode="auto">
          <a:xfrm>
            <a:off x="6375400" y="2514600"/>
            <a:ext cx="673100" cy="546100"/>
          </a:xfrm>
          <a:prstGeom prst="upArrow">
            <a:avLst/>
          </a:prstGeom>
          <a:solidFill>
            <a:schemeClr val="bg1">
              <a:lumMod val="85000"/>
              <a:alpha val="2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2" name="Up Arrow 41"/>
          <p:cNvSpPr/>
          <p:nvPr/>
        </p:nvSpPr>
        <p:spPr bwMode="auto">
          <a:xfrm rot="5400000">
            <a:off x="6096000" y="4051300"/>
            <a:ext cx="673100" cy="546100"/>
          </a:xfrm>
          <a:prstGeom prst="upArrow">
            <a:avLst/>
          </a:prstGeom>
          <a:solidFill>
            <a:srgbClr val="E889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7391400" y="2413000"/>
            <a:ext cx="1358900" cy="1168400"/>
          </a:xfrm>
          <a:prstGeom prst="roundRect">
            <a:avLst/>
          </a:prstGeom>
          <a:solidFill>
            <a:schemeClr val="bg1">
              <a:lumMod val="85000"/>
              <a:alpha val="2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rtlCol="0" anchor="ctr" anchorCtr="0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91896" y="1028700"/>
            <a:ext cx="138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Relativistic 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(pair plasmas)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93000" y="27559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/>
                <a:cs typeface="Arial Narrow"/>
              </a:rPr>
              <a:t>PWN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25155" y="1028700"/>
            <a:ext cx="1615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Non-Relativistic 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(e-ion plasmas)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29" y="1409700"/>
            <a:ext cx="1759264" cy="16764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32831" y="3086100"/>
            <a:ext cx="15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/>
                <a:cs typeface="Arial Narrow"/>
              </a:rPr>
              <a:t>SNR Cassiopeia A</a:t>
            </a:r>
            <a:endParaRPr lang="en-US" sz="1600" dirty="0" smtClean="0">
              <a:latin typeface="Arial Narrow"/>
              <a:cs typeface="Arial Narrow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" y="5473700"/>
            <a:ext cx="2082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/>
                <a:cs typeface="Arial Narrow"/>
              </a:rPr>
              <a:t>Crab Pulsar Wind Nebula </a:t>
            </a:r>
            <a:endParaRPr lang="en-US" sz="1600" dirty="0" smtClean="0">
              <a:latin typeface="Arial Narrow"/>
              <a:cs typeface="Arial Narrow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711" y="3810000"/>
            <a:ext cx="1739900" cy="16383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073400" y="4343400"/>
            <a:ext cx="1345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OMEGA</a:t>
            </a:r>
          </a:p>
          <a:p>
            <a:r>
              <a:rPr lang="en-US" b="1" dirty="0" smtClean="0">
                <a:latin typeface="Arial Narrow"/>
                <a:cs typeface="Arial Narrow"/>
              </a:rPr>
              <a:t>Long-Pulse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(today’s talk)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4711700" y="3251200"/>
            <a:ext cx="508000" cy="508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58" name="Straight Arrow Connector 57"/>
          <p:cNvCxnSpPr>
            <a:endCxn id="56" idx="3"/>
          </p:cNvCxnSpPr>
          <p:nvPr/>
        </p:nvCxnSpPr>
        <p:spPr>
          <a:xfrm flipV="1">
            <a:off x="4140200" y="3684805"/>
            <a:ext cx="645895" cy="70939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184901" y="4559300"/>
            <a:ext cx="863600" cy="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PW Lasers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0868" y="1847078"/>
            <a:ext cx="154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Directly measured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752124" y="2150114"/>
            <a:ext cx="230900" cy="28860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27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587"/>
            <a:ext cx="8229600" cy="662816"/>
          </a:xfrm>
        </p:spPr>
        <p:txBody>
          <a:bodyPr/>
          <a:lstStyle/>
          <a:p>
            <a:r>
              <a:rPr lang="en-US" sz="2800" dirty="0" smtClean="0"/>
              <a:t>The Ion-Weibel Plasma Instability </a:t>
            </a:r>
            <a:r>
              <a:rPr lang="en-US" sz="2800" dirty="0" smtClean="0"/>
              <a:t>Is One </a:t>
            </a:r>
            <a:r>
              <a:rPr lang="en-US" sz="2800" dirty="0" smtClean="0"/>
              <a:t>Goal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3359" y="1068993"/>
            <a:ext cx="4684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 Narrow"/>
                <a:cs typeface="Arial Narrow"/>
              </a:rPr>
              <a:t>Should be the dominant creator of shocks &amp; magnetic fields in non-relativistic electron-ion collisionless plasmas (high saturation)</a:t>
            </a:r>
            <a:br>
              <a:rPr lang="en-US" dirty="0" smtClean="0">
                <a:latin typeface="Arial Narrow"/>
                <a:cs typeface="Arial Narrow"/>
              </a:rPr>
            </a:br>
            <a:endParaRPr lang="en-US" dirty="0" smtClean="0">
              <a:latin typeface="Arial Narrow"/>
              <a:cs typeface="Arial Narrow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 Narrow"/>
                <a:cs typeface="Arial Narrow"/>
              </a:rPr>
              <a:t>Relevant for supernova remnants and active galactic nuclei/gamma ray bursts</a:t>
            </a:r>
            <a:br>
              <a:rPr lang="en-US" dirty="0" smtClean="0">
                <a:latin typeface="Arial Narrow"/>
                <a:cs typeface="Arial Narrow"/>
              </a:rPr>
            </a:br>
            <a:endParaRPr lang="en-US" dirty="0" smtClean="0">
              <a:latin typeface="Arial Narrow"/>
              <a:cs typeface="Arial Narrow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 Narrow"/>
                <a:cs typeface="Arial Narrow"/>
              </a:rPr>
              <a:t>Needs a lot of room to grow (</a:t>
            </a:r>
            <a:r>
              <a:rPr lang="en-US" b="1" dirty="0" smtClean="0">
                <a:latin typeface="Arial Narrow"/>
                <a:cs typeface="Arial Narrow"/>
              </a:rPr>
              <a:t>hard to achieve in the lab!</a:t>
            </a:r>
            <a:r>
              <a:rPr lang="en-US" dirty="0" smtClean="0">
                <a:latin typeface="Arial Narrow"/>
                <a:cs typeface="Arial Narrow"/>
              </a:rPr>
              <a:t>)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4685" y="6396335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Medvedev </a:t>
            </a:r>
            <a:r>
              <a:rPr lang="en-US" sz="1200" dirty="0" err="1" smtClean="0">
                <a:latin typeface="Arial Narrow"/>
                <a:cs typeface="Arial Narrow"/>
              </a:rPr>
              <a:t>ApJ</a:t>
            </a:r>
            <a:r>
              <a:rPr lang="en-US" sz="1200" dirty="0" smtClean="0">
                <a:latin typeface="Arial Narrow"/>
                <a:cs typeface="Arial Narrow"/>
              </a:rPr>
              <a:t> 1999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T. Kato &amp; H. Takabe, </a:t>
            </a:r>
            <a:r>
              <a:rPr lang="en-US" sz="1200" dirty="0" err="1">
                <a:latin typeface="Arial Narrow"/>
                <a:cs typeface="Arial Narrow"/>
              </a:rPr>
              <a:t>ApJ</a:t>
            </a:r>
            <a:r>
              <a:rPr lang="en-US" sz="1200" dirty="0">
                <a:latin typeface="Arial Narrow"/>
                <a:cs typeface="Arial Narrow"/>
              </a:rPr>
              <a:t> </a:t>
            </a:r>
            <a:r>
              <a:rPr lang="en-US" sz="1200" dirty="0" smtClean="0">
                <a:latin typeface="Arial Narrow"/>
                <a:cs typeface="Arial Narrow"/>
              </a:rPr>
              <a:t>2008</a:t>
            </a:r>
            <a:endParaRPr lang="en-US" sz="1200" dirty="0">
              <a:latin typeface="Arial Narrow"/>
              <a:cs typeface="Arial Narrow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804" y="1020602"/>
            <a:ext cx="2777398" cy="2350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6997" y="2390809"/>
            <a:ext cx="40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J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8655" y="16608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J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3770" y="3349486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B</a:t>
            </a:r>
            <a:endParaRPr lang="en-US" b="1" dirty="0" smtClean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5349" y="63963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R. P. Drake &amp; G. Gregori, </a:t>
            </a:r>
            <a:r>
              <a:rPr lang="en-US" sz="1200" dirty="0" err="1" smtClean="0">
                <a:latin typeface="Arial Narrow"/>
                <a:cs typeface="Arial Narrow"/>
              </a:rPr>
              <a:t>ApJ</a:t>
            </a:r>
            <a:r>
              <a:rPr lang="en-US" sz="1200" dirty="0" smtClean="0">
                <a:latin typeface="Arial Narrow"/>
                <a:cs typeface="Arial Narrow"/>
              </a:rPr>
              <a:t> 2012 (accepted)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A. Spitkovsky CMPD School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2617" y="1150423"/>
            <a:ext cx="147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Weibel at work: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604" y="4145332"/>
            <a:ext cx="3496515" cy="21989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6957" y="4140944"/>
            <a:ext cx="85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2D PIC:</a:t>
            </a: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430258"/>
              </p:ext>
            </p:extLst>
          </p:nvPr>
        </p:nvGraphicFramePr>
        <p:xfrm>
          <a:off x="5820361" y="4440625"/>
          <a:ext cx="154305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9" name="Equation" r:id="rId5" imgW="1066800" imgH="457200" progId="Equation.3">
                  <p:embed/>
                </p:oleObj>
              </mc:Choice>
              <mc:Fallback>
                <p:oleObj name="Equation" r:id="rId5" imgW="106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361" y="4440625"/>
                        <a:ext cx="1543050" cy="668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02835"/>
              </p:ext>
            </p:extLst>
          </p:nvPr>
        </p:nvGraphicFramePr>
        <p:xfrm>
          <a:off x="4305187" y="4471123"/>
          <a:ext cx="71596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0" name="Equation" r:id="rId7" imgW="495300" imgH="203200" progId="Equation.3">
                  <p:embed/>
                </p:oleObj>
              </mc:Choice>
              <mc:Fallback>
                <p:oleObj name="Equation" r:id="rId7" imgW="495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187" y="4471123"/>
                        <a:ext cx="715963" cy="295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>
          <a:xfrm>
            <a:off x="4277202" y="4826014"/>
            <a:ext cx="718267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77305" y="4528744"/>
            <a:ext cx="994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(artificial ion mass used here)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0578" y="4432260"/>
            <a:ext cx="81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Density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1357" y="5431193"/>
            <a:ext cx="135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Magnetic field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30138" y="4125034"/>
            <a:ext cx="165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Dissipation scale: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24596" y="5069698"/>
            <a:ext cx="1306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Ion inertial length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37362" y="4359371"/>
            <a:ext cx="148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 Narrow"/>
                <a:cs typeface="Arial Narrow"/>
              </a:rPr>
              <a:t>Upstream </a:t>
            </a:r>
            <a:r>
              <a:rPr lang="en-US" sz="1400" b="1" dirty="0" err="1" smtClean="0">
                <a:solidFill>
                  <a:schemeClr val="bg1"/>
                </a:solidFill>
                <a:latin typeface="Arial Narrow"/>
                <a:cs typeface="Arial Narrow"/>
              </a:rPr>
              <a:t>v</a:t>
            </a:r>
            <a:r>
              <a:rPr lang="en-US" sz="1400" b="1" baseline="-250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flow</a:t>
            </a:r>
            <a:r>
              <a:rPr lang="en-US" sz="1400" b="1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 Narrow"/>
                <a:cs typeface="Arial Narrow"/>
              </a:rPr>
              <a:t>= 0.1c (10</a:t>
            </a:r>
            <a:r>
              <a:rPr lang="en-US" sz="1400" b="1" baseline="30000" dirty="0">
                <a:solidFill>
                  <a:schemeClr val="bg1"/>
                </a:solidFill>
                <a:latin typeface="Arial Narrow"/>
                <a:cs typeface="Arial Narrow"/>
              </a:rPr>
              <a:t>9</a:t>
            </a:r>
            <a:r>
              <a:rPr lang="en-US" sz="1400" b="1" dirty="0">
                <a:solidFill>
                  <a:schemeClr val="bg1"/>
                </a:solidFill>
                <a:latin typeface="Arial Narrow"/>
                <a:cs typeface="Arial Narrow"/>
              </a:rPr>
              <a:t> cm/s</a:t>
            </a:r>
            <a:r>
              <a:rPr lang="en-US" sz="1400" b="1" dirty="0" smtClean="0">
                <a:solidFill>
                  <a:schemeClr val="bg1"/>
                </a:solidFill>
                <a:latin typeface="Arial Narrow"/>
                <a:cs typeface="Arial Narrow"/>
              </a:rPr>
              <a:t>) </a:t>
            </a:r>
            <a:r>
              <a:rPr lang="en-US" sz="1400" b="1" dirty="0" smtClean="0">
                <a:solidFill>
                  <a:schemeClr val="bg1"/>
                </a:solidFill>
                <a:latin typeface="Arial Narrow"/>
                <a:cs typeface="Arial Narrow"/>
                <a:sym typeface="Wingdings"/>
              </a:rPr>
              <a:t></a:t>
            </a:r>
            <a:endParaRPr lang="en-US" sz="14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453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56" y="220136"/>
            <a:ext cx="8634888" cy="662816"/>
          </a:xfrm>
        </p:spPr>
        <p:txBody>
          <a:bodyPr/>
          <a:lstStyle/>
          <a:p>
            <a:r>
              <a:rPr lang="en-US" sz="3100" dirty="0" smtClean="0"/>
              <a:t>Our Experimental Platform for Ion-Weibel</a:t>
            </a:r>
            <a:endParaRPr lang="en-US" sz="31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45910" y="1353414"/>
            <a:ext cx="2701443" cy="5054600"/>
            <a:chOff x="5887197" y="1191986"/>
            <a:chExt cx="2701443" cy="5054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1448" y="1191986"/>
              <a:ext cx="1727200" cy="5054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060581" y="1278274"/>
              <a:ext cx="528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Narrow"/>
                  <a:cs typeface="Arial Narrow"/>
                </a:rPr>
                <a:t>CH</a:t>
              </a:r>
              <a:r>
                <a:rPr lang="en-US" baseline="-25000" dirty="0" smtClean="0">
                  <a:latin typeface="Arial Narrow"/>
                  <a:cs typeface="Arial Narrow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87197" y="1931997"/>
              <a:ext cx="791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Laser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8099" y="1873507"/>
              <a:ext cx="847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Narrow"/>
                  <a:cs typeface="Arial Narrow"/>
                </a:rPr>
                <a:t>Plasma</a:t>
              </a:r>
            </a:p>
          </p:txBody>
        </p:sp>
        <p:sp>
          <p:nvSpPr>
            <p:cNvPr id="15" name="Isosceles Triangle 14"/>
            <p:cNvSpPr/>
            <p:nvPr/>
          </p:nvSpPr>
          <p:spPr bwMode="auto">
            <a:xfrm rot="3623410">
              <a:off x="6737260" y="1431329"/>
              <a:ext cx="344397" cy="860949"/>
            </a:xfrm>
            <a:prstGeom prst="triangle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 bwMode="auto">
            <a:xfrm rot="7276196">
              <a:off x="6738986" y="5070573"/>
              <a:ext cx="344397" cy="860949"/>
            </a:xfrm>
            <a:prstGeom prst="triangle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>
            <a:off x="549467" y="1894089"/>
            <a:ext cx="0" cy="3906558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677784"/>
              </p:ext>
            </p:extLst>
          </p:nvPr>
        </p:nvGraphicFramePr>
        <p:xfrm>
          <a:off x="2602014" y="4839355"/>
          <a:ext cx="1041103" cy="540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6" name="Equation" r:id="rId4" imgW="838200" imgH="431800" progId="Equation.3">
                  <p:embed/>
                </p:oleObj>
              </mc:Choice>
              <mc:Fallback>
                <p:oleObj name="Equation" r:id="rId4" imgW="838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2014" y="4839355"/>
                        <a:ext cx="1041103" cy="5409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69695" y="3648273"/>
            <a:ext cx="11087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D</a:t>
            </a:r>
            <a:r>
              <a:rPr lang="en-US" baseline="-25000" dirty="0" smtClean="0">
                <a:latin typeface="Arial Narrow"/>
                <a:cs typeface="Arial Narrow"/>
              </a:rPr>
              <a:t>L</a:t>
            </a:r>
            <a:r>
              <a:rPr lang="en-US" dirty="0" smtClean="0">
                <a:latin typeface="Arial Narrow"/>
                <a:cs typeface="Arial Narrow"/>
              </a:rPr>
              <a:t> = 8 mm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1749" y="5406761"/>
            <a:ext cx="127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 Narrow"/>
                <a:cs typeface="Arial Narrow"/>
              </a:rPr>
              <a:t>(quasi-spherical)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1969516" y="3766654"/>
            <a:ext cx="129142" cy="12914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6477" y="63963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D. D. Ryutov 2010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R. P. Drake &amp; G. Gregori, </a:t>
            </a:r>
            <a:r>
              <a:rPr lang="en-US" sz="1200" dirty="0" err="1" smtClean="0">
                <a:latin typeface="Arial Narrow"/>
                <a:cs typeface="Arial Narrow"/>
              </a:rPr>
              <a:t>ApJ</a:t>
            </a:r>
            <a:r>
              <a:rPr lang="en-US" sz="1200" dirty="0" smtClean="0">
                <a:latin typeface="Arial Narrow"/>
                <a:cs typeface="Arial Narrow"/>
              </a:rPr>
              <a:t> 2012 (accepted)</a:t>
            </a:r>
          </a:p>
        </p:txBody>
      </p:sp>
      <p:graphicFrame>
        <p:nvGraphicFramePr>
          <p:cNvPr id="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867743"/>
              </p:ext>
            </p:extLst>
          </p:nvPr>
        </p:nvGraphicFramePr>
        <p:xfrm>
          <a:off x="5327650" y="1306513"/>
          <a:ext cx="38163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7" name="Equation" r:id="rId6" imgW="2641600" imgH="457200" progId="Equation.3">
                  <p:embed/>
                </p:oleObj>
              </mc:Choice>
              <mc:Fallback>
                <p:oleObj name="Equation" r:id="rId6" imgW="2641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7650" y="1306513"/>
                        <a:ext cx="3816350" cy="669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720250" y="2111282"/>
            <a:ext cx="99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Inter</a:t>
            </a:r>
            <a:r>
              <a:rPr lang="en-US" dirty="0" smtClean="0">
                <a:latin typeface="Arial Narrow"/>
                <a:cs typeface="Arial Narrow"/>
              </a:rPr>
              <a:t>-flow</a:t>
            </a:r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90552"/>
              </p:ext>
            </p:extLst>
          </p:nvPr>
        </p:nvGraphicFramePr>
        <p:xfrm>
          <a:off x="5835650" y="2031066"/>
          <a:ext cx="28146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8" name="Equation" r:id="rId8" imgW="1943100" imgH="444500" progId="Equation.3">
                  <p:embed/>
                </p:oleObj>
              </mc:Choice>
              <mc:Fallback>
                <p:oleObj name="Equation" r:id="rId8" imgW="1943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650" y="2031066"/>
                        <a:ext cx="2814638" cy="650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782273" y="6396335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R. P. Drake POP 2000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101110" y="1396363"/>
            <a:ext cx="120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Shock scale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08301" y="958060"/>
            <a:ext cx="391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Arial Narrow"/>
                <a:cs typeface="Arial Narrow"/>
              </a:rPr>
              <a:t>1) Overlap two collisionless plasma flows</a:t>
            </a:r>
            <a:endParaRPr lang="en-US" u="sng" dirty="0" smtClean="0">
              <a:latin typeface="Arial Narrow"/>
              <a:cs typeface="Arial Narrow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08301" y="4986056"/>
            <a:ext cx="408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Arial Narrow"/>
                <a:cs typeface="Arial Narrow"/>
              </a:rPr>
              <a:t>3) Start (mostly) </a:t>
            </a:r>
            <a:r>
              <a:rPr lang="en-US" b="1" u="sng" dirty="0" err="1" smtClean="0">
                <a:latin typeface="Arial Narrow"/>
                <a:cs typeface="Arial Narrow"/>
              </a:rPr>
              <a:t>unmagnetized</a:t>
            </a:r>
            <a:r>
              <a:rPr lang="en-US" b="1" dirty="0" smtClean="0">
                <a:latin typeface="Arial Narrow"/>
                <a:cs typeface="Arial Narrow"/>
              </a:rPr>
              <a:t> (</a:t>
            </a:r>
            <a:r>
              <a:rPr lang="en-US" b="1" i="1" dirty="0" smtClean="0">
                <a:latin typeface="Times"/>
                <a:cs typeface="Times"/>
              </a:rPr>
              <a:t>B</a:t>
            </a:r>
            <a:r>
              <a:rPr lang="en-US" b="1" baseline="-25000" dirty="0" smtClean="0">
                <a:latin typeface="Times"/>
                <a:cs typeface="Times"/>
              </a:rPr>
              <a:t>0</a:t>
            </a:r>
            <a:r>
              <a:rPr lang="en-US" b="1" dirty="0">
                <a:latin typeface="Arial Narrow"/>
                <a:cs typeface="Arial Narrow"/>
              </a:rPr>
              <a:t> ≈ </a:t>
            </a:r>
            <a:r>
              <a:rPr lang="en-US" b="1" dirty="0" smtClean="0">
                <a:latin typeface="Arial Narrow"/>
                <a:cs typeface="Arial Narrow"/>
              </a:rPr>
              <a:t>10 kG)</a:t>
            </a:r>
            <a:endParaRPr lang="en-US" dirty="0" smtClean="0">
              <a:latin typeface="Arial Narrow"/>
              <a:cs typeface="Arial Narrow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13480" y="2762695"/>
            <a:ext cx="20946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ℓ</a:t>
            </a:r>
            <a:r>
              <a:rPr lang="en-US" i="1" dirty="0" smtClean="0">
                <a:latin typeface="Times"/>
                <a:cs typeface="Times"/>
              </a:rPr>
              <a:t>* </a:t>
            </a:r>
            <a:r>
              <a:rPr lang="en-US" i="1" dirty="0">
                <a:latin typeface="Times"/>
                <a:cs typeface="Times"/>
              </a:rPr>
              <a:t>&lt;&lt;</a:t>
            </a:r>
            <a:r>
              <a:rPr lang="en-US" dirty="0">
                <a:latin typeface="Times"/>
                <a:cs typeface="Times"/>
              </a:rPr>
              <a:t> </a:t>
            </a:r>
            <a:r>
              <a:rPr lang="en-US" i="1" dirty="0">
                <a:latin typeface="Times"/>
                <a:cs typeface="Times"/>
              </a:rPr>
              <a:t> ℓ</a:t>
            </a:r>
            <a:r>
              <a:rPr lang="en-US" baseline="-25000" dirty="0" err="1" smtClean="0">
                <a:latin typeface="Times"/>
                <a:cs typeface="Times"/>
              </a:rPr>
              <a:t>int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i="1" dirty="0">
                <a:latin typeface="Times"/>
                <a:cs typeface="Times"/>
              </a:rPr>
              <a:t>&lt;&lt; </a:t>
            </a:r>
            <a:r>
              <a:rPr lang="el-GR" i="1" dirty="0" smtClean="0">
                <a:latin typeface="Times"/>
                <a:cs typeface="Times"/>
              </a:rPr>
              <a:t>λ</a:t>
            </a:r>
            <a:r>
              <a:rPr lang="en-US" baseline="-25000" dirty="0" err="1" smtClean="0">
                <a:latin typeface="Times"/>
                <a:cs typeface="Times"/>
              </a:rPr>
              <a:t>mfp,ii</a:t>
            </a:r>
            <a:endParaRPr lang="en-US" dirty="0">
              <a:latin typeface="Times"/>
              <a:cs typeface="Times"/>
            </a:endParaRPr>
          </a:p>
        </p:txBody>
      </p:sp>
      <p:graphicFrame>
        <p:nvGraphicFramePr>
          <p:cNvPr id="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478767"/>
              </p:ext>
            </p:extLst>
          </p:nvPr>
        </p:nvGraphicFramePr>
        <p:xfrm>
          <a:off x="4843813" y="5368488"/>
          <a:ext cx="1452563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9" name="Equation" r:id="rId10" imgW="1003300" imgH="609600" progId="Equation.3">
                  <p:embed/>
                </p:oleObj>
              </mc:Choice>
              <mc:Fallback>
                <p:oleObj name="Equation" r:id="rId10" imgW="10033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813" y="5368488"/>
                        <a:ext cx="1452563" cy="8937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899812"/>
              </p:ext>
            </p:extLst>
          </p:nvPr>
        </p:nvGraphicFramePr>
        <p:xfrm>
          <a:off x="7199398" y="5522911"/>
          <a:ext cx="1065213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0" name="Equation" r:id="rId12" imgW="736600" imgH="444500" progId="Equation.3">
                  <p:embed/>
                </p:oleObj>
              </mc:Choice>
              <mc:Fallback>
                <p:oleObj name="Equation" r:id="rId12" imgW="736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398" y="5522911"/>
                        <a:ext cx="1065213" cy="6524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408301" y="3328087"/>
            <a:ext cx="4496543" cy="1610626"/>
            <a:chOff x="4408301" y="4890444"/>
            <a:chExt cx="4496543" cy="1610626"/>
          </a:xfrm>
        </p:grpSpPr>
        <p:graphicFrame>
          <p:nvGraphicFramePr>
            <p:cNvPr id="3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3043921"/>
                </p:ext>
              </p:extLst>
            </p:nvPr>
          </p:nvGraphicFramePr>
          <p:xfrm>
            <a:off x="4725988" y="5235832"/>
            <a:ext cx="2039937" cy="1265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61" name="Equation" r:id="rId14" imgW="1409700" imgH="863600" progId="Equation.3">
                    <p:embed/>
                  </p:oleObj>
                </mc:Choice>
                <mc:Fallback>
                  <p:oleObj name="Equation" r:id="rId14" imgW="1409700" imgH="863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5988" y="5235832"/>
                          <a:ext cx="2039937" cy="126523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4408301" y="4890444"/>
              <a:ext cx="449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latin typeface="Arial Narrow"/>
                  <a:cs typeface="Arial Narrow"/>
                </a:rPr>
                <a:t>2) Hold on to the magnetic field for long enough</a:t>
              </a:r>
              <a:endParaRPr lang="en-US" u="sng" dirty="0" smtClean="0">
                <a:latin typeface="Arial Narrow"/>
                <a:cs typeface="Arial Narrow"/>
              </a:endParaRPr>
            </a:p>
          </p:txBody>
        </p:sp>
        <p:graphicFrame>
          <p:nvGraphicFramePr>
            <p:cNvPr id="3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2922064"/>
                </p:ext>
              </p:extLst>
            </p:nvPr>
          </p:nvGraphicFramePr>
          <p:xfrm>
            <a:off x="7299844" y="5456161"/>
            <a:ext cx="1101725" cy="633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62" name="Equation" r:id="rId16" imgW="762000" imgH="431800" progId="Equation.3">
                    <p:embed/>
                  </p:oleObj>
                </mc:Choice>
                <mc:Fallback>
                  <p:oleObj name="Equation" r:id="rId16" imgW="7620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99844" y="5456161"/>
                          <a:ext cx="1101725" cy="6334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176112" y="5412817"/>
              <a:ext cx="1310246" cy="786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1538" y="3683000"/>
            <a:ext cx="443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/>
                <a:cs typeface="Arial Narrow"/>
              </a:rPr>
              <a:t>TCC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70" y="984004"/>
            <a:ext cx="229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OMEGA and OMEGA EP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4500" y="5511800"/>
            <a:ext cx="659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plasma</a:t>
            </a:r>
          </a:p>
        </p:txBody>
      </p:sp>
    </p:spTree>
    <p:extLst>
      <p:ext uri="{BB962C8B-B14F-4D97-AF65-F5344CB8AC3E}">
        <p14:creationId xmlns:p14="http://schemas.microsoft.com/office/powerpoint/2010/main" val="207583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535"/>
            <a:ext cx="8229600" cy="662816"/>
          </a:xfrm>
        </p:spPr>
        <p:txBody>
          <a:bodyPr/>
          <a:lstStyle/>
          <a:p>
            <a:r>
              <a:rPr lang="en-US" sz="3000" dirty="0" smtClean="0"/>
              <a:t>Experimental Setup for Proton Imaging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3796477" y="6507193"/>
            <a:ext cx="2775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N. L. Kugland</a:t>
            </a:r>
            <a:r>
              <a:rPr lang="en-US" sz="1200" i="1" dirty="0" smtClean="0">
                <a:latin typeface="Arial Narrow"/>
                <a:cs typeface="Arial Narrow"/>
              </a:rPr>
              <a:t> et al, </a:t>
            </a:r>
            <a:r>
              <a:rPr lang="en-US" sz="1200" dirty="0" smtClean="0">
                <a:latin typeface="Arial Narrow"/>
                <a:cs typeface="Arial Narrow"/>
              </a:rPr>
              <a:t>APS DPP Meeting 2011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82734" y="2214960"/>
            <a:ext cx="2918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 each of the following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endParaRPr lang="en-US" sz="1600" dirty="0"/>
          </a:p>
          <a:p>
            <a:r>
              <a:rPr lang="fr-FR" sz="1600" dirty="0" smtClean="0"/>
              <a:t>351 </a:t>
            </a:r>
            <a:r>
              <a:rPr lang="fr-FR" sz="1600" dirty="0"/>
              <a:t>nm 3 ns laser, 2200 J</a:t>
            </a:r>
          </a:p>
          <a:p>
            <a:r>
              <a:rPr lang="el-GR" sz="1600" dirty="0"/>
              <a:t>100 μm spot, 9 x 10</a:t>
            </a:r>
            <a:r>
              <a:rPr lang="el-GR" sz="1600" baseline="30000" dirty="0"/>
              <a:t>15</a:t>
            </a:r>
            <a:r>
              <a:rPr lang="el-GR" sz="1600" dirty="0"/>
              <a:t> W/</a:t>
            </a:r>
            <a:r>
              <a:rPr lang="el-GR" sz="1600" dirty="0" smtClean="0"/>
              <a:t>cm</a:t>
            </a:r>
            <a:r>
              <a:rPr lang="el-GR" sz="1600" baseline="30000" dirty="0" smtClean="0"/>
              <a:t>2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l-GR" sz="1600" dirty="0"/>
          </a:p>
          <a:p>
            <a:r>
              <a:rPr lang="es-ES_tradnl" sz="1600" dirty="0" smtClean="0"/>
              <a:t>1053 </a:t>
            </a:r>
            <a:r>
              <a:rPr lang="es-ES_tradnl" sz="1600" dirty="0" err="1"/>
              <a:t>nm</a:t>
            </a:r>
            <a:r>
              <a:rPr lang="es-ES_tradnl" sz="1600" dirty="0"/>
              <a:t> 10 ps laser, 250 J</a:t>
            </a:r>
          </a:p>
          <a:p>
            <a:r>
              <a:rPr lang="el-GR" sz="1600" dirty="0"/>
              <a:t>40 μm spot, 2 x 10</a:t>
            </a:r>
            <a:r>
              <a:rPr lang="el-GR" sz="1600" baseline="30000" dirty="0"/>
              <a:t>18</a:t>
            </a:r>
            <a:r>
              <a:rPr lang="el-GR" sz="1600" dirty="0"/>
              <a:t> W/</a:t>
            </a:r>
            <a:r>
              <a:rPr lang="el-GR" sz="1600" dirty="0" smtClean="0"/>
              <a:t>cm</a:t>
            </a:r>
            <a:r>
              <a:rPr lang="el-GR" sz="1600" baseline="30000" dirty="0" smtClean="0"/>
              <a:t>2</a:t>
            </a:r>
            <a:endParaRPr lang="en-US" sz="1600" b="1" baseline="30000" dirty="0" smtClean="0"/>
          </a:p>
        </p:txBody>
      </p:sp>
      <p:pic>
        <p:nvPicPr>
          <p:cNvPr id="4" name="Picture 3" descr="Fig_Setup_v2_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7" y="1686019"/>
            <a:ext cx="5657318" cy="3465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1" y="1443182"/>
            <a:ext cx="1194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OMEGA EP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281" y="5151616"/>
            <a:ext cx="90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123771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16"/>
          </a:xfrm>
        </p:spPr>
        <p:txBody>
          <a:bodyPr/>
          <a:lstStyle/>
          <a:p>
            <a:r>
              <a:rPr lang="en-US" sz="2800" dirty="0" smtClean="0"/>
              <a:t>Sudden Onset of Shock-Like Field Structures</a:t>
            </a:r>
            <a:endParaRPr lang="en-US" sz="2800" dirty="0"/>
          </a:p>
        </p:txBody>
      </p:sp>
      <p:pic>
        <p:nvPicPr>
          <p:cNvPr id="3" name="Picture 2" descr="Fig_ProtonImageSeries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65"/>
          <a:stretch/>
        </p:blipFill>
        <p:spPr>
          <a:xfrm>
            <a:off x="99008" y="1227298"/>
            <a:ext cx="9008185" cy="27037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48600" y="3328831"/>
            <a:ext cx="1248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7x magnification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6477" y="6507193"/>
            <a:ext cx="2775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Narrow"/>
                <a:cs typeface="Arial Narrow"/>
              </a:rPr>
              <a:t>N. L. Kugland</a:t>
            </a:r>
            <a:r>
              <a:rPr lang="en-US" sz="1200" i="1" dirty="0" smtClean="0">
                <a:latin typeface="Arial Narrow"/>
                <a:cs typeface="Arial Narrow"/>
              </a:rPr>
              <a:t> et al, </a:t>
            </a:r>
            <a:r>
              <a:rPr lang="en-US" sz="1200" dirty="0" smtClean="0">
                <a:latin typeface="Arial Narrow"/>
                <a:cs typeface="Arial Narrow"/>
              </a:rPr>
              <a:t>APS DPP Meeting 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34992" y="1474612"/>
            <a:ext cx="105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/>
                <a:cs typeface="Arial Narrow"/>
              </a:rPr>
              <a:t>8.8 MeV p+</a:t>
            </a:r>
          </a:p>
        </p:txBody>
      </p:sp>
      <p:graphicFrame>
        <p:nvGraphicFramePr>
          <p:cNvPr id="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880754"/>
              </p:ext>
            </p:extLst>
          </p:nvPr>
        </p:nvGraphicFramePr>
        <p:xfrm>
          <a:off x="6330950" y="4832899"/>
          <a:ext cx="28130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5" name="Equation" r:id="rId4" imgW="1943100" imgH="444500" progId="Equation.3">
                  <p:embed/>
                </p:oleObj>
              </mc:Choice>
              <mc:Fallback>
                <p:oleObj name="Equation" r:id="rId4" imgW="1943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4832899"/>
                        <a:ext cx="2813050" cy="650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170554" y="4389315"/>
            <a:ext cx="441659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“Ingredients”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Strong intra-jet collisions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Weak inter-jet collisions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Rapid heating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“Hard ion core”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What field structures might be responsible?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8158" y="4379048"/>
            <a:ext cx="3063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Suddenly </a:t>
            </a:r>
            <a:r>
              <a:rPr lang="en-US" b="1" dirty="0">
                <a:solidFill>
                  <a:srgbClr val="000000"/>
                </a:solidFill>
                <a:latin typeface="Arial Narrow"/>
                <a:cs typeface="Arial Narrow"/>
              </a:rPr>
              <a:t>appear </a:t>
            </a: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~4 ns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Very straight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Standing in place to 4-7 ns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Double bands of caustics</a:t>
            </a:r>
          </a:p>
        </p:txBody>
      </p:sp>
      <p:sp>
        <p:nvSpPr>
          <p:cNvPr id="15" name="Right Arrow 14"/>
          <p:cNvSpPr/>
          <p:nvPr/>
        </p:nvSpPr>
        <p:spPr bwMode="auto">
          <a:xfrm>
            <a:off x="6565651" y="2232173"/>
            <a:ext cx="688734" cy="646393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0293" y="2356916"/>
            <a:ext cx="73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≈ 1 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764" y="673315"/>
            <a:ext cx="4761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OMEGA EP laser ablation: 2.2 kJ in 3 ns</a:t>
            </a:r>
          </a:p>
          <a:p>
            <a:r>
              <a:rPr lang="en-US" dirty="0" smtClean="0">
                <a:latin typeface="Arial Narrow"/>
                <a:cs typeface="Arial Narrow"/>
              </a:rPr>
              <a:t>Proton images (0.2 ns “gating”, multi-shot sequence)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3477" y="379188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Side-on view</a:t>
            </a:r>
          </a:p>
        </p:txBody>
      </p:sp>
    </p:spTree>
    <p:extLst>
      <p:ext uri="{BB962C8B-B14F-4D97-AF65-F5344CB8AC3E}">
        <p14:creationId xmlns:p14="http://schemas.microsoft.com/office/powerpoint/2010/main" val="18105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Analytic </a:t>
            </a:r>
            <a:r>
              <a:rPr lang="en-US" dirty="0"/>
              <a:t>Proton Imaging </a:t>
            </a:r>
            <a:r>
              <a:rPr lang="en-US" dirty="0" smtClean="0"/>
              <a:t>Relations </a:t>
            </a:r>
            <a:r>
              <a:rPr lang="en-US" sz="2000" dirty="0" smtClean="0"/>
              <a:t>(accepted for review as an RSI </a:t>
            </a:r>
            <a:r>
              <a:rPr lang="en-US" sz="2000" dirty="0"/>
              <a:t>Invited </a:t>
            </a:r>
            <a:r>
              <a:rPr lang="en-US" sz="2000" dirty="0" smtClean="0"/>
              <a:t>Article</a:t>
            </a:r>
            <a:endParaRPr lang="en-US" dirty="0"/>
          </a:p>
        </p:txBody>
      </p:sp>
      <p:pic>
        <p:nvPicPr>
          <p:cNvPr id="3" name="Picture 2" descr="Fig19z_CoverArtwork_I120086RR_v2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" t="1017" r="1388" b="2001"/>
          <a:stretch/>
        </p:blipFill>
        <p:spPr>
          <a:xfrm>
            <a:off x="1553529" y="1326806"/>
            <a:ext cx="5885273" cy="3946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2122" y="5460285"/>
            <a:ext cx="247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Strange shapes &amp; caustics!</a:t>
            </a:r>
          </a:p>
        </p:txBody>
      </p:sp>
      <p:sp>
        <p:nvSpPr>
          <p:cNvPr id="5" name="Isosceles Triangle 4"/>
          <p:cNvSpPr/>
          <p:nvPr/>
        </p:nvSpPr>
        <p:spPr bwMode="auto">
          <a:xfrm rot="1859043">
            <a:off x="5302589" y="3359594"/>
            <a:ext cx="946668" cy="1071544"/>
          </a:xfrm>
          <a:prstGeom prst="triangle">
            <a:avLst/>
          </a:prstGeom>
          <a:noFill/>
          <a:ln w="9525">
            <a:solidFill>
              <a:srgbClr val="0000FF"/>
            </a:solidFill>
            <a:prstDash val="solid"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6477" y="6507193"/>
            <a:ext cx="362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Narrow"/>
                <a:cs typeface="Arial Narrow"/>
              </a:rPr>
              <a:t>N. L. Kugland, D. D. Ryutov, </a:t>
            </a:r>
            <a:r>
              <a:rPr lang="en-US" sz="1200" i="1" dirty="0">
                <a:latin typeface="Arial Narrow"/>
                <a:cs typeface="Arial Narrow"/>
              </a:rPr>
              <a:t>et al</a:t>
            </a:r>
            <a:r>
              <a:rPr lang="en-US" sz="1200" dirty="0">
                <a:latin typeface="Arial Narrow"/>
                <a:cs typeface="Arial Narrow"/>
              </a:rPr>
              <a:t>, Submitted to RSI (2012)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961254"/>
              </p:ext>
            </p:extLst>
          </p:nvPr>
        </p:nvGraphicFramePr>
        <p:xfrm>
          <a:off x="7295454" y="1558070"/>
          <a:ext cx="16002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4" imgW="1066800" imgH="444500" progId="Equation.3">
                  <p:embed/>
                </p:oleObj>
              </mc:Choice>
              <mc:Fallback>
                <p:oleObj name="Equation" r:id="rId4" imgW="1066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95454" y="1558070"/>
                        <a:ext cx="160020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86219" y="2721654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Jacobian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72400" y="2209800"/>
            <a:ext cx="0" cy="55567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686618"/>
              </p:ext>
            </p:extLst>
          </p:nvPr>
        </p:nvGraphicFramePr>
        <p:xfrm>
          <a:off x="7288440" y="4363158"/>
          <a:ext cx="17145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6" imgW="1143000" imgH="241300" progId="Equation.3">
                  <p:embed/>
                </p:oleObj>
              </mc:Choice>
              <mc:Fallback>
                <p:oleObj name="Equation" r:id="rId6" imgW="1143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8440" y="4363158"/>
                        <a:ext cx="17145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8347" y="5103021"/>
            <a:ext cx="2462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Goals: rapid analysis, additional physics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68171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 Background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noFill/>
        <a:ln w="9525">
          <a:solidFill>
            <a:schemeClr val="tx1"/>
          </a:solidFill>
          <a:miter lim="800000"/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 Narrow"/>
            <a:cs typeface="Arial Narrow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No Background Colo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39857</TotalTime>
  <Words>1676</Words>
  <Application>Microsoft Macintosh PowerPoint</Application>
  <PresentationFormat>On-screen Show (4:3)</PresentationFormat>
  <Paragraphs>341</Paragraphs>
  <Slides>27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Standard Background</vt:lpstr>
      <vt:lpstr>1_No Background Color</vt:lpstr>
      <vt:lpstr>Equation</vt:lpstr>
      <vt:lpstr>Proton Imaging of Collisionless Shock Experiments at OMEGA EP </vt:lpstr>
      <vt:lpstr>Outline</vt:lpstr>
      <vt:lpstr>Fast Astrophysical Flows Often  Generate Collisionless Shocks*</vt:lpstr>
      <vt:lpstr>High Energy Density Plasmas Can Model Exotic Astrophysical Collisionless Shocks</vt:lpstr>
      <vt:lpstr>The Ion-Weibel Plasma Instability Is One Goal</vt:lpstr>
      <vt:lpstr>Our Experimental Platform for Ion-Weibel</vt:lpstr>
      <vt:lpstr>Experimental Setup for Proton Imaging</vt:lpstr>
      <vt:lpstr>Sudden Onset of Shock-Like Field Structures</vt:lpstr>
      <vt:lpstr>New Analytic Proton Imaging Relations (accepted for review as an RSI Invited Article</vt:lpstr>
      <vt:lpstr>Basic Assumptions for Proton Imaging</vt:lpstr>
      <vt:lpstr>Optical Caustics from Natural Focusing</vt:lpstr>
      <vt:lpstr>High Fields Make Proton Caustics</vt:lpstr>
      <vt:lpstr>Possibility: Localized Heating, Constant Density</vt:lpstr>
      <vt:lpstr>Dual Super-Gaussians Reproduce Some Features</vt:lpstr>
      <vt:lpstr>Possibility: Conical Shocks</vt:lpstr>
      <vt:lpstr>Summary</vt:lpstr>
      <vt:lpstr>Thanks to The ACSEL Team</vt:lpstr>
      <vt:lpstr>Appendix</vt:lpstr>
      <vt:lpstr>Our Experimental Maxims</vt:lpstr>
      <vt:lpstr>1. Know the Plasma State (Thomson Scattering)</vt:lpstr>
      <vt:lpstr>No Stagnation but Rapid Heating at 3-4 ns</vt:lpstr>
      <vt:lpstr>Progress Towards Ion-Weibel Shocks</vt:lpstr>
      <vt:lpstr>NIF Can Uniquely Study Strong Ion-Weibel Growth</vt:lpstr>
      <vt:lpstr>Multi-Campaign Time Sequence (EPColPlasmas-11D &amp; EP-ACSEL-12A)</vt:lpstr>
      <vt:lpstr>Possibility: Electrostatic Planar Shock</vt:lpstr>
      <vt:lpstr>Comparison: Dual Planar Shocks</vt:lpstr>
      <vt:lpstr>Proton Beam “Erosion” at Late Time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LLNL Template</dc:title>
  <dc:creator>TID</dc:creator>
  <cp:lastModifiedBy>Nathan Kugland</cp:lastModifiedBy>
  <cp:revision>1452</cp:revision>
  <cp:lastPrinted>2012-04-11T16:42:55Z</cp:lastPrinted>
  <dcterms:created xsi:type="dcterms:W3CDTF">2010-07-01T20:56:41Z</dcterms:created>
  <dcterms:modified xsi:type="dcterms:W3CDTF">2012-04-30T11:30:42Z</dcterms:modified>
</cp:coreProperties>
</file>