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Default Extension="tiff" ContentType="image/tif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1" r:id="rId2"/>
  </p:sldMasterIdLst>
  <p:notesMasterIdLst>
    <p:notesMasterId r:id="rId45"/>
  </p:notesMasterIdLst>
  <p:handoutMasterIdLst>
    <p:handoutMasterId r:id="rId46"/>
  </p:handoutMasterIdLst>
  <p:sldIdLst>
    <p:sldId id="256" r:id="rId3"/>
    <p:sldId id="742" r:id="rId4"/>
    <p:sldId id="579" r:id="rId5"/>
    <p:sldId id="715" r:id="rId6"/>
    <p:sldId id="751" r:id="rId7"/>
    <p:sldId id="719" r:id="rId8"/>
    <p:sldId id="727" r:id="rId9"/>
    <p:sldId id="717" r:id="rId10"/>
    <p:sldId id="720" r:id="rId11"/>
    <p:sldId id="722" r:id="rId12"/>
    <p:sldId id="726" r:id="rId13"/>
    <p:sldId id="723" r:id="rId14"/>
    <p:sldId id="752" r:id="rId15"/>
    <p:sldId id="725" r:id="rId16"/>
    <p:sldId id="753" r:id="rId17"/>
    <p:sldId id="702" r:id="rId18"/>
    <p:sldId id="743" r:id="rId19"/>
    <p:sldId id="582" r:id="rId20"/>
    <p:sldId id="602" r:id="rId21"/>
    <p:sldId id="744" r:id="rId22"/>
    <p:sldId id="741" r:id="rId23"/>
    <p:sldId id="757" r:id="rId24"/>
    <p:sldId id="740" r:id="rId25"/>
    <p:sldId id="735" r:id="rId26"/>
    <p:sldId id="738" r:id="rId27"/>
    <p:sldId id="737" r:id="rId28"/>
    <p:sldId id="755" r:id="rId29"/>
    <p:sldId id="747" r:id="rId30"/>
    <p:sldId id="748" r:id="rId31"/>
    <p:sldId id="750" r:id="rId32"/>
    <p:sldId id="691" r:id="rId33"/>
    <p:sldId id="705" r:id="rId34"/>
    <p:sldId id="756" r:id="rId35"/>
    <p:sldId id="721" r:id="rId36"/>
    <p:sldId id="724" r:id="rId37"/>
    <p:sldId id="728" r:id="rId38"/>
    <p:sldId id="729" r:id="rId39"/>
    <p:sldId id="730" r:id="rId40"/>
    <p:sldId id="626" r:id="rId41"/>
    <p:sldId id="703" r:id="rId42"/>
    <p:sldId id="734" r:id="rId43"/>
    <p:sldId id="701" r:id="rId44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50000"/>
      </a:spcBef>
      <a:spcAft>
        <a:spcPct val="0"/>
      </a:spcAft>
      <a:defRPr b="1" kern="1200" baseline="-25000">
        <a:solidFill>
          <a:srgbClr val="000080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50000"/>
      </a:spcBef>
      <a:spcAft>
        <a:spcPct val="0"/>
      </a:spcAft>
      <a:defRPr b="1" kern="1200" baseline="-25000">
        <a:solidFill>
          <a:srgbClr val="000080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50000"/>
      </a:spcBef>
      <a:spcAft>
        <a:spcPct val="0"/>
      </a:spcAft>
      <a:defRPr b="1" kern="1200" baseline="-25000">
        <a:solidFill>
          <a:srgbClr val="000080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50000"/>
      </a:spcBef>
      <a:spcAft>
        <a:spcPct val="0"/>
      </a:spcAft>
      <a:defRPr b="1" kern="1200" baseline="-25000">
        <a:solidFill>
          <a:srgbClr val="000080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50000"/>
      </a:spcBef>
      <a:spcAft>
        <a:spcPct val="0"/>
      </a:spcAft>
      <a:defRPr b="1" kern="1200" baseline="-25000">
        <a:solidFill>
          <a:srgbClr val="000080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 baseline="-25000">
        <a:solidFill>
          <a:srgbClr val="000080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 baseline="-25000">
        <a:solidFill>
          <a:srgbClr val="000080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 baseline="-25000">
        <a:solidFill>
          <a:srgbClr val="000080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 baseline="-25000">
        <a:solidFill>
          <a:srgbClr val="000080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800080"/>
    <a:srgbClr val="CF7317"/>
    <a:srgbClr val="00CC00"/>
    <a:srgbClr val="CC3300"/>
    <a:srgbClr val="FF0000"/>
    <a:srgbClr val="3333FF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6" autoAdjust="0"/>
    <p:restoredTop sz="94530" autoAdjust="0"/>
  </p:normalViewPr>
  <p:slideViewPr>
    <p:cSldViewPr>
      <p:cViewPr varScale="1">
        <p:scale>
          <a:sx n="53" d="100"/>
          <a:sy n="53" d="100"/>
        </p:scale>
        <p:origin x="-1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8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26" tIns="44414" rIns="88826" bIns="44414" numCol="1" anchor="t" anchorCtr="0" compatLnSpc="1">
            <a:prstTxWarp prst="textNoShape">
              <a:avLst/>
            </a:prstTxWarp>
          </a:bodyPr>
          <a:lstStyle>
            <a:lvl1pPr defTabSz="887511">
              <a:spcBef>
                <a:spcPct val="0"/>
              </a:spcBef>
              <a:defRPr sz="1200" b="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8" y="1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26" tIns="44414" rIns="88826" bIns="44414" numCol="1" anchor="t" anchorCtr="0" compatLnSpc="1">
            <a:prstTxWarp prst="textNoShape">
              <a:avLst/>
            </a:prstTxWarp>
          </a:bodyPr>
          <a:lstStyle>
            <a:lvl1pPr algn="r" defTabSz="887511">
              <a:spcBef>
                <a:spcPct val="0"/>
              </a:spcBef>
              <a:defRPr sz="1200" b="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26" tIns="44414" rIns="88826" bIns="44414" numCol="1" anchor="b" anchorCtr="0" compatLnSpc="1">
            <a:prstTxWarp prst="textNoShape">
              <a:avLst/>
            </a:prstTxWarp>
          </a:bodyPr>
          <a:lstStyle>
            <a:lvl1pPr defTabSz="887511">
              <a:spcBef>
                <a:spcPct val="0"/>
              </a:spcBef>
              <a:defRPr sz="1200" b="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8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26" tIns="44414" rIns="88826" bIns="44414" numCol="1" anchor="b" anchorCtr="0" compatLnSpc="1">
            <a:prstTxWarp prst="textNoShape">
              <a:avLst/>
            </a:prstTxWarp>
          </a:bodyPr>
          <a:lstStyle>
            <a:lvl1pPr algn="r" defTabSz="887511">
              <a:spcBef>
                <a:spcPct val="0"/>
              </a:spcBef>
              <a:defRPr sz="1200" b="0" baseline="0">
                <a:solidFill>
                  <a:schemeClr val="tx1"/>
                </a:solidFill>
              </a:defRPr>
            </a:lvl1pPr>
          </a:lstStyle>
          <a:p>
            <a:fld id="{F24B59B3-DF0C-4374-9234-D17046796AE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26" tIns="44414" rIns="88826" bIns="44414" numCol="1" anchor="t" anchorCtr="0" compatLnSpc="1">
            <a:prstTxWarp prst="textNoShape">
              <a:avLst/>
            </a:prstTxWarp>
          </a:bodyPr>
          <a:lstStyle>
            <a:lvl1pPr defTabSz="887511">
              <a:spcBef>
                <a:spcPct val="0"/>
              </a:spcBef>
              <a:defRPr sz="1200" b="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8" y="1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26" tIns="44414" rIns="88826" bIns="44414" numCol="1" anchor="t" anchorCtr="0" compatLnSpc="1">
            <a:prstTxWarp prst="textNoShape">
              <a:avLst/>
            </a:prstTxWarp>
          </a:bodyPr>
          <a:lstStyle>
            <a:lvl1pPr algn="r" defTabSz="887511">
              <a:spcBef>
                <a:spcPct val="0"/>
              </a:spcBef>
              <a:defRPr sz="1200" b="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877"/>
            <a:ext cx="54387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26" tIns="44414" rIns="88826" bIns="444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26" tIns="44414" rIns="88826" bIns="44414" numCol="1" anchor="b" anchorCtr="0" compatLnSpc="1">
            <a:prstTxWarp prst="textNoShape">
              <a:avLst/>
            </a:prstTxWarp>
          </a:bodyPr>
          <a:lstStyle>
            <a:lvl1pPr defTabSz="887511">
              <a:spcBef>
                <a:spcPct val="0"/>
              </a:spcBef>
              <a:defRPr sz="1200" b="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8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26" tIns="44414" rIns="88826" bIns="44414" numCol="1" anchor="b" anchorCtr="0" compatLnSpc="1">
            <a:prstTxWarp prst="textNoShape">
              <a:avLst/>
            </a:prstTxWarp>
          </a:bodyPr>
          <a:lstStyle>
            <a:lvl1pPr algn="r" defTabSz="887511">
              <a:spcBef>
                <a:spcPct val="0"/>
              </a:spcBef>
              <a:defRPr sz="1200" b="0" baseline="0">
                <a:solidFill>
                  <a:schemeClr val="tx1"/>
                </a:solidFill>
              </a:defRPr>
            </a:lvl1pPr>
          </a:lstStyle>
          <a:p>
            <a:fld id="{9CDC3F90-2232-4D3A-9D8A-3EDE3343FFE9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2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11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12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13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14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15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16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17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18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19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20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3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21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22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23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24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25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26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27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33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34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35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4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39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40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41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5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6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7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8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9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90E08-67ED-47F7-B026-4E1F5B3356F2}" type="slidenum">
              <a:rPr lang="en-GB"/>
              <a:pPr/>
              <a:t>10</a:t>
            </a:fld>
            <a:endParaRPr lang="en-GB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57763" cy="3719512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7225"/>
          </a:xfrm>
        </p:spPr>
        <p:txBody>
          <a:bodyPr/>
          <a:lstStyle/>
          <a:p>
            <a:r>
              <a:rPr lang="en-GB"/>
              <a:t>“independently control”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4748213"/>
            <a:ext cx="6400800" cy="1633537"/>
          </a:xfrm>
        </p:spPr>
        <p:txBody>
          <a:bodyPr/>
          <a:lstStyle>
            <a:lvl1pPr marL="0" indent="0" algn="ctr">
              <a:buFontTx/>
              <a:buNone/>
              <a:defRPr sz="1600" b="1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fld id="{65E4A2A3-626D-4BBE-ACAA-D57A863BAF2E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9222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1277" y="6093296"/>
            <a:ext cx="892771" cy="764704"/>
          </a:xfrm>
          <a:prstGeom prst="rect">
            <a:avLst/>
          </a:prstGeom>
          <a:noFill/>
        </p:spPr>
      </p:pic>
      <p:sp>
        <p:nvSpPr>
          <p:cNvPr id="9225" name="Line 9"/>
          <p:cNvSpPr>
            <a:spLocks noChangeShapeType="1"/>
          </p:cNvSpPr>
          <p:nvPr userDrawn="1"/>
        </p:nvSpPr>
        <p:spPr bwMode="auto">
          <a:xfrm>
            <a:off x="468313" y="404813"/>
            <a:ext cx="7704137" cy="0"/>
          </a:xfrm>
          <a:prstGeom prst="line">
            <a:avLst/>
          </a:prstGeom>
          <a:noFill/>
          <a:ln w="38100" cmpd="dbl">
            <a:noFill/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60350"/>
            <a:ext cx="2057400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19800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7916862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0" y="6597650"/>
            <a:ext cx="5905500" cy="2603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010400" y="651827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68313" y="260350"/>
            <a:ext cx="7916862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0" y="6597650"/>
            <a:ext cx="5905500" cy="2603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010400" y="651827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7916862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597650"/>
            <a:ext cx="5905500" cy="2603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0400" y="651827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597650"/>
            <a:ext cx="5905500" cy="2603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0400" y="651827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4DDF8-FE3E-407C-B559-160954F24D6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026C5-115C-4A6C-9F33-D4DE3C9B637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901EE-C7E1-4E3A-AB21-4E433F37400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EF89B-7C6F-4AC7-80DC-08A6CF6A807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955AE-D40C-4C82-BC2D-4178A63A2EE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33C34-618D-4423-8BB1-BF187A6E276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230B9-6DC3-4B37-9F8A-644CB3A186D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4DD49-7C34-4701-A32B-6800BC463D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D5FC8-DEBD-4158-B1D7-790BC83814A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06601-377F-4A4E-AEE9-EBA15445F58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E30-1F17-429B-AEFF-F673EFC9315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7650"/>
            <a:ext cx="59055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1827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532813" y="377825"/>
            <a:ext cx="611187" cy="523875"/>
          </a:xfrm>
          <a:prstGeom prst="rect">
            <a:avLst/>
          </a:prstGeom>
          <a:noFill/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468313" y="1125538"/>
            <a:ext cx="8424862" cy="0"/>
          </a:xfrm>
          <a:prstGeom prst="line">
            <a:avLst/>
          </a:prstGeom>
          <a:noFill/>
          <a:ln w="38100" cmpd="dbl">
            <a:noFill/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468313" y="981075"/>
            <a:ext cx="8424862" cy="0"/>
          </a:xfrm>
          <a:prstGeom prst="line">
            <a:avLst/>
          </a:prstGeom>
          <a:noFill/>
          <a:ln w="57150" cmpd="thinThick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468313" y="404813"/>
            <a:ext cx="7704137" cy="0"/>
          </a:xfrm>
          <a:prstGeom prst="line">
            <a:avLst/>
          </a:prstGeom>
          <a:noFill/>
          <a:ln w="38100" cmpd="dbl">
            <a:noFill/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468313" y="333375"/>
            <a:ext cx="84248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3" r:id="rId12"/>
    <p:sldLayoutId id="2147483674" r:id="rId13"/>
    <p:sldLayoutId id="2147483675" r:id="rId14"/>
    <p:sldLayoutId id="2147483676" r:id="rId15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 baseline="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baseline="0">
                <a:solidFill>
                  <a:schemeClr val="tx1"/>
                </a:solidFill>
              </a:defRPr>
            </a:lvl1pPr>
          </a:lstStyle>
          <a:p>
            <a:fld id="{14AC26C9-9AE8-4D31-9CF7-7542A787E7BD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tiff"/><Relationship Id="rId4" Type="http://schemas.openxmlformats.org/officeDocument/2006/relationships/image" Target="../media/image4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64.wmf"/><Relationship Id="rId4" Type="http://schemas.openxmlformats.org/officeDocument/2006/relationships/image" Target="../media/image63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oleObject" Target="../embeddings/oleObject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550317"/>
            <a:ext cx="7991475" cy="1006475"/>
          </a:xfrm>
        </p:spPr>
        <p:txBody>
          <a:bodyPr/>
          <a:lstStyle/>
          <a:p>
            <a:pPr algn="ctr">
              <a:lnSpc>
                <a:spcPct val="13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Magnetized </a:t>
            </a:r>
            <a:r>
              <a:rPr lang="en-US" b="1" dirty="0" smtClean="0">
                <a:solidFill>
                  <a:srgbClr val="FF0000"/>
                </a:solidFill>
              </a:rPr>
              <a:t>jets </a:t>
            </a:r>
            <a:r>
              <a:rPr lang="en-US" b="1" dirty="0" smtClean="0">
                <a:solidFill>
                  <a:srgbClr val="FF0000"/>
                </a:solidFill>
              </a:rPr>
              <a:t>and </a:t>
            </a:r>
            <a:r>
              <a:rPr lang="en-US" b="1" dirty="0" err="1" smtClean="0">
                <a:solidFill>
                  <a:srgbClr val="FF0000"/>
                </a:solidFill>
              </a:rPr>
              <a:t>radiative</a:t>
            </a:r>
            <a:r>
              <a:rPr lang="en-US" b="1" dirty="0" smtClean="0">
                <a:solidFill>
                  <a:srgbClr val="FF0000"/>
                </a:solidFill>
              </a:rPr>
              <a:t> shocks driven by pulsed power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844452"/>
            <a:ext cx="8496944" cy="360077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1800" i="1" dirty="0"/>
              <a:t>Sergey </a:t>
            </a:r>
            <a:r>
              <a:rPr lang="en-GB" sz="1800" i="1" dirty="0" err="1"/>
              <a:t>Lebedev</a:t>
            </a:r>
            <a:r>
              <a:rPr lang="en-GB" sz="1800" i="1" dirty="0"/>
              <a:t>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800" i="1" dirty="0" smtClean="0"/>
              <a:t>in </a:t>
            </a:r>
            <a:r>
              <a:rPr lang="en-GB" sz="1800" i="1" dirty="0"/>
              <a:t>collaboration with</a:t>
            </a:r>
          </a:p>
          <a:p>
            <a:pPr>
              <a:lnSpc>
                <a:spcPct val="90000"/>
              </a:lnSpc>
            </a:pPr>
            <a:r>
              <a:rPr lang="en-GB" sz="1800" i="1" dirty="0"/>
              <a:t>F. Suzuki-Vidal, </a:t>
            </a:r>
            <a:r>
              <a:rPr lang="en-GB" sz="1800" i="1" dirty="0" err="1"/>
              <a:t>M.Bocchi</a:t>
            </a:r>
            <a:r>
              <a:rPr lang="en-GB" sz="1800" i="1" dirty="0"/>
              <a:t>, </a:t>
            </a:r>
            <a:r>
              <a:rPr lang="en-GB" sz="1800" i="1" dirty="0" smtClean="0"/>
              <a:t>A. Harvey-Thompson, G. </a:t>
            </a:r>
            <a:r>
              <a:rPr lang="en-GB" sz="1800" i="1" dirty="0" err="1" smtClean="0"/>
              <a:t>Swadling</a:t>
            </a:r>
            <a:r>
              <a:rPr lang="en-GB" sz="1800" i="1" dirty="0" smtClean="0"/>
              <a:t>, S.N</a:t>
            </a:r>
            <a:r>
              <a:rPr lang="en-GB" sz="1800" i="1" dirty="0"/>
              <a:t>. Bland, </a:t>
            </a:r>
            <a:endParaRPr lang="en-GB" sz="1800" i="1" dirty="0" smtClean="0"/>
          </a:p>
          <a:p>
            <a:pPr>
              <a:lnSpc>
                <a:spcPct val="90000"/>
              </a:lnSpc>
            </a:pPr>
            <a:r>
              <a:rPr lang="en-GB" sz="1800" i="1" dirty="0" smtClean="0"/>
              <a:t>G</a:t>
            </a:r>
            <a:r>
              <a:rPr lang="en-GB" sz="1800" i="1" dirty="0"/>
              <a:t>. </a:t>
            </a:r>
            <a:r>
              <a:rPr lang="en-GB" sz="1800" i="1" dirty="0" err="1"/>
              <a:t>Burdiak</a:t>
            </a:r>
            <a:r>
              <a:rPr lang="en-GB" sz="1800" i="1" dirty="0"/>
              <a:t>, </a:t>
            </a:r>
            <a:r>
              <a:rPr lang="en-GB" sz="1800" i="1" dirty="0" smtClean="0"/>
              <a:t>J.P. </a:t>
            </a:r>
            <a:r>
              <a:rPr lang="en-GB" sz="1800" i="1" dirty="0" err="1" smtClean="0"/>
              <a:t>Chittenden</a:t>
            </a:r>
            <a:r>
              <a:rPr lang="en-GB" sz="1800" i="1" dirty="0" smtClean="0"/>
              <a:t>, P. de Grouchy, G</a:t>
            </a:r>
            <a:r>
              <a:rPr lang="en-GB" sz="1800" i="1" dirty="0"/>
              <a:t>. Hall, </a:t>
            </a:r>
            <a:r>
              <a:rPr lang="en-GB" sz="1800" i="1" dirty="0" smtClean="0"/>
              <a:t>J. Skidmore, </a:t>
            </a:r>
            <a:endParaRPr lang="en-GB" sz="1800" i="1" dirty="0" smtClean="0"/>
          </a:p>
          <a:p>
            <a:pPr>
              <a:lnSpc>
                <a:spcPct val="90000"/>
              </a:lnSpc>
            </a:pPr>
            <a:r>
              <a:rPr lang="en-GB" sz="1800" i="1" dirty="0" smtClean="0"/>
              <a:t>L</a:t>
            </a:r>
            <a:r>
              <a:rPr lang="en-GB" sz="1800" i="1" dirty="0" smtClean="0"/>
              <a:t>. </a:t>
            </a:r>
            <a:r>
              <a:rPr lang="en-GB" sz="1800" i="1" dirty="0" err="1" smtClean="0"/>
              <a:t>Pickworth</a:t>
            </a:r>
            <a:r>
              <a:rPr lang="en-GB" sz="1800" i="1" dirty="0" smtClean="0"/>
              <a:t>, L. </a:t>
            </a:r>
            <a:r>
              <a:rPr lang="en-GB" sz="1800" i="1" dirty="0" err="1" smtClean="0"/>
              <a:t>Suttle</a:t>
            </a:r>
            <a:r>
              <a:rPr lang="en-GB" sz="1800" i="1" dirty="0" smtClean="0"/>
              <a:t>, M. Bennett, </a:t>
            </a:r>
            <a:r>
              <a:rPr lang="en-GB" sz="1800" i="1" dirty="0" smtClean="0"/>
              <a:t>S</a:t>
            </a:r>
            <a:r>
              <a:rPr lang="en-GB" sz="1800" i="1" dirty="0"/>
              <a:t>. </a:t>
            </a:r>
            <a:r>
              <a:rPr lang="en-GB" sz="1800" i="1" dirty="0" err="1"/>
              <a:t>Patankar</a:t>
            </a:r>
            <a:r>
              <a:rPr lang="en-GB" sz="1800" i="1" dirty="0"/>
              <a:t>, </a:t>
            </a:r>
            <a:r>
              <a:rPr lang="en-GB" sz="1800" i="1" dirty="0" smtClean="0"/>
              <a:t>H. Doyle, R</a:t>
            </a:r>
            <a:r>
              <a:rPr lang="en-GB" sz="1800" i="1" dirty="0"/>
              <a:t>. </a:t>
            </a:r>
            <a:r>
              <a:rPr lang="en-GB" sz="1800" i="1" dirty="0" smtClean="0"/>
              <a:t>Smith</a:t>
            </a:r>
            <a:endParaRPr lang="en-GB" sz="1800" i="1" dirty="0"/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30000"/>
              </a:spcAft>
            </a:pPr>
            <a:r>
              <a:rPr lang="en-GB" sz="1800" dirty="0">
                <a:solidFill>
                  <a:srgbClr val="3333FF"/>
                </a:solidFill>
              </a:rPr>
              <a:t>Imperial College London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1800" i="1" dirty="0"/>
              <a:t>A. </a:t>
            </a:r>
            <a:r>
              <a:rPr lang="en-GB" sz="1800" i="1" dirty="0" err="1"/>
              <a:t>Ciardi</a:t>
            </a:r>
            <a:endParaRPr lang="en-GB" sz="1800" i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800" i="1" dirty="0" err="1">
                <a:solidFill>
                  <a:srgbClr val="3333FF"/>
                </a:solidFill>
              </a:rPr>
              <a:t>Ecole</a:t>
            </a:r>
            <a:r>
              <a:rPr lang="en-GB" sz="1800" i="1" dirty="0">
                <a:solidFill>
                  <a:srgbClr val="3333FF"/>
                </a:solidFill>
              </a:rPr>
              <a:t> </a:t>
            </a:r>
            <a:r>
              <a:rPr lang="en-GB" sz="1800" i="1" dirty="0" err="1">
                <a:solidFill>
                  <a:srgbClr val="3333FF"/>
                </a:solidFill>
              </a:rPr>
              <a:t>Normale</a:t>
            </a:r>
            <a:r>
              <a:rPr lang="en-GB" sz="1800" i="1" dirty="0">
                <a:solidFill>
                  <a:srgbClr val="3333FF"/>
                </a:solidFill>
              </a:rPr>
              <a:t> </a:t>
            </a:r>
            <a:r>
              <a:rPr lang="en-GB" sz="1800" i="1" dirty="0" err="1">
                <a:solidFill>
                  <a:srgbClr val="3333FF"/>
                </a:solidFill>
              </a:rPr>
              <a:t>Superieure</a:t>
            </a:r>
            <a:endParaRPr lang="en-GB" sz="1800" i="1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1800" i="1" dirty="0"/>
              <a:t>A. Frank, E. G. Blackman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800" dirty="0">
                <a:solidFill>
                  <a:srgbClr val="3333FF"/>
                </a:solidFill>
              </a:rPr>
              <a:t>University of Rochester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1800" i="1" dirty="0" smtClean="0"/>
              <a:t>R.P. Drake</a:t>
            </a:r>
            <a:endParaRPr lang="en-GB" sz="1800" i="1" dirty="0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1800" dirty="0" smtClean="0">
                <a:solidFill>
                  <a:srgbClr val="3333FF"/>
                </a:solidFill>
              </a:rPr>
              <a:t>University of Michigan</a:t>
            </a:r>
            <a:endParaRPr lang="en-GB" sz="1800" dirty="0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18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5213" y="6256338"/>
            <a:ext cx="1728787" cy="5572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pic>
        <p:nvPicPr>
          <p:cNvPr id="2055" name="Picture 7" descr="epsrc_logo_w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165850"/>
            <a:ext cx="1584325" cy="63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Optical spectra (1</a:t>
            </a:r>
            <a:r>
              <a:rPr lang="en-GB" sz="2400" baseline="30000" dirty="0" smtClean="0">
                <a:solidFill>
                  <a:schemeClr val="tx2"/>
                </a:solidFill>
              </a:rPr>
              <a:t>st</a:t>
            </a:r>
            <a:r>
              <a:rPr lang="en-GB" sz="2400" baseline="0" dirty="0" smtClean="0">
                <a:solidFill>
                  <a:schemeClr val="tx2"/>
                </a:solidFill>
              </a:rPr>
              <a:t> shock)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13" y="1048345"/>
            <a:ext cx="7064375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7056784" cy="30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236296" y="1253659"/>
            <a:ext cx="1835696" cy="54938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Optical spectra </a:t>
            </a:r>
            <a:r>
              <a:rPr lang="en-GB" baseline="0" dirty="0" smtClean="0">
                <a:solidFill>
                  <a:schemeClr val="tx1"/>
                </a:solidFill>
              </a:rPr>
              <a:t>has only </a:t>
            </a:r>
            <a:r>
              <a:rPr lang="en-GB" baseline="0" dirty="0" err="1" smtClean="0">
                <a:solidFill>
                  <a:schemeClr val="tx1"/>
                </a:solidFill>
              </a:rPr>
              <a:t>Ar</a:t>
            </a:r>
            <a:r>
              <a:rPr lang="en-GB" baseline="0" dirty="0" smtClean="0">
                <a:solidFill>
                  <a:schemeClr val="tx1"/>
                </a:solidFill>
              </a:rPr>
              <a:t> II lines for </a:t>
            </a:r>
            <a:r>
              <a:rPr lang="en-GB" baseline="0" dirty="0" smtClean="0">
                <a:solidFill>
                  <a:schemeClr val="tx1"/>
                </a:solidFill>
              </a:rPr>
              <a:t>both </a:t>
            </a:r>
            <a:r>
              <a:rPr lang="en-GB" baseline="0" dirty="0" smtClean="0">
                <a:solidFill>
                  <a:schemeClr val="tx1"/>
                </a:solidFill>
              </a:rPr>
              <a:t>the post-shock </a:t>
            </a:r>
            <a:r>
              <a:rPr lang="en-GB" baseline="0" dirty="0" smtClean="0">
                <a:solidFill>
                  <a:schemeClr val="tx1"/>
                </a:solidFill>
              </a:rPr>
              <a:t>and </a:t>
            </a:r>
            <a:r>
              <a:rPr lang="en-GB" baseline="0" dirty="0" smtClean="0">
                <a:solidFill>
                  <a:schemeClr val="tx1"/>
                </a:solidFill>
              </a:rPr>
              <a:t>precursor,  consistent </a:t>
            </a:r>
            <a:r>
              <a:rPr lang="en-GB" baseline="0" dirty="0" smtClean="0">
                <a:solidFill>
                  <a:schemeClr val="tx1"/>
                </a:solidFill>
              </a:rPr>
              <a:t>with T</a:t>
            </a:r>
            <a:r>
              <a:rPr lang="en-GB" dirty="0" smtClean="0">
                <a:solidFill>
                  <a:schemeClr val="tx1"/>
                </a:solidFill>
              </a:rPr>
              <a:t>e</a:t>
            </a:r>
            <a:r>
              <a:rPr lang="en-GB" baseline="0" dirty="0" smtClean="0">
                <a:solidFill>
                  <a:schemeClr val="tx1"/>
                </a:solidFill>
              </a:rPr>
              <a:t> ~ </a:t>
            </a:r>
            <a:r>
              <a:rPr lang="en-GB" baseline="0" dirty="0" smtClean="0">
                <a:solidFill>
                  <a:schemeClr val="tx1"/>
                </a:solidFill>
              </a:rPr>
              <a:t>2eV</a:t>
            </a:r>
          </a:p>
          <a:p>
            <a:endParaRPr lang="en-GB" baseline="0" dirty="0" smtClean="0">
              <a:solidFill>
                <a:schemeClr val="tx1"/>
              </a:solidFill>
            </a:endParaRPr>
          </a:p>
          <a:p>
            <a:r>
              <a:rPr lang="en-GB" baseline="0" dirty="0" smtClean="0">
                <a:solidFill>
                  <a:srgbClr val="FF0000"/>
                </a:solidFill>
              </a:rPr>
              <a:t>Precursor temperature is close to the post-shock temperature.</a:t>
            </a:r>
          </a:p>
          <a:p>
            <a:r>
              <a:rPr lang="en-GB" baseline="0" dirty="0" smtClean="0">
                <a:solidFill>
                  <a:srgbClr val="FF0000"/>
                </a:solidFill>
              </a:rPr>
              <a:t>(Possible for optically thin up-stream case [see Drake‘s book]) </a:t>
            </a:r>
            <a:endParaRPr lang="en-GB" baseline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Simulations with HELIOS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5157192"/>
            <a:ext cx="8892480" cy="106182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Presence of precursor but higher Z, T</a:t>
            </a:r>
            <a:r>
              <a:rPr lang="en-GB" dirty="0" smtClean="0">
                <a:solidFill>
                  <a:schemeClr val="tx1"/>
                </a:solidFill>
              </a:rPr>
              <a:t>e</a:t>
            </a:r>
            <a:r>
              <a:rPr lang="en-GB" baseline="0" dirty="0" smtClean="0">
                <a:solidFill>
                  <a:schemeClr val="tx1"/>
                </a:solidFill>
              </a:rPr>
              <a:t> and </a:t>
            </a:r>
            <a:r>
              <a:rPr lang="en-GB" baseline="0" dirty="0" err="1" smtClean="0">
                <a:solidFill>
                  <a:schemeClr val="tx1"/>
                </a:solidFill>
              </a:rPr>
              <a:t>n</a:t>
            </a:r>
            <a:r>
              <a:rPr lang="en-GB" dirty="0" err="1" smtClean="0">
                <a:solidFill>
                  <a:schemeClr val="tx1"/>
                </a:solidFill>
              </a:rPr>
              <a:t>e</a:t>
            </a:r>
            <a:r>
              <a:rPr lang="en-GB" baseline="0" dirty="0" smtClean="0">
                <a:solidFill>
                  <a:schemeClr val="tx1"/>
                </a:solidFill>
              </a:rPr>
              <a:t> jump.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E</a:t>
            </a:r>
            <a:r>
              <a:rPr lang="en-GB" baseline="0" dirty="0" smtClean="0">
                <a:solidFill>
                  <a:schemeClr val="tx1"/>
                </a:solidFill>
              </a:rPr>
              <a:t>xcitation of bound electronic states as additional </a:t>
            </a:r>
            <a:r>
              <a:rPr lang="en-GB" baseline="0" dirty="0" smtClean="0">
                <a:solidFill>
                  <a:schemeClr val="tx1"/>
                </a:solidFill>
              </a:rPr>
              <a:t>energy </a:t>
            </a:r>
            <a:r>
              <a:rPr lang="en-GB" baseline="0" dirty="0" smtClean="0">
                <a:solidFill>
                  <a:schemeClr val="tx1"/>
                </a:solidFill>
              </a:rPr>
              <a:t>sink? </a:t>
            </a: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chemeClr val="tx1"/>
                </a:solidFill>
              </a:rPr>
              <a:t>[</a:t>
            </a:r>
            <a:r>
              <a:rPr lang="en-GB" sz="1600" baseline="0" dirty="0" err="1" smtClean="0">
                <a:solidFill>
                  <a:schemeClr val="tx1"/>
                </a:solidFill>
              </a:rPr>
              <a:t>Michaut</a:t>
            </a:r>
            <a:r>
              <a:rPr lang="en-GB" sz="1600" baseline="0" dirty="0" smtClean="0">
                <a:solidFill>
                  <a:schemeClr val="tx1"/>
                </a:solidFill>
              </a:rPr>
              <a:t> et al., </a:t>
            </a:r>
            <a:r>
              <a:rPr lang="en-GB" sz="1600" baseline="0" dirty="0" err="1" smtClean="0">
                <a:solidFill>
                  <a:schemeClr val="tx1"/>
                </a:solidFill>
              </a:rPr>
              <a:t>Eur</a:t>
            </a:r>
            <a:r>
              <a:rPr lang="en-GB" sz="1600" baseline="0" dirty="0" smtClean="0">
                <a:solidFill>
                  <a:schemeClr val="tx1"/>
                </a:solidFill>
              </a:rPr>
              <a:t>. Phys. J </a:t>
            </a:r>
            <a:r>
              <a:rPr lang="en-GB" sz="1600" baseline="0" dirty="0" smtClean="0">
                <a:solidFill>
                  <a:schemeClr val="tx1"/>
                </a:solidFill>
              </a:rPr>
              <a:t>(2004)</a:t>
            </a:r>
            <a:r>
              <a:rPr lang="en-GB" baseline="0" dirty="0" smtClean="0">
                <a:solidFill>
                  <a:schemeClr val="tx1"/>
                </a:solidFill>
              </a:rPr>
              <a:t>]   </a:t>
            </a:r>
            <a:endParaRPr lang="en-GB" baseline="0" dirty="0">
              <a:solidFill>
                <a:schemeClr val="tx1"/>
              </a:solidFill>
            </a:endParaRPr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128" y="1110583"/>
            <a:ext cx="4451605" cy="397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128306" y="1482212"/>
            <a:ext cx="3980198" cy="3314940"/>
            <a:chOff x="5351127" y="1699611"/>
            <a:chExt cx="3685369" cy="3069389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r="346"/>
            <a:stretch>
              <a:fillRect/>
            </a:stretch>
          </p:blipFill>
          <p:spPr bwMode="auto">
            <a:xfrm>
              <a:off x="5410952" y="1752898"/>
              <a:ext cx="3625544" cy="3016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5351127" y="1699611"/>
              <a:ext cx="373001" cy="213144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rgbClr val="00008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Stability of the shock (</a:t>
            </a:r>
            <a:r>
              <a:rPr lang="en-GB" sz="2400" baseline="0" dirty="0" err="1" smtClean="0">
                <a:solidFill>
                  <a:schemeClr val="tx2"/>
                </a:solidFill>
              </a:rPr>
              <a:t>Ar</a:t>
            </a:r>
            <a:r>
              <a:rPr lang="en-GB" sz="2400" baseline="0" dirty="0" smtClean="0">
                <a:solidFill>
                  <a:schemeClr val="tx2"/>
                </a:solidFill>
              </a:rPr>
              <a:t>)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23528" y="5445224"/>
            <a:ext cx="7776864" cy="78483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Development of instabilities behind the shock front in </a:t>
            </a:r>
            <a:r>
              <a:rPr lang="en-GB" baseline="0" dirty="0" err="1" smtClean="0">
                <a:solidFill>
                  <a:schemeClr val="tx1"/>
                </a:solidFill>
              </a:rPr>
              <a:t>Ar</a:t>
            </a:r>
            <a:endParaRPr lang="en-GB" sz="1000" baseline="0" dirty="0" smtClean="0">
              <a:solidFill>
                <a:schemeClr val="tx1"/>
              </a:solidFill>
            </a:endParaRPr>
          </a:p>
          <a:p>
            <a:endParaRPr lang="en-GB" baseline="0" dirty="0">
              <a:solidFill>
                <a:schemeClr val="tx1"/>
              </a:solidFill>
            </a:endParaRPr>
          </a:p>
        </p:txBody>
      </p:sp>
      <p:pic>
        <p:nvPicPr>
          <p:cNvPr id="8" name="Picture 7" descr="s0818_11 Green Rotated and Cropped.jpg"/>
          <p:cNvPicPr>
            <a:picLocks noChangeAspect="1"/>
          </p:cNvPicPr>
          <p:nvPr/>
        </p:nvPicPr>
        <p:blipFill>
          <a:blip r:embed="rId3" cstate="print">
            <a:lum bright="55000" contrast="66000"/>
          </a:blip>
          <a:srcRect l="7358" t="3357" r="6307" b="3357"/>
          <a:stretch>
            <a:fillRect/>
          </a:stretch>
        </p:blipFill>
        <p:spPr>
          <a:xfrm>
            <a:off x="384744" y="1124451"/>
            <a:ext cx="4115248" cy="4176758"/>
          </a:xfrm>
          <a:prstGeom prst="rect">
            <a:avLst/>
          </a:prstGeom>
        </p:spPr>
      </p:pic>
      <p:pic>
        <p:nvPicPr>
          <p:cNvPr id="10" name="Picture 9" descr="s0818_11 Green Schlieren Rotated and Cropped.jpg"/>
          <p:cNvPicPr>
            <a:picLocks noChangeAspect="1"/>
          </p:cNvPicPr>
          <p:nvPr/>
        </p:nvPicPr>
        <p:blipFill>
          <a:blip r:embed="rId4" cstate="print">
            <a:lum bright="36000" contrast="51000"/>
          </a:blip>
          <a:srcRect l="3822" t="6595" r="6880" b="5129"/>
          <a:stretch>
            <a:fillRect/>
          </a:stretch>
        </p:blipFill>
        <p:spPr>
          <a:xfrm>
            <a:off x="4722574" y="1138657"/>
            <a:ext cx="4036185" cy="4162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Stability of the shock (</a:t>
            </a:r>
            <a:r>
              <a:rPr lang="en-GB" sz="2400" baseline="0" dirty="0" err="1" smtClean="0">
                <a:solidFill>
                  <a:schemeClr val="tx2"/>
                </a:solidFill>
              </a:rPr>
              <a:t>Xe</a:t>
            </a:r>
            <a:r>
              <a:rPr lang="en-GB" sz="2400" baseline="0" dirty="0" smtClean="0">
                <a:solidFill>
                  <a:schemeClr val="tx2"/>
                </a:solidFill>
              </a:rPr>
              <a:t>)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23528" y="5445224"/>
            <a:ext cx="7776864" cy="78483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Development of instabilities behind the shock front in </a:t>
            </a:r>
            <a:r>
              <a:rPr lang="en-GB" baseline="0" dirty="0" err="1" smtClean="0">
                <a:solidFill>
                  <a:schemeClr val="tx1"/>
                </a:solidFill>
              </a:rPr>
              <a:t>Xe</a:t>
            </a:r>
            <a:endParaRPr lang="en-GB" baseline="0" dirty="0" smtClean="0">
              <a:solidFill>
                <a:schemeClr val="tx1"/>
              </a:solidFill>
            </a:endParaRPr>
          </a:p>
          <a:p>
            <a:endParaRPr lang="en-GB" baseline="0" dirty="0">
              <a:solidFill>
                <a:schemeClr val="tx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25000"/>
          </a:blip>
          <a:srcRect/>
          <a:stretch>
            <a:fillRect/>
          </a:stretch>
        </p:blipFill>
        <p:spPr bwMode="auto">
          <a:xfrm>
            <a:off x="251520" y="1124744"/>
            <a:ext cx="4190477" cy="417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lum bright="9000"/>
          </a:blip>
          <a:srcRect l="2747" t="1637" r="2472" b="3547"/>
          <a:stretch>
            <a:fillRect/>
          </a:stretch>
        </p:blipFill>
        <p:spPr bwMode="auto">
          <a:xfrm>
            <a:off x="4691872" y="1135377"/>
            <a:ext cx="4098872" cy="412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Stability of the shock </a:t>
            </a:r>
            <a:r>
              <a:rPr lang="en-GB" sz="2400" baseline="0" dirty="0" smtClean="0">
                <a:solidFill>
                  <a:schemeClr val="tx2"/>
                </a:solidFill>
              </a:rPr>
              <a:t>(</a:t>
            </a:r>
            <a:r>
              <a:rPr lang="en-GB" sz="2400" baseline="0" dirty="0" err="1" smtClean="0">
                <a:solidFill>
                  <a:schemeClr val="tx2"/>
                </a:solidFill>
              </a:rPr>
              <a:t>Ar</a:t>
            </a:r>
            <a:r>
              <a:rPr lang="en-GB" sz="2400" baseline="0" dirty="0" smtClean="0">
                <a:solidFill>
                  <a:schemeClr val="tx2"/>
                </a:solidFill>
              </a:rPr>
              <a:t> versus N</a:t>
            </a:r>
            <a:r>
              <a:rPr lang="en-GB" sz="2400" dirty="0" smtClean="0">
                <a:solidFill>
                  <a:schemeClr val="tx2"/>
                </a:solidFill>
              </a:rPr>
              <a:t>2</a:t>
            </a:r>
            <a:r>
              <a:rPr lang="en-GB" sz="2400" baseline="0" dirty="0" smtClean="0">
                <a:solidFill>
                  <a:schemeClr val="tx2"/>
                </a:solidFill>
              </a:rPr>
              <a:t>)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43608" y="5879013"/>
            <a:ext cx="7920880" cy="78483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High </a:t>
            </a:r>
            <a:r>
              <a:rPr lang="en-GB" baseline="0" dirty="0" err="1" smtClean="0">
                <a:solidFill>
                  <a:schemeClr val="tx1"/>
                </a:solidFill>
              </a:rPr>
              <a:t>azimuthal</a:t>
            </a:r>
            <a:r>
              <a:rPr lang="en-GB" baseline="0" dirty="0" smtClean="0">
                <a:solidFill>
                  <a:schemeClr val="tx1"/>
                </a:solidFill>
              </a:rPr>
              <a:t> symmetry for </a:t>
            </a:r>
            <a:r>
              <a:rPr lang="en-GB" baseline="0" dirty="0" err="1" smtClean="0">
                <a:solidFill>
                  <a:schemeClr val="tx1"/>
                </a:solidFill>
              </a:rPr>
              <a:t>Ar</a:t>
            </a:r>
            <a:r>
              <a:rPr lang="en-GB" baseline="0" dirty="0" smtClean="0">
                <a:solidFill>
                  <a:schemeClr val="tx1"/>
                </a:solidFill>
              </a:rPr>
              <a:t> and </a:t>
            </a:r>
            <a:r>
              <a:rPr lang="en-GB" baseline="0" dirty="0" err="1" smtClean="0">
                <a:solidFill>
                  <a:schemeClr val="tx1"/>
                </a:solidFill>
              </a:rPr>
              <a:t>Xe</a:t>
            </a:r>
            <a:endParaRPr lang="en-GB" baseline="0" dirty="0" smtClean="0">
              <a:solidFill>
                <a:schemeClr val="tx1"/>
              </a:solidFill>
            </a:endParaRPr>
          </a:p>
          <a:p>
            <a:r>
              <a:rPr lang="en-GB" baseline="0" dirty="0" smtClean="0">
                <a:solidFill>
                  <a:schemeClr val="tx1"/>
                </a:solidFill>
              </a:rPr>
              <a:t>“Corrugations” of the shock front is observed for N</a:t>
            </a:r>
            <a:r>
              <a:rPr lang="en-GB" dirty="0" smtClean="0">
                <a:solidFill>
                  <a:schemeClr val="tx1"/>
                </a:solidFill>
              </a:rPr>
              <a:t>2</a:t>
            </a:r>
            <a:r>
              <a:rPr lang="en-GB" baseline="0" dirty="0" smtClean="0">
                <a:solidFill>
                  <a:schemeClr val="tx1"/>
                </a:solidFill>
              </a:rPr>
              <a:t>  - chemistry?</a:t>
            </a:r>
            <a:endParaRPr lang="en-GB" baseline="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lum bright="9000"/>
          </a:blip>
          <a:srcRect/>
          <a:stretch>
            <a:fillRect/>
          </a:stretch>
        </p:blipFill>
        <p:spPr bwMode="auto">
          <a:xfrm>
            <a:off x="174501" y="1052736"/>
            <a:ext cx="8789987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Outline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75951"/>
            <a:ext cx="828092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aseline="0" dirty="0" smtClean="0">
                <a:solidFill>
                  <a:schemeClr val="tx1"/>
                </a:solidFill>
              </a:rPr>
              <a:t>HEDLA challenge -  designing experiments with “1-D” initial conditions to study 3-D effects</a:t>
            </a:r>
            <a:endParaRPr lang="en-GB" sz="2000" baseline="0" dirty="0" smtClean="0">
              <a:solidFill>
                <a:schemeClr val="tx1"/>
              </a:solidFill>
            </a:endParaRPr>
          </a:p>
          <a:p>
            <a:endParaRPr lang="en-GB" sz="2000" baseline="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baseline="0" dirty="0" err="1" smtClean="0">
                <a:solidFill>
                  <a:srgbClr val="0000CC"/>
                </a:solidFill>
              </a:rPr>
              <a:t>Radiative</a:t>
            </a:r>
            <a:r>
              <a:rPr lang="en-GB" sz="2000" baseline="0" dirty="0" smtClean="0">
                <a:solidFill>
                  <a:srgbClr val="0000CC"/>
                </a:solidFill>
              </a:rPr>
              <a:t> shocks in cylindrical geometry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baseline="0" dirty="0" smtClean="0">
                <a:solidFill>
                  <a:srgbClr val="FF0000"/>
                </a:solidFill>
              </a:rPr>
              <a:t>Reverse shocks driven by supersonic collimated flow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baseline="0" dirty="0" smtClean="0">
                <a:solidFill>
                  <a:srgbClr val="006600"/>
                </a:solidFill>
              </a:rPr>
              <a:t>Trapped energetic particles in magnetized jets. 		</a:t>
            </a:r>
            <a:endParaRPr lang="en-US" sz="2000" baseline="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Reverse shock in (magnetized) </a:t>
            </a:r>
            <a:r>
              <a:rPr lang="en-GB" sz="2400" baseline="0" dirty="0" smtClean="0">
                <a:solidFill>
                  <a:schemeClr val="tx2"/>
                </a:solidFill>
              </a:rPr>
              <a:t>accretion column 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043608" y="4005064"/>
            <a:ext cx="244827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altLang="ja-JP" sz="1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Orlando</a:t>
            </a:r>
            <a:r>
              <a:rPr kumimoji="0" lang="en-GB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et al., AA </a:t>
            </a:r>
            <a:r>
              <a:rPr kumimoji="0" lang="en-GB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(2010)</a:t>
            </a:r>
            <a:endParaRPr kumimoji="0" lang="en-GB" altLang="ja-JP" sz="1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ja-JP" altLang="en-US" sz="1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62" y="4221088"/>
            <a:ext cx="291037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5766" y="3976952"/>
            <a:ext cx="5938234" cy="254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635896" y="1331183"/>
            <a:ext cx="5472608" cy="20313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Accretion shock problem: l</a:t>
            </a:r>
            <a:r>
              <a:rPr lang="en-GB" baseline="0" dirty="0" smtClean="0">
                <a:solidFill>
                  <a:schemeClr val="tx1"/>
                </a:solidFill>
              </a:rPr>
              <a:t>ocation, shape, </a:t>
            </a:r>
            <a:r>
              <a:rPr lang="en-GB" baseline="0" dirty="0" smtClean="0">
                <a:solidFill>
                  <a:schemeClr val="tx1"/>
                </a:solidFill>
              </a:rPr>
              <a:t>oscillations and </a:t>
            </a:r>
            <a:r>
              <a:rPr lang="en-GB" baseline="0" dirty="0" smtClean="0">
                <a:solidFill>
                  <a:schemeClr val="tx1"/>
                </a:solidFill>
              </a:rPr>
              <a:t>stability, x-ray emission, etc. 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(</a:t>
            </a:r>
            <a:r>
              <a:rPr lang="en-GB" baseline="0" dirty="0" smtClean="0">
                <a:solidFill>
                  <a:schemeClr val="tx1"/>
                </a:solidFill>
              </a:rPr>
              <a:t>see talk by B. </a:t>
            </a:r>
            <a:r>
              <a:rPr lang="en-GB" baseline="0" dirty="0" err="1" smtClean="0">
                <a:solidFill>
                  <a:schemeClr val="tx1"/>
                </a:solidFill>
              </a:rPr>
              <a:t>Louipias</a:t>
            </a:r>
            <a:r>
              <a:rPr lang="en-GB" baseline="0" dirty="0" smtClean="0">
                <a:solidFill>
                  <a:schemeClr val="tx1"/>
                </a:solidFill>
              </a:rPr>
              <a:t> on Friday)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Especially difficult for plasma </a:t>
            </a:r>
            <a:r>
              <a:rPr lang="en-GB" baseline="0" dirty="0" smtClean="0">
                <a:solidFill>
                  <a:schemeClr val="tx1"/>
                </a:solidFill>
                <a:latin typeface="Symbol" pitchFamily="18" charset="2"/>
              </a:rPr>
              <a:t>b </a:t>
            </a:r>
            <a:r>
              <a:rPr lang="en-GB" baseline="0" dirty="0" smtClean="0">
                <a:solidFill>
                  <a:schemeClr val="tx1"/>
                </a:solidFill>
                <a:latin typeface="+mn-lt"/>
              </a:rPr>
              <a:t>~ unity – c</a:t>
            </a:r>
            <a:r>
              <a:rPr lang="en-GB" baseline="0" dirty="0" smtClean="0">
                <a:solidFill>
                  <a:schemeClr val="tx1"/>
                </a:solidFill>
              </a:rPr>
              <a:t>hallenge proposed by Pat </a:t>
            </a:r>
            <a:r>
              <a:rPr lang="en-GB" baseline="0" dirty="0" err="1" smtClean="0">
                <a:solidFill>
                  <a:schemeClr val="tx1"/>
                </a:solidFill>
              </a:rPr>
              <a:t>Hartigan</a:t>
            </a:r>
            <a:r>
              <a:rPr lang="en-GB" baseline="0" dirty="0" smtClean="0">
                <a:solidFill>
                  <a:schemeClr val="tx1"/>
                </a:solidFill>
              </a:rPr>
              <a:t> at the previous HEDLA meeting in 2010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>
            <a:lum bright="-36000" contrast="-2000"/>
          </a:blip>
          <a:srcRect b="13203"/>
          <a:stretch>
            <a:fillRect/>
          </a:stretch>
        </p:blipFill>
        <p:spPr bwMode="auto">
          <a:xfrm>
            <a:off x="131959" y="1268760"/>
            <a:ext cx="3215905" cy="236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5496" y="1052736"/>
            <a:ext cx="349188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altLang="ja-JP" sz="12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Frank, King, Rain, “</a:t>
            </a:r>
            <a:r>
              <a:rPr kumimoji="0" lang="en-GB" altLang="ja-JP" sz="1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Accretion power in Astrophysics”</a:t>
            </a:r>
            <a:endParaRPr kumimoji="0" lang="en-GB" altLang="ja-JP" sz="1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Reverse shock experiment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grpSp>
        <p:nvGrpSpPr>
          <p:cNvPr id="2" name="Group 57"/>
          <p:cNvGrpSpPr/>
          <p:nvPr/>
        </p:nvGrpSpPr>
        <p:grpSpPr>
          <a:xfrm>
            <a:off x="2267744" y="1692659"/>
            <a:ext cx="4176464" cy="2373655"/>
            <a:chOff x="1115616" y="3738225"/>
            <a:chExt cx="4176464" cy="2373655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2915816" y="3967311"/>
              <a:ext cx="0" cy="1008112"/>
            </a:xfrm>
            <a:prstGeom prst="straightConnector1">
              <a:avLst/>
            </a:prstGeom>
            <a:ln w="762000">
              <a:solidFill>
                <a:srgbClr val="777F0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2915816" y="4327351"/>
              <a:ext cx="0" cy="1008112"/>
            </a:xfrm>
            <a:prstGeom prst="straightConnector1">
              <a:avLst/>
            </a:prstGeom>
            <a:ln w="762000">
              <a:solidFill>
                <a:srgbClr val="D5DF5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934866" y="3939406"/>
              <a:ext cx="0" cy="1980000"/>
            </a:xfrm>
            <a:prstGeom prst="straightConnector1">
              <a:avLst/>
            </a:prstGeom>
            <a:ln w="31750">
              <a:solidFill>
                <a:srgbClr val="008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47864" y="4221088"/>
              <a:ext cx="432048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17"/>
            <p:cNvSpPr txBox="1"/>
            <p:nvPr/>
          </p:nvSpPr>
          <p:spPr>
            <a:xfrm>
              <a:off x="1115616" y="3738225"/>
              <a:ext cx="115212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aseline="0" dirty="0" smtClean="0"/>
                <a:t>“wall”</a:t>
              </a:r>
            </a:p>
            <a:p>
              <a:endParaRPr lang="en-GB" sz="1400" baseline="0" dirty="0"/>
            </a:p>
            <a:p>
              <a:r>
                <a:rPr lang="en-GB" sz="1400" baseline="0" dirty="0" smtClean="0"/>
                <a:t>Reverse shock</a:t>
              </a:r>
            </a:p>
            <a:p>
              <a:endParaRPr lang="en-GB" sz="1400" baseline="0" dirty="0" smtClean="0"/>
            </a:p>
            <a:p>
              <a:r>
                <a:rPr lang="en-GB" sz="1400" baseline="0" dirty="0" smtClean="0"/>
                <a:t>Supersonic flow (jet)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2195736" y="5229200"/>
              <a:ext cx="360040" cy="14401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907704" y="4333354"/>
              <a:ext cx="648072" cy="21602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38"/>
            <p:cNvSpPr txBox="1"/>
            <p:nvPr/>
          </p:nvSpPr>
          <p:spPr>
            <a:xfrm>
              <a:off x="3779912" y="4075911"/>
              <a:ext cx="1512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aseline="0" dirty="0" smtClean="0">
                  <a:solidFill>
                    <a:srgbClr val="006600"/>
                  </a:solidFill>
                </a:rPr>
                <a:t>to diagnostics</a:t>
              </a:r>
              <a:endParaRPr lang="en-US" sz="1400" baseline="0" dirty="0" smtClean="0">
                <a:solidFill>
                  <a:srgbClr val="006600"/>
                </a:solidFill>
              </a:endParaRPr>
            </a:p>
          </p:txBody>
        </p:sp>
        <p:sp>
          <p:nvSpPr>
            <p:cNvPr id="27" name="Down Arrow 26"/>
            <p:cNvSpPr>
              <a:spLocks noChangeAspect="1"/>
            </p:cNvSpPr>
            <p:nvPr/>
          </p:nvSpPr>
          <p:spPr>
            <a:xfrm rot="10800000">
              <a:off x="2555777" y="4869160"/>
              <a:ext cx="252030" cy="453650"/>
            </a:xfrm>
            <a:prstGeom prst="down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TextBox 44"/>
            <p:cNvSpPr txBox="1"/>
            <p:nvPr/>
          </p:nvSpPr>
          <p:spPr>
            <a:xfrm>
              <a:off x="3491880" y="5373216"/>
              <a:ext cx="12241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aseline="0" dirty="0" smtClean="0">
                  <a:solidFill>
                    <a:srgbClr val="006600"/>
                  </a:solidFill>
                </a:rPr>
                <a:t>Thomson probing laser beam </a:t>
              </a:r>
              <a:endParaRPr lang="en-US" sz="1400" baseline="0" dirty="0">
                <a:solidFill>
                  <a:srgbClr val="0066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2915816" y="5733256"/>
              <a:ext cx="648072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763688" y="3933056"/>
              <a:ext cx="43204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Down Arrow 13"/>
            <p:cNvSpPr>
              <a:spLocks/>
            </p:cNvSpPr>
            <p:nvPr/>
          </p:nvSpPr>
          <p:spPr>
            <a:xfrm>
              <a:off x="2574826" y="4346407"/>
              <a:ext cx="172819" cy="180020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164914" y="3819862"/>
              <a:ext cx="1512168" cy="144016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rgbClr val="00008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817643" y="105273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baseline="0" dirty="0" smtClean="0">
                <a:solidFill>
                  <a:srgbClr val="FF0000"/>
                </a:solidFill>
                <a:latin typeface="Arial"/>
                <a:cs typeface="Arial"/>
              </a:rPr>
              <a:t>Metal or CH </a:t>
            </a:r>
            <a:r>
              <a:rPr kumimoji="1" lang="en-GB" altLang="ja-JP" i="0" baseline="0" dirty="0" smtClean="0">
                <a:solidFill>
                  <a:srgbClr val="FF0000"/>
                </a:solidFill>
                <a:latin typeface="Arial"/>
                <a:cs typeface="Arial"/>
              </a:rPr>
              <a:t>foil</a:t>
            </a:r>
            <a:endParaRPr kumimoji="1" lang="ja-JP" altLang="en-US" i="0" baseline="0" dirty="0" err="1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 flipH="1">
            <a:off x="1547664" y="1412776"/>
            <a:ext cx="288032" cy="28803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 35"/>
          <p:cNvGrpSpPr/>
          <p:nvPr/>
        </p:nvGrpSpPr>
        <p:grpSpPr>
          <a:xfrm>
            <a:off x="179512" y="1772816"/>
            <a:ext cx="2808312" cy="4753108"/>
            <a:chOff x="158964" y="1772816"/>
            <a:chExt cx="2808312" cy="4753108"/>
          </a:xfrm>
        </p:grpSpPr>
        <p:sp>
          <p:nvSpPr>
            <p:cNvPr id="61" name="TextBox 60"/>
            <p:cNvSpPr txBox="1"/>
            <p:nvPr/>
          </p:nvSpPr>
          <p:spPr>
            <a:xfrm>
              <a:off x="158964" y="5894982"/>
              <a:ext cx="280831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altLang="ja-JP" sz="1400" i="0" baseline="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Plasma jet from radial </a:t>
              </a:r>
              <a:r>
                <a:rPr kumimoji="1" lang="en-GB" altLang="ja-JP" sz="1400" i="0" baseline="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foil</a:t>
              </a:r>
            </a:p>
            <a:p>
              <a:r>
                <a:rPr kumimoji="1" lang="en-GB" altLang="ja-JP" sz="1400" baseline="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Suzuki-Vidal ,</a:t>
              </a:r>
              <a:r>
                <a:rPr kumimoji="1" lang="en-GB" altLang="ja-JP" sz="1400" baseline="0" dirty="0" err="1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PoP</a:t>
              </a:r>
              <a:r>
                <a:rPr kumimoji="1" lang="en-GB" altLang="ja-JP" sz="1400" baseline="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 (2010, 2012)</a:t>
              </a:r>
              <a:endParaRPr kumimoji="1" lang="ja-JP" altLang="en-US" sz="1400" i="0" baseline="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pic>
          <p:nvPicPr>
            <p:cNvPr id="62" name="Picture 2" descr="D:\Simulations\Gorgon\Magpie\RadialFoils\DualMaterials\Foil_gas_Matteo_results\MCPALL_s0602_10.png"/>
            <p:cNvPicPr>
              <a:picLocks noChangeAspect="1" noChangeArrowheads="1"/>
            </p:cNvPicPr>
            <p:nvPr/>
          </p:nvPicPr>
          <p:blipFill>
            <a:blip r:embed="rId4" cstate="print"/>
            <a:srcRect l="61607" t="22252" r="31792" b="24617"/>
            <a:stretch>
              <a:fillRect/>
            </a:stretch>
          </p:blipFill>
          <p:spPr bwMode="auto">
            <a:xfrm>
              <a:off x="251520" y="1916832"/>
              <a:ext cx="1752600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5" name="Straight Arrow Connector 64"/>
            <p:cNvCxnSpPr/>
            <p:nvPr/>
          </p:nvCxnSpPr>
          <p:spPr bwMode="auto">
            <a:xfrm flipV="1">
              <a:off x="395536" y="4797152"/>
              <a:ext cx="504056" cy="115212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Rectangle 65"/>
            <p:cNvSpPr/>
            <p:nvPr/>
          </p:nvSpPr>
          <p:spPr bwMode="auto">
            <a:xfrm>
              <a:off x="230972" y="1772816"/>
              <a:ext cx="1800200" cy="144016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rgbClr val="00008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6588224" y="1268760"/>
            <a:ext cx="230425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Flow parameters of Al plasma jet: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V ~ 50km/s</a:t>
            </a:r>
          </a:p>
          <a:p>
            <a:pPr>
              <a:buFont typeface="Symbol"/>
              <a:buChar char="r"/>
            </a:pPr>
            <a:r>
              <a:rPr lang="en-GB" baseline="0" dirty="0" smtClean="0">
                <a:solidFill>
                  <a:schemeClr val="tx1"/>
                </a:solidFill>
              </a:rPr>
              <a:t> ~ (2-8)x10</a:t>
            </a:r>
            <a:r>
              <a:rPr lang="en-GB" baseline="30000" dirty="0" smtClean="0">
                <a:solidFill>
                  <a:schemeClr val="tx1"/>
                </a:solidFill>
              </a:rPr>
              <a:t>-5</a:t>
            </a:r>
            <a:r>
              <a:rPr lang="en-GB" baseline="0" dirty="0" smtClean="0">
                <a:solidFill>
                  <a:schemeClr val="tx1"/>
                </a:solidFill>
              </a:rPr>
              <a:t> g/cc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T ~ 20eV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M ~ 3</a:t>
            </a:r>
          </a:p>
          <a:p>
            <a:r>
              <a:rPr lang="en-GB" baseline="0" dirty="0" err="1" smtClean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GB" baseline="0" dirty="0" err="1" smtClean="0">
                <a:solidFill>
                  <a:schemeClr val="tx1"/>
                </a:solidFill>
              </a:rPr>
              <a:t>t</a:t>
            </a:r>
            <a:r>
              <a:rPr lang="en-GB" baseline="0" dirty="0" smtClean="0">
                <a:solidFill>
                  <a:schemeClr val="tx1"/>
                </a:solidFill>
              </a:rPr>
              <a:t> ~ 300ns</a:t>
            </a:r>
          </a:p>
        </p:txBody>
      </p:sp>
      <p:graphicFrame>
        <p:nvGraphicFramePr>
          <p:cNvPr id="68" name="Object 67"/>
          <p:cNvGraphicFramePr>
            <a:graphicFrameLocks noChangeAspect="1"/>
          </p:cNvGraphicFramePr>
          <p:nvPr/>
        </p:nvGraphicFramePr>
        <p:xfrm>
          <a:off x="6876256" y="5301208"/>
          <a:ext cx="1649412" cy="941387"/>
        </p:xfrm>
        <a:graphic>
          <a:graphicData uri="http://schemas.openxmlformats.org/presentationml/2006/ole">
            <p:oleObj spid="_x0000_s93186" name="Equation" r:id="rId5" imgW="1066680" imgH="609480" progId="Equation.3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6804248" y="436510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magnetic field needed to balance ram pressure:</a:t>
            </a:r>
            <a:endParaRPr lang="en-US" baseline="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47864" y="458112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Reverse shock: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3491880" y="5013176"/>
          <a:ext cx="1512888" cy="577850"/>
        </p:xfrm>
        <a:graphic>
          <a:graphicData uri="http://schemas.openxmlformats.org/presentationml/2006/ole">
            <p:oleObj spid="_x0000_s93187" name="Equation" r:id="rId6" imgW="1028520" imgH="393480" progId="Equation.3">
              <p:embed/>
            </p:oleObj>
          </a:graphicData>
        </a:graphic>
      </p:graphicFrame>
      <p:cxnSp>
        <p:nvCxnSpPr>
          <p:cNvPr id="35" name="Straight Arrow Connector 34"/>
          <p:cNvCxnSpPr/>
          <p:nvPr/>
        </p:nvCxnSpPr>
        <p:spPr bwMode="auto">
          <a:xfrm>
            <a:off x="3275856" y="1412776"/>
            <a:ext cx="288032" cy="28803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4224617" y="1484784"/>
            <a:ext cx="0" cy="288032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4449193" y="1484784"/>
            <a:ext cx="0" cy="288032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3707904" y="1484784"/>
            <a:ext cx="0" cy="288032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3940861" y="1484784"/>
            <a:ext cx="0" cy="288032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3868853" y="11247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err="1" smtClean="0"/>
              <a:t>B</a:t>
            </a:r>
            <a:r>
              <a:rPr lang="en-GB" dirty="0" err="1" smtClean="0"/>
              <a:t>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7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6" name="Text Box 4"/>
          <p:cNvSpPr txBox="1">
            <a:spLocks noChangeArrowheads="1"/>
          </p:cNvSpPr>
          <p:nvPr/>
        </p:nvSpPr>
        <p:spPr bwMode="auto">
          <a:xfrm>
            <a:off x="107950" y="2187575"/>
            <a:ext cx="2259013" cy="304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400" b="0" baseline="0">
                <a:solidFill>
                  <a:schemeClr val="bg1"/>
                </a:solidFill>
              </a:rPr>
              <a:t>laser shadowgraph, 233ns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Thomson scattering: jet velocity and temperature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7578" t="12156" r="19487" b="2026"/>
          <a:stretch>
            <a:fillRect/>
          </a:stretch>
        </p:blipFill>
        <p:spPr bwMode="auto">
          <a:xfrm>
            <a:off x="467544" y="2276872"/>
            <a:ext cx="3152859" cy="396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 bwMode="auto">
          <a:xfrm>
            <a:off x="323528" y="4509120"/>
            <a:ext cx="3168352" cy="10274"/>
          </a:xfrm>
          <a:prstGeom prst="straightConnector1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23728" y="1126485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i="0" baseline="0" dirty="0" smtClean="0">
                <a:solidFill>
                  <a:srgbClr val="006600"/>
                </a:solidFill>
                <a:latin typeface="Arial"/>
                <a:cs typeface="Arial"/>
              </a:rPr>
              <a:t>scattered light </a:t>
            </a:r>
            <a:endParaRPr kumimoji="1" lang="ja-JP" altLang="en-US" i="0" baseline="0" dirty="0" err="1" smtClean="0">
              <a:solidFill>
                <a:srgbClr val="0066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1098340" y="358201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GB" altLang="ja-JP" i="0" baseline="0" dirty="0" smtClean="0">
                <a:solidFill>
                  <a:srgbClr val="006600"/>
                </a:solidFill>
                <a:latin typeface="Arial"/>
                <a:cs typeface="Arial"/>
              </a:rPr>
              <a:t>Thomson laser </a:t>
            </a:r>
            <a:r>
              <a:rPr kumimoji="1" lang="en-GB" altLang="ja-JP" i="0" baseline="0" dirty="0" smtClean="0">
                <a:solidFill>
                  <a:srgbClr val="006600"/>
                </a:solidFill>
                <a:latin typeface="Arial"/>
                <a:cs typeface="Arial"/>
              </a:rPr>
              <a:t>beam</a:t>
            </a:r>
            <a:endParaRPr kumimoji="1" lang="ja-JP" altLang="en-US" i="0" baseline="0" dirty="0" err="1" smtClean="0">
              <a:solidFill>
                <a:srgbClr val="006600"/>
              </a:solidFill>
              <a:latin typeface="Arial"/>
              <a:cs typeface="Arial"/>
            </a:endParaRPr>
          </a:p>
        </p:txBody>
      </p:sp>
      <p:sp>
        <p:nvSpPr>
          <p:cNvPr id="103" name="Text Box 9"/>
          <p:cNvSpPr txBox="1">
            <a:spLocks noChangeArrowheads="1"/>
          </p:cNvSpPr>
          <p:nvPr/>
        </p:nvSpPr>
        <p:spPr bwMode="auto">
          <a:xfrm>
            <a:off x="2411760" y="1772816"/>
            <a:ext cx="12961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aseline="0" dirty="0" smtClean="0">
                <a:solidFill>
                  <a:srgbClr val="FF0000"/>
                </a:solidFill>
              </a:rPr>
              <a:t>Scattering volumes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>
            <a:spLocks noChangeAspect="1"/>
          </p:cNvSpPr>
          <p:nvPr/>
        </p:nvSpPr>
        <p:spPr bwMode="auto">
          <a:xfrm>
            <a:off x="2278436" y="4478211"/>
            <a:ext cx="65023" cy="65023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 smtClean="0">
              <a:ln>
                <a:noFill/>
              </a:ln>
              <a:solidFill>
                <a:srgbClr val="00008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 bwMode="auto">
          <a:xfrm>
            <a:off x="2391540" y="4478210"/>
            <a:ext cx="65023" cy="65023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 smtClean="0">
              <a:ln>
                <a:noFill/>
              </a:ln>
              <a:solidFill>
                <a:srgbClr val="00008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7" name="Oval 106"/>
          <p:cNvSpPr>
            <a:spLocks noChangeAspect="1"/>
          </p:cNvSpPr>
          <p:nvPr/>
        </p:nvSpPr>
        <p:spPr bwMode="auto">
          <a:xfrm>
            <a:off x="2154968" y="4480894"/>
            <a:ext cx="65023" cy="65023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 smtClean="0">
              <a:ln>
                <a:noFill/>
              </a:ln>
              <a:solidFill>
                <a:srgbClr val="00008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 bwMode="auto">
          <a:xfrm>
            <a:off x="2041774" y="4480892"/>
            <a:ext cx="65023" cy="65023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 smtClean="0">
              <a:ln>
                <a:noFill/>
              </a:ln>
              <a:solidFill>
                <a:srgbClr val="00008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 bwMode="auto">
          <a:xfrm>
            <a:off x="1678134" y="4478211"/>
            <a:ext cx="65023" cy="65023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 smtClean="0">
              <a:ln>
                <a:noFill/>
              </a:ln>
              <a:solidFill>
                <a:srgbClr val="00008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/>
          <p:cNvSpPr>
            <a:spLocks noChangeAspect="1"/>
          </p:cNvSpPr>
          <p:nvPr/>
        </p:nvSpPr>
        <p:spPr bwMode="auto">
          <a:xfrm>
            <a:off x="1801602" y="4482187"/>
            <a:ext cx="65023" cy="65023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 smtClean="0">
              <a:ln>
                <a:noFill/>
              </a:ln>
              <a:solidFill>
                <a:srgbClr val="00008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 bwMode="auto">
          <a:xfrm>
            <a:off x="1924980" y="4478211"/>
            <a:ext cx="65023" cy="65023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 smtClean="0">
              <a:ln>
                <a:noFill/>
              </a:ln>
              <a:solidFill>
                <a:srgbClr val="000080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3" name="Straight Arrow Connector 112"/>
          <p:cNvCxnSpPr/>
          <p:nvPr/>
        </p:nvCxnSpPr>
        <p:spPr bwMode="auto">
          <a:xfrm rot="5400000">
            <a:off x="1619672" y="3140968"/>
            <a:ext cx="2160240" cy="43204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grpSp>
        <p:nvGrpSpPr>
          <p:cNvPr id="127" name="Group 126"/>
          <p:cNvGrpSpPr>
            <a:grpSpLocks noChangeAspect="1"/>
          </p:cNvGrpSpPr>
          <p:nvPr/>
        </p:nvGrpSpPr>
        <p:grpSpPr>
          <a:xfrm>
            <a:off x="827584" y="3119465"/>
            <a:ext cx="1253957" cy="1396428"/>
            <a:chOff x="6028889" y="4417546"/>
            <a:chExt cx="1567447" cy="1745535"/>
          </a:xfrm>
        </p:grpSpPr>
        <p:sp>
          <p:nvSpPr>
            <p:cNvPr id="119" name="Line 4"/>
            <p:cNvSpPr>
              <a:spLocks noChangeAspect="1" noChangeShapeType="1"/>
            </p:cNvSpPr>
            <p:nvPr/>
          </p:nvSpPr>
          <p:spPr bwMode="auto">
            <a:xfrm>
              <a:off x="6156336" y="6163081"/>
              <a:ext cx="1440000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5"/>
            <p:cNvSpPr>
              <a:spLocks noChangeShapeType="1"/>
            </p:cNvSpPr>
            <p:nvPr/>
          </p:nvSpPr>
          <p:spPr bwMode="auto">
            <a:xfrm flipH="1" flipV="1">
              <a:off x="7566860" y="4704506"/>
              <a:ext cx="11853" cy="14400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Text Box 7"/>
            <p:cNvSpPr txBox="1">
              <a:spLocks noChangeArrowheads="1"/>
            </p:cNvSpPr>
            <p:nvPr/>
          </p:nvSpPr>
          <p:spPr bwMode="auto">
            <a:xfrm>
              <a:off x="6028889" y="5749835"/>
              <a:ext cx="240391" cy="197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aseline="0" dirty="0">
                  <a:solidFill>
                    <a:srgbClr val="008000"/>
                  </a:solidFill>
                </a:rPr>
                <a:t>k</a:t>
              </a:r>
              <a:r>
                <a:rPr lang="en-GB" baseline="-25000" dirty="0">
                  <a:solidFill>
                    <a:srgbClr val="008000"/>
                  </a:solidFill>
                </a:rPr>
                <a:t>in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22" name="Text Box 8"/>
            <p:cNvSpPr txBox="1">
              <a:spLocks noChangeAspect="1" noChangeArrowheads="1"/>
            </p:cNvSpPr>
            <p:nvPr/>
          </p:nvSpPr>
          <p:spPr bwMode="auto">
            <a:xfrm>
              <a:off x="7020272" y="4427820"/>
              <a:ext cx="5533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aseline="0" dirty="0" err="1" smtClean="0">
                  <a:solidFill>
                    <a:srgbClr val="008000"/>
                  </a:solidFill>
                </a:rPr>
                <a:t>k</a:t>
              </a:r>
              <a:r>
                <a:rPr lang="en-GB" baseline="-25000" dirty="0" err="1" smtClean="0">
                  <a:solidFill>
                    <a:srgbClr val="008000"/>
                  </a:solidFill>
                </a:rPr>
                <a:t>out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23" name="Line 10"/>
            <p:cNvSpPr>
              <a:spLocks noChangeAspect="1" noChangeShapeType="1"/>
            </p:cNvSpPr>
            <p:nvPr/>
          </p:nvSpPr>
          <p:spPr bwMode="auto">
            <a:xfrm flipH="1" flipV="1">
              <a:off x="6135788" y="4714690"/>
              <a:ext cx="1440000" cy="1440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Text Box 12"/>
            <p:cNvSpPr txBox="1">
              <a:spLocks noChangeArrowheads="1"/>
            </p:cNvSpPr>
            <p:nvPr/>
          </p:nvSpPr>
          <p:spPr bwMode="auto">
            <a:xfrm>
              <a:off x="6131302" y="4417546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aseline="0" dirty="0" smtClean="0">
                  <a:solidFill>
                    <a:srgbClr val="FF0000"/>
                  </a:solidFill>
                </a:rPr>
                <a:t>k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6228184" y="1772816"/>
            <a:ext cx="28438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aseline="0" dirty="0" smtClean="0">
                <a:solidFill>
                  <a:srgbClr val="FF0000"/>
                </a:solidFill>
              </a:rPr>
              <a:t>Jet is surrounded by lower density plasma moving with the same velocity (V</a:t>
            </a:r>
            <a:r>
              <a:rPr lang="en-GB" sz="2000" dirty="0" smtClean="0">
                <a:solidFill>
                  <a:srgbClr val="FF0000"/>
                </a:solidFill>
              </a:rPr>
              <a:t>z</a:t>
            </a:r>
            <a:r>
              <a:rPr lang="en-GB" sz="2000" baseline="0" dirty="0" smtClean="0">
                <a:solidFill>
                  <a:srgbClr val="FF0000"/>
                </a:solidFill>
              </a:rPr>
              <a:t>~50km/s)</a:t>
            </a:r>
          </a:p>
          <a:p>
            <a:endParaRPr lang="en-GB" sz="2000" baseline="0" dirty="0" smtClean="0">
              <a:solidFill>
                <a:srgbClr val="FF0000"/>
              </a:solidFill>
            </a:endParaRPr>
          </a:p>
          <a:p>
            <a:r>
              <a:rPr lang="en-GB" sz="2000" baseline="0" dirty="0" smtClean="0">
                <a:solidFill>
                  <a:schemeClr val="tx1"/>
                </a:solidFill>
              </a:rPr>
              <a:t>Te =15eV (Z~4), </a:t>
            </a:r>
            <a:r>
              <a:rPr lang="en-GB" sz="2000" baseline="0" dirty="0" smtClean="0">
                <a:solidFill>
                  <a:schemeClr val="tx1"/>
                </a:solidFill>
                <a:sym typeface="Wingdings" pitchFamily="2" charset="2"/>
              </a:rPr>
              <a:t> M ~3</a:t>
            </a:r>
          </a:p>
          <a:p>
            <a:endParaRPr lang="en-GB" sz="2000" baseline="0" dirty="0" smtClean="0">
              <a:solidFill>
                <a:srgbClr val="0000CC"/>
              </a:solidFill>
              <a:sym typeface="Wingdings" pitchFamily="2" charset="2"/>
            </a:endParaRPr>
          </a:p>
          <a:p>
            <a:r>
              <a:rPr lang="en-GB" sz="2000" baseline="0" dirty="0" smtClean="0">
                <a:solidFill>
                  <a:srgbClr val="0000CC"/>
                </a:solidFill>
                <a:sym typeface="Wingdings" pitchFamily="2" charset="2"/>
              </a:rPr>
              <a:t>Observed opening angle is 2-5</a:t>
            </a:r>
            <a:r>
              <a:rPr lang="en-GB" sz="2000" baseline="30000" dirty="0" smtClean="0">
                <a:solidFill>
                  <a:srgbClr val="0000CC"/>
                </a:solidFill>
                <a:sym typeface="Wingdings" pitchFamily="2" charset="2"/>
              </a:rPr>
              <a:t>0</a:t>
            </a:r>
            <a:r>
              <a:rPr lang="en-GB" sz="2000" baseline="0" dirty="0" smtClean="0">
                <a:solidFill>
                  <a:srgbClr val="0000CC"/>
                </a:solidFill>
                <a:sym typeface="Wingdings" pitchFamily="2" charset="2"/>
              </a:rPr>
              <a:t>, </a:t>
            </a:r>
            <a:r>
              <a:rPr lang="en-GB" sz="2000" baseline="0" dirty="0" smtClean="0">
                <a:solidFill>
                  <a:srgbClr val="0000CC"/>
                </a:solidFill>
                <a:sym typeface="Wingdings" pitchFamily="2" charset="2"/>
              </a:rPr>
              <a:t>some collimating force is </a:t>
            </a:r>
            <a:r>
              <a:rPr lang="en-GB" baseline="0" dirty="0" smtClean="0">
                <a:solidFill>
                  <a:srgbClr val="0000CC"/>
                </a:solidFill>
                <a:sym typeface="Wingdings" pitchFamily="2" charset="2"/>
              </a:rPr>
              <a:t>needed</a:t>
            </a:r>
            <a:endParaRPr lang="en-US" baseline="0" dirty="0">
              <a:solidFill>
                <a:srgbClr val="0000CC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 bwMode="auto">
          <a:xfrm flipV="1">
            <a:off x="2144937" y="1628800"/>
            <a:ext cx="0" cy="2888704"/>
          </a:xfrm>
          <a:prstGeom prst="straightConnector1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 cstate="print"/>
          <a:srcRect l="5139" t="6012" r="35972" b="3607"/>
          <a:stretch>
            <a:fillRect/>
          </a:stretch>
        </p:blipFill>
        <p:spPr bwMode="auto">
          <a:xfrm>
            <a:off x="3691244" y="1484784"/>
            <a:ext cx="2326815" cy="508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Box 78"/>
          <p:cNvSpPr txBox="1"/>
          <p:nvPr/>
        </p:nvSpPr>
        <p:spPr>
          <a:xfrm>
            <a:off x="3563888" y="105273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0000CC"/>
                </a:solidFill>
              </a:rPr>
              <a:t>Blue-shifted</a:t>
            </a:r>
            <a:r>
              <a:rPr lang="en-GB" baseline="0" dirty="0" smtClean="0"/>
              <a:t> </a:t>
            </a:r>
            <a:r>
              <a:rPr lang="en-GB" baseline="0" dirty="0" smtClean="0">
                <a:solidFill>
                  <a:schemeClr val="tx1"/>
                </a:solidFill>
              </a:rPr>
              <a:t>spectrum, </a:t>
            </a:r>
            <a:r>
              <a:rPr lang="en-GB" baseline="0" dirty="0" err="1" smtClean="0">
                <a:solidFill>
                  <a:schemeClr val="tx1"/>
                </a:solidFill>
              </a:rPr>
              <a:t>V</a:t>
            </a:r>
            <a:r>
              <a:rPr lang="en-GB" dirty="0" err="1" smtClean="0">
                <a:solidFill>
                  <a:schemeClr val="tx1"/>
                </a:solidFill>
              </a:rPr>
              <a:t>z</a:t>
            </a:r>
            <a:r>
              <a:rPr lang="en-GB" baseline="0" dirty="0" smtClean="0">
                <a:solidFill>
                  <a:schemeClr val="tx1"/>
                </a:solidFill>
              </a:rPr>
              <a:t> from Doppler shift.</a:t>
            </a:r>
            <a:endParaRPr lang="en-US" baseline="0" dirty="0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7504" y="155679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i="0" baseline="0" dirty="0" smtClean="0">
                <a:solidFill>
                  <a:srgbClr val="0000CC"/>
                </a:solidFill>
                <a:latin typeface="Arial"/>
                <a:cs typeface="Arial"/>
              </a:rPr>
              <a:t>Density map</a:t>
            </a:r>
            <a:endParaRPr kumimoji="1" lang="ja-JP" altLang="en-US" i="0" baseline="0" dirty="0" err="1" smtClean="0">
              <a:solidFill>
                <a:srgbClr val="0000CC"/>
              </a:solidFill>
              <a:latin typeface="Arial"/>
              <a:cs typeface="Arial"/>
            </a:endParaRPr>
          </a:p>
        </p:txBody>
      </p:sp>
      <p:cxnSp>
        <p:nvCxnSpPr>
          <p:cNvPr id="85" name="Straight Arrow Connector 84"/>
          <p:cNvCxnSpPr>
            <a:stCxn id="81" idx="2"/>
          </p:cNvCxnSpPr>
          <p:nvPr/>
        </p:nvCxnSpPr>
        <p:spPr bwMode="auto">
          <a:xfrm>
            <a:off x="899592" y="1926124"/>
            <a:ext cx="216024" cy="35074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6" name="Text Box 4"/>
          <p:cNvSpPr txBox="1">
            <a:spLocks noChangeArrowheads="1"/>
          </p:cNvSpPr>
          <p:nvPr/>
        </p:nvSpPr>
        <p:spPr bwMode="auto">
          <a:xfrm>
            <a:off x="107950" y="2187575"/>
            <a:ext cx="2259013" cy="304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400" b="0" baseline="0">
                <a:solidFill>
                  <a:schemeClr val="bg1"/>
                </a:solidFill>
              </a:rPr>
              <a:t>laser shadowgraph, 233ns</a:t>
            </a:r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Simulations of jet formation in vacuum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3" cstate="print"/>
          <a:srcRect t="938"/>
          <a:stretch>
            <a:fillRect/>
          </a:stretch>
        </p:blipFill>
        <p:spPr bwMode="auto">
          <a:xfrm>
            <a:off x="69959" y="1457904"/>
            <a:ext cx="6014209" cy="5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179512" y="1019175"/>
            <a:ext cx="8964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baseline="0" dirty="0">
                <a:solidFill>
                  <a:srgbClr val="FF0000"/>
                </a:solidFill>
                <a:latin typeface="+mn-lt"/>
              </a:rPr>
              <a:t>The </a:t>
            </a:r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experiment </a:t>
            </a:r>
            <a:r>
              <a:rPr lang="en-US" baseline="0" dirty="0">
                <a:solidFill>
                  <a:srgbClr val="FF0000"/>
                </a:solidFill>
                <a:latin typeface="+mn-lt"/>
              </a:rPr>
              <a:t>have been modeled using </a:t>
            </a:r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a 3D resistive MHD code GORGON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2" y="1412776"/>
            <a:ext cx="27718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GB" baseline="0" dirty="0" err="1" smtClean="0">
                <a:solidFill>
                  <a:schemeClr val="tx1"/>
                </a:solidFill>
                <a:latin typeface="Arial"/>
                <a:cs typeface="Arial"/>
              </a:rPr>
              <a:t>Toroidal</a:t>
            </a:r>
            <a:r>
              <a:rPr kumimoji="1" lang="en-GB" baseline="0" dirty="0" smtClean="0">
                <a:solidFill>
                  <a:schemeClr val="tx1"/>
                </a:solidFill>
                <a:latin typeface="Arial"/>
                <a:cs typeface="Arial"/>
              </a:rPr>
              <a:t> magnetic field (</a:t>
            </a:r>
            <a:r>
              <a:rPr kumimoji="1" lang="en-GB" baseline="0" dirty="0" err="1" smtClean="0">
                <a:solidFill>
                  <a:schemeClr val="tx1"/>
                </a:solidFill>
                <a:latin typeface="Arial"/>
                <a:cs typeface="Arial"/>
              </a:rPr>
              <a:t>B</a:t>
            </a:r>
            <a:r>
              <a:rPr kumimoji="1" lang="en-GB" dirty="0" err="1" smtClean="0">
                <a:solidFill>
                  <a:schemeClr val="tx1"/>
                </a:solidFill>
                <a:latin typeface="Symbol" pitchFamily="18" charset="2"/>
                <a:cs typeface="Arial"/>
              </a:rPr>
              <a:t>j</a:t>
            </a:r>
            <a:r>
              <a:rPr kumimoji="1" lang="en-GB" baseline="0" dirty="0" smtClean="0">
                <a:solidFill>
                  <a:schemeClr val="tx1"/>
                </a:solidFill>
                <a:latin typeface="Arial"/>
                <a:cs typeface="Arial"/>
              </a:rPr>
              <a:t>) diffuses through the foil</a:t>
            </a:r>
          </a:p>
          <a:p>
            <a:pPr>
              <a:spcBef>
                <a:spcPts val="600"/>
              </a:spcBef>
            </a:pPr>
            <a:endParaRPr kumimoji="1" lang="en-GB" baseline="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kumimoji="1" lang="en-GB" baseline="0" dirty="0" smtClean="0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kumimoji="1" lang="en-GB" baseline="0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kumimoji="1" lang="en-GB" baseline="0" dirty="0" smtClean="0">
                <a:solidFill>
                  <a:srgbClr val="FF0000"/>
                </a:solidFill>
                <a:latin typeface="Arial"/>
                <a:cs typeface="Arial"/>
              </a:rPr>
              <a:t>ndirect</a:t>
            </a:r>
            <a:r>
              <a:rPr kumimoji="1" lang="en-GB" baseline="0" dirty="0" smtClean="0">
                <a:solidFill>
                  <a:srgbClr val="FF0000"/>
                </a:solidFill>
                <a:latin typeface="Arial"/>
                <a:cs typeface="Arial"/>
              </a:rPr>
              <a:t>” magnetic collimation:</a:t>
            </a:r>
          </a:p>
          <a:p>
            <a:pPr>
              <a:spcBef>
                <a:spcPts val="600"/>
              </a:spcBef>
            </a:pPr>
            <a:r>
              <a:rPr kumimoji="1" lang="en-GB" baseline="0" dirty="0" err="1" smtClean="0">
                <a:solidFill>
                  <a:srgbClr val="CF7317"/>
                </a:solidFill>
                <a:latin typeface="Arial"/>
                <a:cs typeface="Arial"/>
              </a:rPr>
              <a:t>j</a:t>
            </a:r>
            <a:r>
              <a:rPr kumimoji="1" lang="en-GB" dirty="0" err="1" smtClean="0">
                <a:solidFill>
                  <a:srgbClr val="CF7317"/>
                </a:solidFill>
                <a:latin typeface="Arial"/>
                <a:cs typeface="Arial"/>
              </a:rPr>
              <a:t>z</a:t>
            </a:r>
            <a:r>
              <a:rPr kumimoji="1" lang="en-GB" baseline="0" dirty="0" err="1" smtClean="0">
                <a:solidFill>
                  <a:srgbClr val="CF7317"/>
                </a:solidFill>
                <a:latin typeface="Arial"/>
                <a:cs typeface="Arial"/>
              </a:rPr>
              <a:t>xB</a:t>
            </a:r>
            <a:r>
              <a:rPr kumimoji="1" lang="en-GB" dirty="0" err="1" smtClean="0">
                <a:solidFill>
                  <a:srgbClr val="CF7317"/>
                </a:solidFill>
                <a:latin typeface="Symbol" pitchFamily="18" charset="2"/>
                <a:cs typeface="Arial"/>
              </a:rPr>
              <a:t>j</a:t>
            </a:r>
            <a:r>
              <a:rPr kumimoji="1" lang="en-GB" baseline="0" dirty="0" smtClean="0">
                <a:solidFill>
                  <a:srgbClr val="CF7317"/>
                </a:solidFill>
                <a:latin typeface="Arial"/>
                <a:cs typeface="Arial"/>
              </a:rPr>
              <a:t> </a:t>
            </a:r>
            <a:r>
              <a:rPr kumimoji="1" lang="en-GB" baseline="0" dirty="0" smtClean="0">
                <a:solidFill>
                  <a:srgbClr val="006600"/>
                </a:solidFill>
                <a:latin typeface="Arial"/>
                <a:cs typeface="Arial"/>
              </a:rPr>
              <a:t>force provides redirection of the flow (at r &gt; </a:t>
            </a:r>
            <a:r>
              <a:rPr kumimoji="1" lang="en-GB" baseline="0" dirty="0" err="1" smtClean="0">
                <a:solidFill>
                  <a:srgbClr val="006600"/>
                </a:solidFill>
                <a:latin typeface="Arial"/>
                <a:cs typeface="Arial"/>
              </a:rPr>
              <a:t>R</a:t>
            </a:r>
            <a:r>
              <a:rPr kumimoji="1" lang="en-GB" dirty="0" err="1" smtClean="0">
                <a:solidFill>
                  <a:srgbClr val="006600"/>
                </a:solidFill>
                <a:latin typeface="Arial"/>
                <a:cs typeface="Arial"/>
              </a:rPr>
              <a:t>j</a:t>
            </a:r>
            <a:r>
              <a:rPr kumimoji="1" lang="en-GB" baseline="0" dirty="0" smtClean="0">
                <a:solidFill>
                  <a:srgbClr val="006600"/>
                </a:solidFill>
                <a:latin typeface="Arial"/>
                <a:cs typeface="Arial"/>
              </a:rPr>
              <a:t>) towards the axis</a:t>
            </a:r>
          </a:p>
          <a:p>
            <a:pPr>
              <a:spcBef>
                <a:spcPts val="600"/>
              </a:spcBef>
            </a:pPr>
            <a:r>
              <a:rPr kumimoji="1" lang="en-GB" baseline="0" dirty="0" smtClean="0">
                <a:solidFill>
                  <a:srgbClr val="0000CC"/>
                </a:solidFill>
                <a:latin typeface="Arial"/>
                <a:cs typeface="Arial"/>
              </a:rPr>
              <a:t>Ram pressure of the converging flow confines the dense jet</a:t>
            </a:r>
            <a:endParaRPr kumimoji="1" lang="en-GB" baseline="30000" dirty="0" smtClean="0">
              <a:solidFill>
                <a:srgbClr val="0000CC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Outline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75951"/>
            <a:ext cx="828092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aseline="0" dirty="0" smtClean="0">
                <a:solidFill>
                  <a:schemeClr val="tx1"/>
                </a:solidFill>
              </a:rPr>
              <a:t>HEDLA challenge -  designing experiments with “1-D” initial conditions to study 3-D effects</a:t>
            </a:r>
          </a:p>
          <a:p>
            <a:endParaRPr lang="en-GB" sz="2000" baseline="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baseline="0" dirty="0" err="1" smtClean="0">
                <a:solidFill>
                  <a:srgbClr val="0000CC"/>
                </a:solidFill>
              </a:rPr>
              <a:t>Radiative</a:t>
            </a:r>
            <a:r>
              <a:rPr lang="en-GB" sz="2000" baseline="0" dirty="0" smtClean="0">
                <a:solidFill>
                  <a:srgbClr val="0000CC"/>
                </a:solidFill>
              </a:rPr>
              <a:t> shocks in cylindrical geometry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baseline="0" dirty="0" smtClean="0">
                <a:solidFill>
                  <a:srgbClr val="FF0000"/>
                </a:solidFill>
              </a:rPr>
              <a:t>Reverse shocks driven by supersonic collimated flows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baseline="0" dirty="0" smtClean="0">
                <a:solidFill>
                  <a:srgbClr val="006600"/>
                </a:solidFill>
              </a:rPr>
              <a:t>Trapped energetic particles in magnetized jets. 		</a:t>
            </a:r>
            <a:endParaRPr lang="en-US" sz="2000" baseline="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Movies of the reverse shock formation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pic>
        <p:nvPicPr>
          <p:cNvPr id="6" name="Picture 5" descr="s0329_12_12_frame_mo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556792"/>
            <a:ext cx="5850955" cy="338437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467544" y="1628800"/>
            <a:ext cx="2304256" cy="0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Up Arrow 11"/>
          <p:cNvSpPr/>
          <p:nvPr/>
        </p:nvSpPr>
        <p:spPr bwMode="auto">
          <a:xfrm>
            <a:off x="1331640" y="1772816"/>
            <a:ext cx="432048" cy="1368152"/>
          </a:xfrm>
          <a:prstGeom prst="up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 smtClean="0">
              <a:ln>
                <a:noFill/>
              </a:ln>
              <a:solidFill>
                <a:srgbClr val="00008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6565" y="314096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0" dirty="0" smtClean="0">
                <a:solidFill>
                  <a:srgbClr val="FF0000"/>
                </a:solidFill>
              </a:rPr>
              <a:t>jet</a:t>
            </a:r>
            <a:endParaRPr lang="en-US" sz="2400" baseline="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9632" y="1150202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0" dirty="0" smtClean="0">
                <a:solidFill>
                  <a:schemeClr val="tx1"/>
                </a:solidFill>
              </a:rPr>
              <a:t>foil</a:t>
            </a:r>
            <a:endParaRPr lang="en-US" sz="2400" baseline="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3759423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12 optical images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5 ns exposure time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20 ns separation</a:t>
            </a:r>
            <a:endParaRPr lang="en-US" baseline="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5036983"/>
            <a:ext cx="58326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FF0000"/>
                </a:solidFill>
              </a:rPr>
              <a:t>Formation of several shock features</a:t>
            </a:r>
          </a:p>
          <a:p>
            <a:r>
              <a:rPr lang="en-GB" baseline="0" dirty="0" smtClean="0">
                <a:solidFill>
                  <a:srgbClr val="0000CC"/>
                </a:solidFill>
              </a:rPr>
              <a:t>“Pinching” of plasma above the shock at early time </a:t>
            </a:r>
            <a:endParaRPr lang="en-US" baseline="0" dirty="0">
              <a:solidFill>
                <a:srgbClr val="0000CC"/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876256" y="6474822"/>
            <a:ext cx="2304256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600" baseline="0" dirty="0" err="1" smtClean="0">
                <a:solidFill>
                  <a:schemeClr val="tx1"/>
                </a:solidFill>
              </a:rPr>
              <a:t>Pickworth</a:t>
            </a:r>
            <a:r>
              <a:rPr lang="en-GB" sz="1600" baseline="0" dirty="0" smtClean="0">
                <a:solidFill>
                  <a:schemeClr val="tx1"/>
                </a:solidFill>
              </a:rPr>
              <a:t> </a:t>
            </a:r>
            <a:r>
              <a:rPr lang="en-GB" sz="1600" baseline="0" dirty="0" smtClean="0">
                <a:solidFill>
                  <a:schemeClr val="tx1"/>
                </a:solidFill>
              </a:rPr>
              <a:t>et al., 2012</a:t>
            </a:r>
            <a:endParaRPr lang="en-US" sz="1600" baseline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Reverse shock (optical emission)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19117" r="19117" b="8641"/>
          <a:stretch>
            <a:fillRect/>
          </a:stretch>
        </p:blipFill>
        <p:spPr bwMode="auto">
          <a:xfrm>
            <a:off x="52244" y="1100202"/>
            <a:ext cx="2791564" cy="258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 cstate="print"/>
          <a:srcRect l="19117" r="19117" b="8641"/>
          <a:stretch>
            <a:fillRect/>
          </a:stretch>
        </p:blipFill>
        <p:spPr bwMode="auto">
          <a:xfrm>
            <a:off x="2881950" y="1114592"/>
            <a:ext cx="2791563" cy="258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5" cstate="print"/>
          <a:srcRect l="19117" r="19117" b="8641"/>
          <a:stretch>
            <a:fillRect/>
          </a:stretch>
        </p:blipFill>
        <p:spPr bwMode="auto">
          <a:xfrm>
            <a:off x="35496" y="3963589"/>
            <a:ext cx="2791559" cy="258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6" cstate="print"/>
          <a:srcRect l="19117" r="19117" b="8641"/>
          <a:stretch>
            <a:fillRect/>
          </a:stretch>
        </p:blipFill>
        <p:spPr bwMode="auto">
          <a:xfrm>
            <a:off x="2860561" y="3963589"/>
            <a:ext cx="2791559" cy="258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7" cstate="print"/>
          <a:srcRect l="19117" r="19117" b="8641"/>
          <a:stretch>
            <a:fillRect/>
          </a:stretch>
        </p:blipFill>
        <p:spPr bwMode="auto">
          <a:xfrm>
            <a:off x="5707195" y="1117135"/>
            <a:ext cx="2791563" cy="258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8" cstate="print"/>
          <a:srcRect l="6739" t="6024" r="4814" b="7228"/>
          <a:stretch>
            <a:fillRect/>
          </a:stretch>
        </p:blipFill>
        <p:spPr bwMode="auto">
          <a:xfrm>
            <a:off x="5835880" y="4005064"/>
            <a:ext cx="3308120" cy="259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4572000" y="4653136"/>
            <a:ext cx="1512168" cy="0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987115" y="4454045"/>
            <a:ext cx="1080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987115" y="4365104"/>
            <a:ext cx="1097053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004048" y="4060139"/>
            <a:ext cx="720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685986" y="3899163"/>
            <a:ext cx="504056" cy="31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0" dirty="0" smtClean="0">
                <a:solidFill>
                  <a:schemeClr val="tx1"/>
                </a:solidFill>
              </a:rPr>
              <a:t>z</a:t>
            </a:r>
            <a:r>
              <a:rPr lang="en-GB" sz="1400" baseline="0" dirty="0" smtClean="0">
                <a:solidFill>
                  <a:schemeClr val="tx1"/>
                </a:solidFill>
              </a:rPr>
              <a:t>=0</a:t>
            </a:r>
            <a:endParaRPr lang="en-US" sz="1400" baseline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0" name="Picture 6"/>
          <p:cNvPicPr>
            <a:picLocks noChangeAspect="1" noChangeArrowheads="1"/>
          </p:cNvPicPr>
          <p:nvPr/>
        </p:nvPicPr>
        <p:blipFill>
          <a:blip r:embed="rId3" cstate="print"/>
          <a:srcRect l="19117" r="19117" b="8641"/>
          <a:stretch>
            <a:fillRect/>
          </a:stretch>
        </p:blipFill>
        <p:spPr bwMode="auto">
          <a:xfrm>
            <a:off x="2894607" y="3886533"/>
            <a:ext cx="2791559" cy="258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Reverse shock (optical emission)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 cstate="print"/>
          <a:srcRect l="6739" t="6024" r="4814" b="7228"/>
          <a:stretch>
            <a:fillRect/>
          </a:stretch>
        </p:blipFill>
        <p:spPr bwMode="auto">
          <a:xfrm>
            <a:off x="5835880" y="4005064"/>
            <a:ext cx="3308120" cy="259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4572000" y="4653136"/>
            <a:ext cx="1512168" cy="0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987115" y="4454045"/>
            <a:ext cx="1080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987115" y="4365104"/>
            <a:ext cx="1097053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5" cstate="print"/>
          <a:srcRect l="19117" r="19117" b="8641"/>
          <a:stretch>
            <a:fillRect/>
          </a:stretch>
        </p:blipFill>
        <p:spPr bwMode="auto">
          <a:xfrm>
            <a:off x="35496" y="1128978"/>
            <a:ext cx="2791559" cy="258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6" cstate="print"/>
          <a:srcRect l="19117" r="19117" b="8641"/>
          <a:stretch>
            <a:fillRect/>
          </a:stretch>
        </p:blipFill>
        <p:spPr bwMode="auto">
          <a:xfrm>
            <a:off x="2877674" y="1128978"/>
            <a:ext cx="2791559" cy="258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7" cstate="print"/>
          <a:srcRect l="19117" r="19117" b="8641"/>
          <a:stretch>
            <a:fillRect/>
          </a:stretch>
        </p:blipFill>
        <p:spPr bwMode="auto">
          <a:xfrm>
            <a:off x="5724128" y="1141677"/>
            <a:ext cx="2791559" cy="258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8" cstate="print"/>
          <a:srcRect l="19117" r="19117" b="8641"/>
          <a:stretch>
            <a:fillRect/>
          </a:stretch>
        </p:blipFill>
        <p:spPr bwMode="auto">
          <a:xfrm>
            <a:off x="52249" y="3877939"/>
            <a:ext cx="2791559" cy="258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2" name="Straight Arrow Connector 21"/>
          <p:cNvCxnSpPr/>
          <p:nvPr/>
        </p:nvCxnSpPr>
        <p:spPr bwMode="auto">
          <a:xfrm flipH="1">
            <a:off x="5004048" y="4060139"/>
            <a:ext cx="720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685986" y="3899163"/>
            <a:ext cx="504056" cy="31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0" dirty="0" smtClean="0">
                <a:solidFill>
                  <a:schemeClr val="tx1"/>
                </a:solidFill>
              </a:rPr>
              <a:t>z</a:t>
            </a:r>
            <a:r>
              <a:rPr lang="en-GB" sz="1400" baseline="0" dirty="0" smtClean="0">
                <a:solidFill>
                  <a:schemeClr val="tx1"/>
                </a:solidFill>
              </a:rPr>
              <a:t>=0</a:t>
            </a:r>
            <a:endParaRPr lang="en-US" sz="1400" baseline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72" y="1047874"/>
            <a:ext cx="5184576" cy="322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Reverse shock (</a:t>
            </a:r>
            <a:r>
              <a:rPr lang="en-GB" sz="2400" baseline="0" dirty="0" err="1" smtClean="0">
                <a:solidFill>
                  <a:schemeClr val="tx2"/>
                </a:solidFill>
              </a:rPr>
              <a:t>interferometry</a:t>
            </a:r>
            <a:r>
              <a:rPr lang="en-GB" sz="2400" baseline="0" dirty="0" smtClean="0">
                <a:solidFill>
                  <a:schemeClr val="tx2"/>
                </a:solidFill>
              </a:rPr>
              <a:t>)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639732" y="1340767"/>
            <a:ext cx="580340" cy="33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altLang="ja-JP" sz="1000" kern="0" baseline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S0323B</a:t>
            </a:r>
            <a:endParaRPr kumimoji="0" lang="en-GB" altLang="ja-JP" sz="1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 cstate="print"/>
          <a:srcRect l="5466" t="6986" r="5466" b="6986"/>
          <a:stretch>
            <a:fillRect/>
          </a:stretch>
        </p:blipFill>
        <p:spPr bwMode="auto">
          <a:xfrm>
            <a:off x="5191630" y="1556792"/>
            <a:ext cx="3871171" cy="292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62579" y="124253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FF0000"/>
                </a:solidFill>
              </a:rPr>
              <a:t>410ns</a:t>
            </a:r>
            <a:endParaRPr lang="en-US" baseline="0" dirty="0">
              <a:solidFill>
                <a:srgbClr val="FF0000"/>
              </a:solidFill>
            </a:endParaRPr>
          </a:p>
        </p:txBody>
      </p:sp>
      <p:pic>
        <p:nvPicPr>
          <p:cNvPr id="13" name="Picture 12" descr="ne.tif"/>
          <p:cNvPicPr>
            <a:picLocks noChangeAspect="1"/>
          </p:cNvPicPr>
          <p:nvPr/>
        </p:nvPicPr>
        <p:blipFill>
          <a:blip r:embed="rId5" cstate="print"/>
          <a:srcRect l="36238" t="13934" r="22464" b="49102"/>
          <a:stretch>
            <a:fillRect/>
          </a:stretch>
        </p:blipFill>
        <p:spPr>
          <a:xfrm>
            <a:off x="183198" y="4014170"/>
            <a:ext cx="4910671" cy="28075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24128" y="11874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Axial profile of </a:t>
            </a:r>
            <a:r>
              <a:rPr lang="en-GB" baseline="0" dirty="0" err="1" smtClean="0">
                <a:solidFill>
                  <a:schemeClr val="tx1"/>
                </a:solidFill>
              </a:rPr>
              <a:t>n</a:t>
            </a:r>
            <a:r>
              <a:rPr lang="en-GB" dirty="0" err="1" smtClean="0">
                <a:solidFill>
                  <a:schemeClr val="tx1"/>
                </a:solidFill>
              </a:rPr>
              <a:t>e</a:t>
            </a:r>
            <a:r>
              <a:rPr lang="en-GB" baseline="0" dirty="0" smtClean="0">
                <a:solidFill>
                  <a:schemeClr val="tx1"/>
                </a:solidFill>
              </a:rPr>
              <a:t> in the jet</a:t>
            </a:r>
            <a:endParaRPr lang="en-US" baseline="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2120" y="4797152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Measured electron density jump at the shock: 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n</a:t>
            </a:r>
            <a:r>
              <a:rPr lang="en-GB" dirty="0" smtClean="0">
                <a:solidFill>
                  <a:schemeClr val="tx1"/>
                </a:solidFill>
              </a:rPr>
              <a:t>e2</a:t>
            </a:r>
            <a:r>
              <a:rPr lang="en-GB" baseline="0" dirty="0" smtClean="0">
                <a:solidFill>
                  <a:schemeClr val="tx1"/>
                </a:solidFill>
              </a:rPr>
              <a:t> / n</a:t>
            </a:r>
            <a:r>
              <a:rPr lang="en-GB" dirty="0" smtClean="0">
                <a:solidFill>
                  <a:schemeClr val="tx1"/>
                </a:solidFill>
              </a:rPr>
              <a:t>e1</a:t>
            </a:r>
            <a:r>
              <a:rPr lang="en-GB" baseline="0" dirty="0" smtClean="0">
                <a:solidFill>
                  <a:schemeClr val="tx1"/>
                </a:solidFill>
              </a:rPr>
              <a:t> ~ 10 </a:t>
            </a:r>
          </a:p>
          <a:p>
            <a:r>
              <a:rPr lang="en-GB" baseline="0" dirty="0" smtClean="0">
                <a:solidFill>
                  <a:schemeClr val="tx1"/>
                </a:solidFill>
                <a:latin typeface="Symbol" pitchFamily="18" charset="2"/>
              </a:rPr>
              <a:t>r</a:t>
            </a:r>
            <a:r>
              <a:rPr lang="en-GB" dirty="0" smtClean="0">
                <a:solidFill>
                  <a:schemeClr val="tx1"/>
                </a:solidFill>
              </a:rPr>
              <a:t>2</a:t>
            </a:r>
            <a:r>
              <a:rPr lang="en-GB" baseline="0" dirty="0" smtClean="0">
                <a:solidFill>
                  <a:schemeClr val="tx1"/>
                </a:solidFill>
              </a:rPr>
              <a:t> / </a:t>
            </a:r>
            <a:r>
              <a:rPr lang="en-GB" baseline="0" dirty="0" smtClean="0">
                <a:solidFill>
                  <a:schemeClr val="tx1"/>
                </a:solidFill>
                <a:latin typeface="Symbol" pitchFamily="18" charset="2"/>
              </a:rPr>
              <a:t>r</a:t>
            </a:r>
            <a:r>
              <a:rPr lang="en-GB" dirty="0" smtClean="0">
                <a:solidFill>
                  <a:schemeClr val="tx1"/>
                </a:solidFill>
              </a:rPr>
              <a:t>1</a:t>
            </a:r>
            <a:r>
              <a:rPr lang="en-GB" baseline="0" dirty="0" smtClean="0">
                <a:solidFill>
                  <a:schemeClr val="tx1"/>
                </a:solidFill>
              </a:rPr>
              <a:t>  ≤  n</a:t>
            </a:r>
            <a:r>
              <a:rPr lang="en-GB" dirty="0" smtClean="0">
                <a:solidFill>
                  <a:schemeClr val="tx1"/>
                </a:solidFill>
              </a:rPr>
              <a:t>e2</a:t>
            </a:r>
            <a:r>
              <a:rPr lang="en-GB" baseline="0" dirty="0" smtClean="0">
                <a:solidFill>
                  <a:schemeClr val="tx1"/>
                </a:solidFill>
              </a:rPr>
              <a:t> / n</a:t>
            </a:r>
            <a:r>
              <a:rPr lang="en-GB" dirty="0" smtClean="0">
                <a:solidFill>
                  <a:schemeClr val="tx1"/>
                </a:solidFill>
              </a:rPr>
              <a:t>e1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Reverse shock (</a:t>
            </a:r>
            <a:r>
              <a:rPr lang="en-GB" sz="2400" baseline="0" dirty="0" err="1" smtClean="0">
                <a:solidFill>
                  <a:schemeClr val="tx2"/>
                </a:solidFill>
              </a:rPr>
              <a:t>interferometry</a:t>
            </a:r>
            <a:r>
              <a:rPr lang="en-GB" sz="2400" baseline="0" dirty="0" smtClean="0">
                <a:solidFill>
                  <a:schemeClr val="tx2"/>
                </a:solidFill>
              </a:rPr>
              <a:t>)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803422" y="3212976"/>
            <a:ext cx="3744416" cy="36004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617678" y="3202218"/>
            <a:ext cx="2250466" cy="37079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126548" y="3202218"/>
            <a:ext cx="1029628" cy="37079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6483942" y="3202218"/>
            <a:ext cx="104282" cy="37079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6764514" y="3212976"/>
            <a:ext cx="1368152" cy="36004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047" y="1052736"/>
            <a:ext cx="8853457" cy="225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 cstate="print"/>
          <a:srcRect l="5002" t="12218" r="5002" b="12218"/>
          <a:stretch>
            <a:fillRect/>
          </a:stretch>
        </p:blipFill>
        <p:spPr bwMode="auto">
          <a:xfrm>
            <a:off x="611560" y="3429000"/>
            <a:ext cx="837604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8506955" y="1217961"/>
            <a:ext cx="580340" cy="33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altLang="ja-JP" sz="1000" kern="0" baseline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S0328</a:t>
            </a:r>
            <a:endParaRPr kumimoji="0" lang="en-GB" altLang="ja-JP" sz="1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32756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490ns</a:t>
            </a:r>
            <a:endParaRPr lang="en-US" baseline="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Reverse shock (</a:t>
            </a:r>
            <a:r>
              <a:rPr lang="en-GB" sz="2400" baseline="0" dirty="0" err="1" smtClean="0">
                <a:solidFill>
                  <a:schemeClr val="tx2"/>
                </a:solidFill>
              </a:rPr>
              <a:t>interferometry</a:t>
            </a:r>
            <a:r>
              <a:rPr lang="en-GB" sz="2400" baseline="0" dirty="0" smtClean="0">
                <a:solidFill>
                  <a:schemeClr val="tx2"/>
                </a:solidFill>
              </a:rPr>
              <a:t>)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047" y="1052736"/>
            <a:ext cx="8853457" cy="225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8506955" y="1217961"/>
            <a:ext cx="580340" cy="33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altLang="ja-JP" sz="1000" kern="0" baseline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S0328</a:t>
            </a:r>
            <a:endParaRPr kumimoji="0" lang="en-GB" altLang="ja-JP" sz="1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6512" y="32756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490ns</a:t>
            </a:r>
            <a:endParaRPr lang="en-US" baseline="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4" cstate="print"/>
          <a:srcRect l="5788" t="7118" r="5788" b="7118"/>
          <a:stretch>
            <a:fillRect/>
          </a:stretch>
        </p:blipFill>
        <p:spPr bwMode="auto">
          <a:xfrm>
            <a:off x="899592" y="3284906"/>
            <a:ext cx="4176466" cy="329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436096" y="3573016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Measured electron density jump at the off-axis shock: 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n</a:t>
            </a:r>
            <a:r>
              <a:rPr lang="en-GB" dirty="0" smtClean="0">
                <a:solidFill>
                  <a:schemeClr val="tx1"/>
                </a:solidFill>
              </a:rPr>
              <a:t>e2</a:t>
            </a:r>
            <a:r>
              <a:rPr lang="en-GB" baseline="0" dirty="0" smtClean="0">
                <a:solidFill>
                  <a:schemeClr val="tx1"/>
                </a:solidFill>
              </a:rPr>
              <a:t> / n</a:t>
            </a:r>
            <a:r>
              <a:rPr lang="en-GB" dirty="0" smtClean="0">
                <a:solidFill>
                  <a:schemeClr val="tx1"/>
                </a:solidFill>
              </a:rPr>
              <a:t>e1</a:t>
            </a:r>
            <a:r>
              <a:rPr lang="en-GB" baseline="0" dirty="0" smtClean="0">
                <a:solidFill>
                  <a:schemeClr val="tx1"/>
                </a:solidFill>
              </a:rPr>
              <a:t> ~ 5-6 </a:t>
            </a:r>
          </a:p>
          <a:p>
            <a:r>
              <a:rPr lang="en-GB" baseline="0" dirty="0" smtClean="0">
                <a:solidFill>
                  <a:schemeClr val="tx1"/>
                </a:solidFill>
                <a:latin typeface="Symbol" pitchFamily="18" charset="2"/>
              </a:rPr>
              <a:t>r</a:t>
            </a:r>
            <a:r>
              <a:rPr lang="en-GB" dirty="0" smtClean="0">
                <a:solidFill>
                  <a:schemeClr val="tx1"/>
                </a:solidFill>
              </a:rPr>
              <a:t>2</a:t>
            </a:r>
            <a:r>
              <a:rPr lang="en-GB" baseline="0" dirty="0" smtClean="0">
                <a:solidFill>
                  <a:schemeClr val="tx1"/>
                </a:solidFill>
              </a:rPr>
              <a:t> / </a:t>
            </a:r>
            <a:r>
              <a:rPr lang="en-GB" baseline="0" dirty="0" smtClean="0">
                <a:solidFill>
                  <a:schemeClr val="tx1"/>
                </a:solidFill>
                <a:latin typeface="Symbol" pitchFamily="18" charset="2"/>
              </a:rPr>
              <a:t>r</a:t>
            </a:r>
            <a:r>
              <a:rPr lang="en-GB" dirty="0" smtClean="0">
                <a:solidFill>
                  <a:schemeClr val="tx1"/>
                </a:solidFill>
              </a:rPr>
              <a:t>1</a:t>
            </a:r>
            <a:r>
              <a:rPr lang="en-GB" baseline="0" dirty="0" smtClean="0">
                <a:solidFill>
                  <a:schemeClr val="tx1"/>
                </a:solidFill>
              </a:rPr>
              <a:t>  ≤  n</a:t>
            </a:r>
            <a:r>
              <a:rPr lang="en-GB" dirty="0" smtClean="0">
                <a:solidFill>
                  <a:schemeClr val="tx1"/>
                </a:solidFill>
              </a:rPr>
              <a:t>e2</a:t>
            </a:r>
            <a:r>
              <a:rPr lang="en-GB" baseline="0" dirty="0" smtClean="0">
                <a:solidFill>
                  <a:schemeClr val="tx1"/>
                </a:solidFill>
              </a:rPr>
              <a:t> / n</a:t>
            </a:r>
            <a:r>
              <a:rPr lang="en-GB" dirty="0" smtClean="0">
                <a:solidFill>
                  <a:schemeClr val="tx1"/>
                </a:solidFill>
              </a:rPr>
              <a:t>e1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MHD simulations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pic>
        <p:nvPicPr>
          <p:cNvPr id="16" name="Picture 15" descr="2DXZ-rho-vlic_v2.600.png"/>
          <p:cNvPicPr>
            <a:picLocks noChangeAspect="1"/>
          </p:cNvPicPr>
          <p:nvPr/>
        </p:nvPicPr>
        <p:blipFill>
          <a:blip r:embed="rId3" cstate="print"/>
          <a:srcRect l="2534" t="6631" r="2851" b="15914"/>
          <a:stretch>
            <a:fillRect/>
          </a:stretch>
        </p:blipFill>
        <p:spPr>
          <a:xfrm>
            <a:off x="231947" y="1340768"/>
            <a:ext cx="8651231" cy="16919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99792" y="98072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/>
              <a:t>Density and f</a:t>
            </a:r>
            <a:r>
              <a:rPr lang="en-GB" baseline="0" dirty="0" smtClean="0"/>
              <a:t>low velocity vectors</a:t>
            </a:r>
            <a:endParaRPr lang="en-US" baseline="0" dirty="0"/>
          </a:p>
        </p:txBody>
      </p:sp>
      <p:sp>
        <p:nvSpPr>
          <p:cNvPr id="24" name="TextBox 23"/>
          <p:cNvSpPr txBox="1"/>
          <p:nvPr/>
        </p:nvSpPr>
        <p:spPr>
          <a:xfrm>
            <a:off x="3500264" y="3059668"/>
            <a:ext cx="294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/>
              <a:t>Magnetic field</a:t>
            </a:r>
            <a:endParaRPr lang="en-US" baseline="0" dirty="0"/>
          </a:p>
        </p:txBody>
      </p:sp>
      <p:pic>
        <p:nvPicPr>
          <p:cNvPr id="10" name="Picture 9" descr="2DXZ-B.600.png"/>
          <p:cNvPicPr>
            <a:picLocks noChangeAspect="1"/>
          </p:cNvPicPr>
          <p:nvPr/>
        </p:nvPicPr>
        <p:blipFill>
          <a:blip r:embed="rId4" cstate="print"/>
          <a:srcRect l="2534" t="6631" r="1901" b="17240"/>
          <a:stretch>
            <a:fillRect/>
          </a:stretch>
        </p:blipFill>
        <p:spPr>
          <a:xfrm>
            <a:off x="231777" y="3367138"/>
            <a:ext cx="8738338" cy="16629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8424" y="3006244"/>
            <a:ext cx="423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aseline="0" dirty="0" smtClean="0">
                <a:solidFill>
                  <a:schemeClr val="tx1"/>
                </a:solidFill>
              </a:rPr>
              <a:t>T</a:t>
            </a:r>
            <a:endParaRPr lang="en-US" sz="1600" baseline="300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64534" y="980728"/>
            <a:ext cx="783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0" dirty="0" smtClean="0">
                <a:solidFill>
                  <a:schemeClr val="tx1"/>
                </a:solidFill>
              </a:rPr>
              <a:t>Kg/m</a:t>
            </a:r>
            <a:r>
              <a:rPr lang="en-GB" sz="1400" baseline="30000" dirty="0" smtClean="0">
                <a:solidFill>
                  <a:schemeClr val="tx1"/>
                </a:solidFill>
              </a:rPr>
              <a:t>3</a:t>
            </a:r>
            <a:endParaRPr lang="en-US" sz="1400" baseline="30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5157192"/>
            <a:ext cx="554461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Accumulation (compression) of </a:t>
            </a:r>
            <a:r>
              <a:rPr lang="en-GB" baseline="0" dirty="0" err="1" smtClean="0">
                <a:solidFill>
                  <a:schemeClr val="tx1"/>
                </a:solidFill>
              </a:rPr>
              <a:t>B</a:t>
            </a:r>
            <a:r>
              <a:rPr lang="en-GB" baseline="0" dirty="0" err="1" smtClean="0">
                <a:solidFill>
                  <a:schemeClr val="tx1"/>
                </a:solidFill>
                <a:latin typeface="Symbol" pitchFamily="18" charset="2"/>
              </a:rPr>
              <a:t>j</a:t>
            </a:r>
            <a:r>
              <a:rPr lang="en-GB" baseline="0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GB" baseline="0" dirty="0" smtClean="0">
                <a:solidFill>
                  <a:schemeClr val="tx1"/>
                </a:solidFill>
              </a:rPr>
              <a:t> </a:t>
            </a:r>
            <a:r>
              <a:rPr lang="en-GB" baseline="0" dirty="0" err="1" smtClean="0">
                <a:solidFill>
                  <a:schemeClr val="tx1"/>
                </a:solidFill>
              </a:rPr>
              <a:t>advected</a:t>
            </a:r>
            <a:r>
              <a:rPr lang="en-GB" baseline="0" dirty="0" smtClean="0">
                <a:solidFill>
                  <a:schemeClr val="tx1"/>
                </a:solidFill>
              </a:rPr>
              <a:t> by the flow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Plasma flow is re-directed towards the axis</a:t>
            </a:r>
            <a:endParaRPr lang="en-GB" baseline="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34092" t="4067" r="30587" b="64557"/>
          <a:stretch>
            <a:fillRect/>
          </a:stretch>
        </p:blipFill>
        <p:spPr bwMode="auto">
          <a:xfrm>
            <a:off x="6156176" y="5157192"/>
            <a:ext cx="2913345" cy="162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Outline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75951"/>
            <a:ext cx="828092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aseline="0" dirty="0" smtClean="0">
                <a:solidFill>
                  <a:schemeClr val="tx1"/>
                </a:solidFill>
              </a:rPr>
              <a:t>HEDLA challenge -  designing experiments with “1-D” initial conditions to study 3-D effects</a:t>
            </a:r>
            <a:endParaRPr lang="en-GB" sz="2000" baseline="0" dirty="0" smtClean="0">
              <a:solidFill>
                <a:schemeClr val="tx1"/>
              </a:solidFill>
            </a:endParaRPr>
          </a:p>
          <a:p>
            <a:endParaRPr lang="en-GB" sz="2000" baseline="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baseline="0" dirty="0" err="1" smtClean="0">
                <a:solidFill>
                  <a:srgbClr val="0000CC"/>
                </a:solidFill>
              </a:rPr>
              <a:t>Radiative</a:t>
            </a:r>
            <a:r>
              <a:rPr lang="en-GB" sz="2000" baseline="0" dirty="0" smtClean="0">
                <a:solidFill>
                  <a:srgbClr val="0000CC"/>
                </a:solidFill>
              </a:rPr>
              <a:t> shocks in cylindrical geometry                                 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baseline="0" dirty="0" smtClean="0">
                <a:solidFill>
                  <a:srgbClr val="FF0000"/>
                </a:solidFill>
              </a:rPr>
              <a:t>Reverse shocks driven by supersonic collimated flow            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baseline="0" dirty="0" smtClean="0">
                <a:solidFill>
                  <a:srgbClr val="006600"/>
                </a:solidFill>
              </a:rPr>
              <a:t>Trapped energetic particles in magnetized jets. 		      </a:t>
            </a:r>
            <a:endParaRPr lang="en-US" sz="2000" baseline="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IPAM 2012</a:t>
            </a:r>
            <a:endParaRPr lang="en-GB"/>
          </a:p>
        </p:txBody>
      </p:sp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6192838" y="4149725"/>
            <a:ext cx="2916237" cy="19208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baseline="0">
                <a:solidFill>
                  <a:srgbClr val="4B4F55"/>
                </a:solidFill>
                <a:latin typeface="Verdana" pitchFamily="34" charset="0"/>
                <a:sym typeface="Symbol" pitchFamily="18" charset="2"/>
              </a:rPr>
              <a:t>Magnetically confined jet on the axis of magnetic cavity expanding through ambient plasma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09950" y="3694113"/>
            <a:ext cx="2817813" cy="2400300"/>
            <a:chOff x="2013" y="2327"/>
            <a:chExt cx="1775" cy="1512"/>
          </a:xfrm>
        </p:grpSpPr>
        <p:sp>
          <p:nvSpPr>
            <p:cNvPr id="466949" name="AutoShape 5"/>
            <p:cNvSpPr>
              <a:spLocks noChangeArrowheads="1"/>
            </p:cNvSpPr>
            <p:nvPr/>
          </p:nvSpPr>
          <p:spPr bwMode="auto">
            <a:xfrm>
              <a:off x="3334" y="3748"/>
              <a:ext cx="90" cy="45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38100" cmpd="dbl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6695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13" y="2327"/>
              <a:ext cx="1750" cy="151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66951" name="Text Box 7"/>
            <p:cNvSpPr txBox="1">
              <a:spLocks noChangeArrowheads="1"/>
            </p:cNvSpPr>
            <p:nvPr/>
          </p:nvSpPr>
          <p:spPr bwMode="auto">
            <a:xfrm>
              <a:off x="3154" y="2831"/>
              <a:ext cx="634" cy="326"/>
            </a:xfrm>
            <a:prstGeom prst="rect">
              <a:avLst/>
            </a:prstGeom>
            <a:solidFill>
              <a:schemeClr val="bg1"/>
            </a:solidFill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1400" baseline="0">
                  <a:solidFill>
                    <a:srgbClr val="3333FF"/>
                  </a:solidFill>
                </a:rPr>
                <a:t>Al 6</a:t>
              </a:r>
              <a:r>
                <a:rPr lang="en-GB" sz="1400" baseline="0">
                  <a:solidFill>
                    <a:srgbClr val="3333FF"/>
                  </a:solidFill>
                  <a:sym typeface="Symbol" pitchFamily="18" charset="2"/>
                </a:rPr>
                <a:t>m</a:t>
              </a:r>
              <a:r>
                <a:rPr lang="en-GB" sz="1400" baseline="0">
                  <a:solidFill>
                    <a:srgbClr val="3333FF"/>
                  </a:solidFill>
                </a:rPr>
                <a:t> foil</a:t>
              </a:r>
            </a:p>
          </p:txBody>
        </p:sp>
      </p:grpSp>
      <p:pic>
        <p:nvPicPr>
          <p:cNvPr id="4669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4005263"/>
            <a:ext cx="3313113" cy="20304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pic>
        <p:nvPicPr>
          <p:cNvPr id="46695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1689100"/>
            <a:ext cx="9036050" cy="210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66954" name="Line 10"/>
          <p:cNvSpPr>
            <a:spLocks noChangeShapeType="1"/>
          </p:cNvSpPr>
          <p:nvPr/>
        </p:nvSpPr>
        <p:spPr bwMode="auto">
          <a:xfrm flipV="1">
            <a:off x="6804025" y="2852738"/>
            <a:ext cx="431800" cy="1296987"/>
          </a:xfrm>
          <a:prstGeom prst="line">
            <a:avLst/>
          </a:prstGeom>
          <a:noFill/>
          <a:ln w="38100">
            <a:solidFill>
              <a:srgbClr val="DE0500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66955" name="Rectangle 11"/>
          <p:cNvSpPr>
            <a:spLocks noChangeArrowheads="1"/>
          </p:cNvSpPr>
          <p:nvPr/>
        </p:nvSpPr>
        <p:spPr bwMode="auto">
          <a:xfrm>
            <a:off x="468313" y="260350"/>
            <a:ext cx="82073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400" baseline="0">
                <a:solidFill>
                  <a:schemeClr val="tx2"/>
                </a:solidFill>
              </a:rPr>
              <a:t>Magnetically driven jets: schematic of the experiment</a:t>
            </a:r>
            <a:endParaRPr lang="en-GB" sz="2400" baseline="0">
              <a:solidFill>
                <a:schemeClr val="tx2"/>
              </a:solidFill>
            </a:endParaRPr>
          </a:p>
        </p:txBody>
      </p:sp>
      <p:sp>
        <p:nvSpPr>
          <p:cNvPr id="466957" name="Text Box 13"/>
          <p:cNvSpPr txBox="1">
            <a:spLocks noChangeArrowheads="1"/>
          </p:cNvSpPr>
          <p:nvPr/>
        </p:nvSpPr>
        <p:spPr bwMode="auto">
          <a:xfrm>
            <a:off x="2051050" y="6538913"/>
            <a:ext cx="7092950" cy="27699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200" baseline="0" dirty="0" err="1">
                <a:solidFill>
                  <a:schemeClr val="tx1"/>
                </a:solidFill>
              </a:rPr>
              <a:t>Lebedev</a:t>
            </a:r>
            <a:r>
              <a:rPr lang="en-GB" sz="1200" baseline="0" dirty="0">
                <a:solidFill>
                  <a:schemeClr val="tx1"/>
                </a:solidFill>
              </a:rPr>
              <a:t> et al, MNRAS (2005),   </a:t>
            </a:r>
            <a:r>
              <a:rPr lang="en-GB" sz="1200" baseline="0" dirty="0" smtClean="0">
                <a:solidFill>
                  <a:schemeClr val="tx1"/>
                </a:solidFill>
              </a:rPr>
              <a:t>  </a:t>
            </a:r>
            <a:r>
              <a:rPr lang="en-GB" sz="1200" baseline="0" dirty="0" err="1" smtClean="0">
                <a:solidFill>
                  <a:schemeClr val="tx1"/>
                </a:solidFill>
              </a:rPr>
              <a:t>Ciardi</a:t>
            </a:r>
            <a:r>
              <a:rPr lang="en-GB" sz="1200" baseline="0" dirty="0" smtClean="0">
                <a:solidFill>
                  <a:schemeClr val="tx1"/>
                </a:solidFill>
              </a:rPr>
              <a:t> </a:t>
            </a:r>
            <a:r>
              <a:rPr lang="en-GB" sz="1200" baseline="0" dirty="0">
                <a:solidFill>
                  <a:schemeClr val="tx1"/>
                </a:solidFill>
              </a:rPr>
              <a:t>et al, </a:t>
            </a:r>
            <a:r>
              <a:rPr lang="en-GB" sz="1200" baseline="0" dirty="0" err="1">
                <a:solidFill>
                  <a:schemeClr val="tx1"/>
                </a:solidFill>
              </a:rPr>
              <a:t>ApJL</a:t>
            </a:r>
            <a:r>
              <a:rPr lang="en-GB" sz="1200" baseline="0" dirty="0">
                <a:solidFill>
                  <a:schemeClr val="tx1"/>
                </a:solidFill>
              </a:rPr>
              <a:t> (2009), </a:t>
            </a:r>
            <a:r>
              <a:rPr lang="en-GB" sz="1200" baseline="0" dirty="0" smtClean="0">
                <a:solidFill>
                  <a:schemeClr val="tx1"/>
                </a:solidFill>
              </a:rPr>
              <a:t>   </a:t>
            </a:r>
            <a:r>
              <a:rPr lang="en-GB" sz="1200" baseline="0" dirty="0">
                <a:solidFill>
                  <a:schemeClr val="tx1"/>
                </a:solidFill>
              </a:rPr>
              <a:t>Suzuki-Vidal et al, </a:t>
            </a:r>
            <a:r>
              <a:rPr lang="en-GB" sz="1200" baseline="0" dirty="0" err="1" smtClean="0">
                <a:solidFill>
                  <a:schemeClr val="tx1"/>
                </a:solidFill>
              </a:rPr>
              <a:t>PoP</a:t>
            </a:r>
            <a:r>
              <a:rPr lang="en-GB" sz="1200" baseline="0" dirty="0" smtClean="0">
                <a:solidFill>
                  <a:schemeClr val="tx1"/>
                </a:solidFill>
              </a:rPr>
              <a:t> </a:t>
            </a:r>
            <a:r>
              <a:rPr lang="en-GB" sz="1200" baseline="0" dirty="0">
                <a:solidFill>
                  <a:schemeClr val="tx1"/>
                </a:solidFill>
              </a:rPr>
              <a:t>(</a:t>
            </a:r>
            <a:r>
              <a:rPr lang="en-GB" sz="1200" baseline="0" dirty="0" smtClean="0">
                <a:solidFill>
                  <a:schemeClr val="tx1"/>
                </a:solidFill>
              </a:rPr>
              <a:t>2010, 2012)</a:t>
            </a:r>
            <a:endParaRPr lang="en-GB" sz="1200" baseline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IPAM 2012</a:t>
            </a:r>
            <a:endParaRPr lang="en-GB"/>
          </a:p>
        </p:txBody>
      </p:sp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n-GB" b="1" dirty="0"/>
              <a:t>Magnetically driven </a:t>
            </a:r>
            <a:r>
              <a:rPr lang="en-GB" b="1" dirty="0" smtClean="0"/>
              <a:t>jet</a:t>
            </a:r>
            <a:endParaRPr lang="en-GB" b="1" dirty="0"/>
          </a:p>
        </p:txBody>
      </p:sp>
      <p:sp>
        <p:nvSpPr>
          <p:cNvPr id="464899" name="AutoShape 3"/>
          <p:cNvSpPr>
            <a:spLocks noChangeArrowheads="1"/>
          </p:cNvSpPr>
          <p:nvPr/>
        </p:nvSpPr>
        <p:spPr bwMode="auto">
          <a:xfrm>
            <a:off x="5292725" y="5949950"/>
            <a:ext cx="142875" cy="71438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649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851" t="22183" b="1331"/>
          <a:stretch>
            <a:fillRect/>
          </a:stretch>
        </p:blipFill>
        <p:spPr>
          <a:xfrm>
            <a:off x="34925" y="3100388"/>
            <a:ext cx="5400675" cy="3424237"/>
          </a:xfrm>
          <a:noFill/>
          <a:ln/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3" cstate="print"/>
          <a:srcRect l="12755" t="5342" r="12755" b="19588"/>
          <a:stretch>
            <a:fillRect/>
          </a:stretch>
        </p:blipFill>
        <p:spPr bwMode="auto">
          <a:xfrm>
            <a:off x="5353050" y="1477963"/>
            <a:ext cx="3756025" cy="45227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464902" name="Text Box 6"/>
          <p:cNvSpPr txBox="1">
            <a:spLocks noChangeArrowheads="1"/>
          </p:cNvSpPr>
          <p:nvPr/>
        </p:nvSpPr>
        <p:spPr bwMode="auto">
          <a:xfrm>
            <a:off x="107950" y="1557338"/>
            <a:ext cx="5400675" cy="1095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GB" sz="2400" baseline="0">
                <a:solidFill>
                  <a:srgbClr val="4B4F55"/>
                </a:solidFill>
                <a:latin typeface="Verdana" pitchFamily="34" charset="0"/>
              </a:rPr>
              <a:t>Instabilities produce “clumps” in the jet, but do not destroy collimation</a:t>
            </a:r>
            <a:r>
              <a:rPr lang="en-GB" sz="2400" b="0" baseline="0">
                <a:solidFill>
                  <a:srgbClr val="4B4F55"/>
                </a:solidFill>
                <a:latin typeface="Verdana" pitchFamily="34" charset="0"/>
              </a:rPr>
              <a:t> </a:t>
            </a:r>
            <a:endParaRPr lang="en-US" sz="2400" b="0" baseline="0">
              <a:solidFill>
                <a:srgbClr val="4B4F55"/>
              </a:solidFill>
              <a:latin typeface="Verdana" pitchFamily="34" charset="0"/>
            </a:endParaRPr>
          </a:p>
        </p:txBody>
      </p:sp>
      <p:sp>
        <p:nvSpPr>
          <p:cNvPr id="464904" name="Text Box 8"/>
          <p:cNvSpPr txBox="1">
            <a:spLocks noChangeArrowheads="1"/>
          </p:cNvSpPr>
          <p:nvPr/>
        </p:nvSpPr>
        <p:spPr bwMode="auto">
          <a:xfrm>
            <a:off x="5651500" y="6308725"/>
            <a:ext cx="3313113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Font typeface="Symbol" pitchFamily="18" charset="2"/>
              <a:buNone/>
            </a:pPr>
            <a:r>
              <a:rPr lang="en-GB" sz="2400" baseline="0" dirty="0">
                <a:solidFill>
                  <a:srgbClr val="FF0000"/>
                </a:solidFill>
                <a:latin typeface="Verdana" pitchFamily="34" charset="0"/>
              </a:rPr>
              <a:t>V~200km/s, </a:t>
            </a:r>
            <a:r>
              <a:rPr lang="en-GB" sz="2400" baseline="0" dirty="0">
                <a:solidFill>
                  <a:srgbClr val="FF0000"/>
                </a:solidFill>
                <a:latin typeface="Symbol" pitchFamily="18" charset="2"/>
              </a:rPr>
              <a:t>b </a:t>
            </a:r>
            <a:r>
              <a:rPr lang="en-GB" sz="2400" baseline="0" dirty="0">
                <a:solidFill>
                  <a:srgbClr val="FF0000"/>
                </a:solidFill>
                <a:latin typeface="Verdana" pitchFamily="34" charset="0"/>
              </a:rPr>
              <a:t>~ 1</a:t>
            </a:r>
            <a:endParaRPr lang="en-US" sz="2400" baseline="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464905" name="Text Box 9"/>
          <p:cNvSpPr txBox="1">
            <a:spLocks noChangeArrowheads="1"/>
          </p:cNvSpPr>
          <p:nvPr/>
        </p:nvSpPr>
        <p:spPr bwMode="auto">
          <a:xfrm>
            <a:off x="179388" y="3206750"/>
            <a:ext cx="1873250" cy="366713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aseline="0"/>
              <a:t>XUV emission</a:t>
            </a:r>
            <a:endParaRPr lang="en-US" baseline="0"/>
          </a:p>
        </p:txBody>
      </p:sp>
      <p:sp>
        <p:nvSpPr>
          <p:cNvPr id="464906" name="Text Box 10"/>
          <p:cNvSpPr txBox="1">
            <a:spLocks noChangeArrowheads="1"/>
          </p:cNvSpPr>
          <p:nvPr/>
        </p:nvSpPr>
        <p:spPr bwMode="auto">
          <a:xfrm>
            <a:off x="6011863" y="1117600"/>
            <a:ext cx="2520950" cy="366713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aseline="0" dirty="0"/>
              <a:t>Laser </a:t>
            </a:r>
            <a:r>
              <a:rPr lang="en-GB" baseline="0" dirty="0" err="1"/>
              <a:t>shadowgraphy</a:t>
            </a:r>
            <a:endParaRPr lang="en-US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Cylindrically converging shock: experimental set-up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52120" y="1268760"/>
            <a:ext cx="34563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err="1" smtClean="0">
                <a:solidFill>
                  <a:srgbClr val="FF0000"/>
                </a:solidFill>
              </a:rPr>
              <a:t>Ar</a:t>
            </a:r>
            <a:r>
              <a:rPr lang="en-GB" baseline="0" dirty="0" smtClean="0">
                <a:solidFill>
                  <a:srgbClr val="FF0000"/>
                </a:solidFill>
              </a:rPr>
              <a:t>, </a:t>
            </a:r>
            <a:r>
              <a:rPr lang="en-GB" baseline="0" dirty="0" err="1" smtClean="0">
                <a:solidFill>
                  <a:srgbClr val="FF0000"/>
                </a:solidFill>
              </a:rPr>
              <a:t>Xe</a:t>
            </a:r>
            <a:r>
              <a:rPr lang="en-GB" baseline="0" dirty="0" smtClean="0">
                <a:solidFill>
                  <a:srgbClr val="FF0000"/>
                </a:solidFill>
              </a:rPr>
              <a:t>, N</a:t>
            </a:r>
            <a:r>
              <a:rPr lang="en-GB" dirty="0" smtClean="0">
                <a:solidFill>
                  <a:srgbClr val="FF0000"/>
                </a:solidFill>
              </a:rPr>
              <a:t>2</a:t>
            </a:r>
            <a:r>
              <a:rPr lang="en-GB" baseline="0" dirty="0" smtClean="0">
                <a:solidFill>
                  <a:srgbClr val="FF0000"/>
                </a:solidFill>
              </a:rPr>
              <a:t> gas (~10</a:t>
            </a:r>
            <a:r>
              <a:rPr lang="en-GB" baseline="30000" dirty="0" smtClean="0">
                <a:solidFill>
                  <a:srgbClr val="FF0000"/>
                </a:solidFill>
              </a:rPr>
              <a:t>-5</a:t>
            </a:r>
            <a:r>
              <a:rPr lang="en-GB" baseline="0" dirty="0" smtClean="0">
                <a:solidFill>
                  <a:srgbClr val="FF0000"/>
                </a:solidFill>
              </a:rPr>
              <a:t> g/cc) inside a thin-wall Al liner driven by 1.4MA, 250ns current pulse</a:t>
            </a:r>
          </a:p>
          <a:p>
            <a:pPr>
              <a:spcBef>
                <a:spcPts val="0"/>
              </a:spcBef>
            </a:pPr>
            <a:endParaRPr lang="en-GB" baseline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chemeClr val="tx1"/>
                </a:solidFill>
              </a:rPr>
              <a:t>6mm diameter, 90</a:t>
            </a:r>
            <a:r>
              <a:rPr lang="en-GB" baseline="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GB" baseline="0" dirty="0" smtClean="0">
                <a:solidFill>
                  <a:schemeClr val="tx1"/>
                </a:solidFill>
              </a:rPr>
              <a:t>m thick Al liner ( ~ skin depth) </a:t>
            </a:r>
          </a:p>
          <a:p>
            <a:pPr>
              <a:spcBef>
                <a:spcPts val="0"/>
              </a:spcBef>
            </a:pPr>
            <a:endParaRPr lang="en-GB" baseline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rgbClr val="FF0000"/>
                </a:solidFill>
              </a:rPr>
              <a:t>No </a:t>
            </a:r>
            <a:r>
              <a:rPr lang="en-GB" baseline="0" dirty="0" smtClean="0">
                <a:solidFill>
                  <a:srgbClr val="FF0000"/>
                </a:solidFill>
              </a:rPr>
              <a:t>bulk motion of the </a:t>
            </a:r>
            <a:r>
              <a:rPr lang="en-GB" baseline="0" dirty="0" smtClean="0">
                <a:solidFill>
                  <a:srgbClr val="FF0000"/>
                </a:solidFill>
              </a:rPr>
              <a:t>liner,</a:t>
            </a:r>
            <a:endParaRPr lang="en-GB" baseline="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rgbClr val="FF0000"/>
                </a:solidFill>
              </a:rPr>
              <a:t>shock </a:t>
            </a:r>
            <a:r>
              <a:rPr lang="en-GB" baseline="0" dirty="0" smtClean="0">
                <a:solidFill>
                  <a:srgbClr val="FF0000"/>
                </a:solidFill>
              </a:rPr>
              <a:t>is driven by</a:t>
            </a:r>
            <a:r>
              <a:rPr lang="en-GB" baseline="0" dirty="0" smtClean="0">
                <a:solidFill>
                  <a:srgbClr val="7030A0"/>
                </a:solidFill>
              </a:rPr>
              <a:t> </a:t>
            </a:r>
            <a:endParaRPr lang="en-GB" baseline="0" dirty="0" smtClean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rgbClr val="7030A0"/>
                </a:solidFill>
              </a:rPr>
              <a:t>motion </a:t>
            </a:r>
            <a:r>
              <a:rPr lang="en-GB" baseline="0" dirty="0" smtClean="0">
                <a:solidFill>
                  <a:srgbClr val="7030A0"/>
                </a:solidFill>
              </a:rPr>
              <a:t>/ heating of the inner wall </a:t>
            </a:r>
            <a:r>
              <a:rPr lang="en-GB" baseline="0" dirty="0" smtClean="0">
                <a:solidFill>
                  <a:srgbClr val="7030A0"/>
                </a:solidFill>
              </a:rPr>
              <a:t>surface</a:t>
            </a: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chemeClr val="tx1"/>
                </a:solidFill>
              </a:rPr>
              <a:t>(and / or )</a:t>
            </a: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rgbClr val="0000CC"/>
                </a:solidFill>
              </a:rPr>
              <a:t>by </a:t>
            </a:r>
            <a:r>
              <a:rPr lang="en-GB" baseline="0" dirty="0" smtClean="0">
                <a:solidFill>
                  <a:srgbClr val="0000CC"/>
                </a:solidFill>
              </a:rPr>
              <a:t>magnetic field </a:t>
            </a:r>
            <a:r>
              <a:rPr lang="en-GB" baseline="0" dirty="0" smtClean="0">
                <a:solidFill>
                  <a:srgbClr val="0000CC"/>
                </a:solidFill>
              </a:rPr>
              <a:t>diffusing </a:t>
            </a:r>
            <a:r>
              <a:rPr lang="en-GB" baseline="0" dirty="0" smtClean="0">
                <a:solidFill>
                  <a:srgbClr val="0000CC"/>
                </a:solidFill>
              </a:rPr>
              <a:t>through </a:t>
            </a:r>
            <a:r>
              <a:rPr lang="en-GB" baseline="0" dirty="0" smtClean="0">
                <a:solidFill>
                  <a:srgbClr val="0000CC"/>
                </a:solidFill>
              </a:rPr>
              <a:t>the liner wall</a:t>
            </a: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827584" y="1124744"/>
            <a:ext cx="3960440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aseline="0" dirty="0" smtClean="0">
                <a:solidFill>
                  <a:schemeClr val="tx1"/>
                </a:solidFill>
              </a:rPr>
              <a:t>Schematic of the experiment</a:t>
            </a:r>
            <a:endParaRPr lang="en-GB" sz="2000" baseline="0" dirty="0">
              <a:solidFill>
                <a:schemeClr val="tx1"/>
              </a:solidFill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7020272" y="6474822"/>
            <a:ext cx="2088232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600" baseline="0" dirty="0" err="1" smtClean="0">
                <a:solidFill>
                  <a:schemeClr val="tx1"/>
                </a:solidFill>
              </a:rPr>
              <a:t>Burdiak</a:t>
            </a:r>
            <a:r>
              <a:rPr lang="en-GB" sz="1600" baseline="0" dirty="0" smtClean="0">
                <a:solidFill>
                  <a:schemeClr val="tx1"/>
                </a:solidFill>
              </a:rPr>
              <a:t> et al., 2012</a:t>
            </a:r>
            <a:endParaRPr lang="en-US" sz="1600" baseline="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700808"/>
            <a:ext cx="5364229" cy="244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6" name="Group 55"/>
          <p:cNvGrpSpPr/>
          <p:nvPr/>
        </p:nvGrpSpPr>
        <p:grpSpPr>
          <a:xfrm>
            <a:off x="323528" y="4365104"/>
            <a:ext cx="4943475" cy="1871663"/>
            <a:chOff x="323528" y="4365104"/>
            <a:chExt cx="4943475" cy="187166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528" y="4365104"/>
              <a:ext cx="4943475" cy="1871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" name="Rectangle 54"/>
            <p:cNvSpPr/>
            <p:nvPr/>
          </p:nvSpPr>
          <p:spPr bwMode="auto">
            <a:xfrm>
              <a:off x="323528" y="4365104"/>
              <a:ext cx="432048" cy="576064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rgbClr val="00008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IPAM 2012</a:t>
            </a:r>
            <a:endParaRPr lang="en-GB"/>
          </a:p>
        </p:txBody>
      </p:sp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n-GB" b="1" dirty="0"/>
              <a:t>Magnetically driven </a:t>
            </a:r>
            <a:r>
              <a:rPr lang="en-GB" b="1" dirty="0" smtClean="0"/>
              <a:t>jet</a:t>
            </a:r>
            <a:endParaRPr lang="en-GB" b="1" dirty="0"/>
          </a:p>
        </p:txBody>
      </p:sp>
      <p:sp>
        <p:nvSpPr>
          <p:cNvPr id="464899" name="AutoShape 3"/>
          <p:cNvSpPr>
            <a:spLocks noChangeArrowheads="1"/>
          </p:cNvSpPr>
          <p:nvPr/>
        </p:nvSpPr>
        <p:spPr bwMode="auto">
          <a:xfrm>
            <a:off x="5292725" y="5949950"/>
            <a:ext cx="142875" cy="71438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649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851" t="22183" b="1331"/>
          <a:stretch>
            <a:fillRect/>
          </a:stretch>
        </p:blipFill>
        <p:spPr>
          <a:xfrm>
            <a:off x="34925" y="3100388"/>
            <a:ext cx="5400675" cy="3424237"/>
          </a:xfrm>
          <a:noFill/>
          <a:ln/>
        </p:spPr>
      </p:pic>
      <p:sp>
        <p:nvSpPr>
          <p:cNvPr id="464902" name="Text Box 6"/>
          <p:cNvSpPr txBox="1">
            <a:spLocks noChangeArrowheads="1"/>
          </p:cNvSpPr>
          <p:nvPr/>
        </p:nvSpPr>
        <p:spPr bwMode="auto">
          <a:xfrm>
            <a:off x="107950" y="1557338"/>
            <a:ext cx="5400675" cy="1095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GB" sz="2400" baseline="0">
                <a:solidFill>
                  <a:srgbClr val="4B4F55"/>
                </a:solidFill>
                <a:latin typeface="Verdana" pitchFamily="34" charset="0"/>
              </a:rPr>
              <a:t>Instabilities produce “clumps” in the jet, but do not destroy collimation</a:t>
            </a:r>
            <a:r>
              <a:rPr lang="en-GB" sz="2400" b="0" baseline="0">
                <a:solidFill>
                  <a:srgbClr val="4B4F55"/>
                </a:solidFill>
                <a:latin typeface="Verdana" pitchFamily="34" charset="0"/>
              </a:rPr>
              <a:t> </a:t>
            </a:r>
            <a:endParaRPr lang="en-US" sz="2400" b="0" baseline="0">
              <a:solidFill>
                <a:srgbClr val="4B4F55"/>
              </a:solidFill>
              <a:latin typeface="Verdana" pitchFamily="34" charset="0"/>
            </a:endParaRPr>
          </a:p>
        </p:txBody>
      </p:sp>
      <p:sp>
        <p:nvSpPr>
          <p:cNvPr id="464905" name="Text Box 9"/>
          <p:cNvSpPr txBox="1">
            <a:spLocks noChangeArrowheads="1"/>
          </p:cNvSpPr>
          <p:nvPr/>
        </p:nvSpPr>
        <p:spPr bwMode="auto">
          <a:xfrm>
            <a:off x="179388" y="3206750"/>
            <a:ext cx="1873250" cy="366713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aseline="0"/>
              <a:t>XUV emission</a:t>
            </a:r>
            <a:endParaRPr lang="en-US" baseline="0"/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916832"/>
            <a:ext cx="3599025" cy="401560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011863" y="1117600"/>
            <a:ext cx="2520950" cy="366713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aseline="0" dirty="0" smtClean="0"/>
              <a:t>3-D MHD simulations</a:t>
            </a:r>
            <a:endParaRPr lang="en-US" baseline="0" dirty="0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651500" y="6308725"/>
            <a:ext cx="331311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Font typeface="Symbol" pitchFamily="18" charset="2"/>
              <a:buNone/>
            </a:pPr>
            <a:r>
              <a:rPr lang="en-GB" sz="1600" baseline="0" dirty="0" smtClean="0">
                <a:solidFill>
                  <a:srgbClr val="FF0000"/>
                </a:solidFill>
                <a:latin typeface="Verdana" pitchFamily="34" charset="0"/>
              </a:rPr>
              <a:t>Trapped energetic particles?</a:t>
            </a:r>
            <a:endParaRPr lang="en-US" sz="1600" baseline="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n-GB" b="1" dirty="0" smtClean="0"/>
              <a:t>Non-MHD effects (fast particles)</a:t>
            </a:r>
            <a:endParaRPr lang="en-GB" b="1" dirty="0"/>
          </a:p>
        </p:txBody>
      </p:sp>
      <p:sp>
        <p:nvSpPr>
          <p:cNvPr id="464899" name="AutoShape 3"/>
          <p:cNvSpPr>
            <a:spLocks noChangeArrowheads="1"/>
          </p:cNvSpPr>
          <p:nvPr/>
        </p:nvSpPr>
        <p:spPr bwMode="auto">
          <a:xfrm>
            <a:off x="5292725" y="5949950"/>
            <a:ext cx="142875" cy="71438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9512" y="3573016"/>
            <a:ext cx="54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0000CC"/>
                </a:solidFill>
              </a:rPr>
              <a:t>High voltage at the base of the jet at the time of the  jet  formation</a:t>
            </a:r>
          </a:p>
          <a:p>
            <a:r>
              <a:rPr lang="en-GB" baseline="0" dirty="0" smtClean="0">
                <a:solidFill>
                  <a:srgbClr val="FF0000"/>
                </a:solidFill>
              </a:rPr>
              <a:t>Trapping of energetic particles in the magnetic cavity?</a:t>
            </a:r>
          </a:p>
          <a:p>
            <a:r>
              <a:rPr lang="en-GB" baseline="0" dirty="0" smtClean="0">
                <a:solidFill>
                  <a:srgbClr val="FF0000"/>
                </a:solidFill>
              </a:rPr>
              <a:t>~ 200 </a:t>
            </a:r>
            <a:r>
              <a:rPr lang="en-GB" baseline="0" dirty="0" err="1" smtClean="0">
                <a:solidFill>
                  <a:srgbClr val="FF0000"/>
                </a:solidFill>
              </a:rPr>
              <a:t>keV</a:t>
            </a:r>
            <a:r>
              <a:rPr lang="en-GB" baseline="0" dirty="0" smtClean="0">
                <a:solidFill>
                  <a:srgbClr val="FF0000"/>
                </a:solidFill>
              </a:rPr>
              <a:t> protons, B ~ 0.5 </a:t>
            </a:r>
            <a:r>
              <a:rPr lang="en-GB" baseline="0" dirty="0" err="1" smtClean="0">
                <a:solidFill>
                  <a:srgbClr val="FF0000"/>
                </a:solidFill>
              </a:rPr>
              <a:t>MGs</a:t>
            </a:r>
            <a:r>
              <a:rPr lang="en-GB" baseline="0" dirty="0" smtClean="0">
                <a:solidFill>
                  <a:srgbClr val="FF0000"/>
                </a:solidFill>
              </a:rPr>
              <a:t>, </a:t>
            </a:r>
            <a:r>
              <a:rPr lang="en-GB" baseline="0" dirty="0" err="1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GB" dirty="0" err="1" smtClean="0">
                <a:solidFill>
                  <a:srgbClr val="FF0000"/>
                </a:solidFill>
              </a:rPr>
              <a:t>L</a:t>
            </a:r>
            <a:r>
              <a:rPr lang="en-GB" baseline="0" dirty="0" smtClean="0">
                <a:solidFill>
                  <a:srgbClr val="FF0000"/>
                </a:solidFill>
              </a:rPr>
              <a:t> ~ 1mm</a:t>
            </a:r>
          </a:p>
        </p:txBody>
      </p:sp>
      <p:pic>
        <p:nvPicPr>
          <p:cNvPr id="811011" name="Picture 3"/>
          <p:cNvPicPr>
            <a:picLocks noChangeAspect="1" noChangeArrowheads="1"/>
          </p:cNvPicPr>
          <p:nvPr/>
        </p:nvPicPr>
        <p:blipFill>
          <a:blip r:embed="rId2" cstate="print"/>
          <a:srcRect l="5325" t="7158" r="5325" b="7158"/>
          <a:stretch>
            <a:fillRect/>
          </a:stretch>
        </p:blipFill>
        <p:spPr bwMode="auto">
          <a:xfrm>
            <a:off x="5248301" y="1034518"/>
            <a:ext cx="3356147" cy="239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Group 21"/>
          <p:cNvGrpSpPr/>
          <p:nvPr/>
        </p:nvGrpSpPr>
        <p:grpSpPr>
          <a:xfrm>
            <a:off x="323528" y="1124744"/>
            <a:ext cx="3453307" cy="2232248"/>
            <a:chOff x="1691679" y="1124744"/>
            <a:chExt cx="3453307" cy="2232248"/>
          </a:xfrm>
        </p:grpSpPr>
        <p:pic>
          <p:nvPicPr>
            <p:cNvPr id="77414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679" y="1124744"/>
              <a:ext cx="3453307" cy="223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18"/>
            <p:cNvSpPr/>
            <p:nvPr/>
          </p:nvSpPr>
          <p:spPr bwMode="auto">
            <a:xfrm>
              <a:off x="2051720" y="2852936"/>
              <a:ext cx="1224136" cy="288032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rgbClr val="000080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635896" y="2852936"/>
              <a:ext cx="1224136" cy="288032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rgbClr val="000080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691680" y="1124744"/>
              <a:ext cx="432048" cy="288032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rgbClr val="00008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 bwMode="auto">
          <a:xfrm flipV="1">
            <a:off x="2195736" y="2852936"/>
            <a:ext cx="864096" cy="504056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4499992" y="2492896"/>
            <a:ext cx="1656184" cy="43204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2699792" y="3068960"/>
            <a:ext cx="936104" cy="7200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6444208" y="2060848"/>
            <a:ext cx="99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0" dirty="0" smtClean="0">
                <a:solidFill>
                  <a:srgbClr val="0000CC"/>
                </a:solidFill>
              </a:rPr>
              <a:t>voltage</a:t>
            </a:r>
            <a:endParaRPr lang="en-US" sz="1400" baseline="0" dirty="0">
              <a:solidFill>
                <a:srgbClr val="0000CC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520" y="558924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There is observational evidence of trapped particles in e.g. AGN jets (synchrotron radiation)</a:t>
            </a:r>
            <a:endParaRPr lang="en-US" baseline="0" dirty="0">
              <a:solidFill>
                <a:schemeClr val="tx1"/>
              </a:solidFill>
            </a:endParaRPr>
          </a:p>
        </p:txBody>
      </p:sp>
      <p:pic>
        <p:nvPicPr>
          <p:cNvPr id="774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824207"/>
            <a:ext cx="2808312" cy="298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Straight Arrow Connector 34"/>
          <p:cNvCxnSpPr/>
          <p:nvPr/>
        </p:nvCxnSpPr>
        <p:spPr bwMode="auto">
          <a:xfrm flipV="1">
            <a:off x="5364088" y="5445224"/>
            <a:ext cx="1872208" cy="28803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572272" y="2780928"/>
            <a:ext cx="99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0000CC"/>
                </a:solidFill>
              </a:rPr>
              <a:t>voltage</a:t>
            </a:r>
            <a:endParaRPr lang="en-US" baseline="0" dirty="0">
              <a:solidFill>
                <a:srgbClr val="0000CC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64560" y="3491716"/>
            <a:ext cx="294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0000CC"/>
                </a:solidFill>
              </a:rPr>
              <a:t>Cygnus X-1   </a:t>
            </a:r>
            <a:r>
              <a:rPr lang="en-GB" sz="1400" baseline="0" dirty="0" smtClean="0">
                <a:solidFill>
                  <a:schemeClr val="tx1"/>
                </a:solidFill>
              </a:rPr>
              <a:t>Gallo et al 2005 </a:t>
            </a:r>
            <a:endParaRPr lang="en-US" sz="1400" baseline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9512" y="6597650"/>
            <a:ext cx="5905500" cy="260350"/>
          </a:xfrm>
        </p:spPr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n-GB" b="1" dirty="0" smtClean="0"/>
              <a:t>Trapped particles – </a:t>
            </a:r>
            <a:r>
              <a:rPr lang="en-GB" b="1" dirty="0" smtClean="0">
                <a:solidFill>
                  <a:schemeClr val="tx1"/>
                </a:solidFill>
              </a:rPr>
              <a:t>proton emission images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4899" name="AutoShape 3"/>
          <p:cNvSpPr>
            <a:spLocks noChangeArrowheads="1"/>
          </p:cNvSpPr>
          <p:nvPr/>
        </p:nvSpPr>
        <p:spPr bwMode="auto">
          <a:xfrm>
            <a:off x="5292725" y="2934325"/>
            <a:ext cx="142875" cy="71438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2" cstate="print"/>
          <a:srcRect l="14606" t="7013" r="9129" b="10838"/>
          <a:stretch>
            <a:fillRect/>
          </a:stretch>
        </p:blipFill>
        <p:spPr bwMode="auto">
          <a:xfrm>
            <a:off x="5488375" y="1273467"/>
            <a:ext cx="2446485" cy="25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Straight Arrow Connector 20"/>
          <p:cNvCxnSpPr>
            <a:stCxn id="55" idx="3"/>
          </p:cNvCxnSpPr>
          <p:nvPr/>
        </p:nvCxnSpPr>
        <p:spPr bwMode="auto">
          <a:xfrm>
            <a:off x="5004048" y="2893586"/>
            <a:ext cx="432048" cy="247382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347864" y="4604935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FF0000"/>
                </a:solidFill>
              </a:rPr>
              <a:t>Presence of proton trapped in the magnetic cavity</a:t>
            </a:r>
            <a:endParaRPr lang="en-US" baseline="0" dirty="0">
              <a:solidFill>
                <a:srgbClr val="FF0000"/>
              </a:solidFill>
            </a:endParaRPr>
          </a:p>
        </p:txBody>
      </p:sp>
      <p:pic>
        <p:nvPicPr>
          <p:cNvPr id="23" name="Picture 18"/>
          <p:cNvPicPr>
            <a:picLocks noChangeAspect="1" noChangeArrowheads="1"/>
          </p:cNvPicPr>
          <p:nvPr/>
        </p:nvPicPr>
        <p:blipFill>
          <a:blip r:embed="rId3" cstate="print"/>
          <a:srcRect l="14606" t="7013" r="9129" b="10838"/>
          <a:stretch>
            <a:fillRect/>
          </a:stretch>
        </p:blipFill>
        <p:spPr bwMode="auto">
          <a:xfrm>
            <a:off x="5509866" y="4204279"/>
            <a:ext cx="2446510" cy="25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6088300" y="3905546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1600" baseline="0" dirty="0" smtClean="0">
                <a:solidFill>
                  <a:schemeClr val="tx1"/>
                </a:solidFill>
              </a:rPr>
              <a:t>100 um pinhole</a:t>
            </a:r>
            <a:endParaRPr kumimoji="1" lang="ja-JP" altLang="en-US" sz="1600" baseline="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168" y="980728"/>
            <a:ext cx="1508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1600" baseline="0" dirty="0" smtClean="0">
                <a:solidFill>
                  <a:schemeClr val="tx1"/>
                </a:solidFill>
              </a:rPr>
              <a:t>1 mm pinhole</a:t>
            </a:r>
            <a:endParaRPr kumimoji="1" lang="ja-JP" altLang="en-US" sz="1600" baseline="0" dirty="0">
              <a:solidFill>
                <a:schemeClr val="tx1"/>
              </a:solidFill>
            </a:endParaRPr>
          </a:p>
        </p:txBody>
      </p:sp>
      <p:pic>
        <p:nvPicPr>
          <p:cNvPr id="27" name="Picture 26" descr="s0917_10_CC2_237ns_neL.tif"/>
          <p:cNvPicPr>
            <a:picLocks noChangeAspect="1"/>
          </p:cNvPicPr>
          <p:nvPr/>
        </p:nvPicPr>
        <p:blipFill>
          <a:blip r:embed="rId4" cstate="print"/>
          <a:srcRect l="12895" r="15045"/>
          <a:stretch>
            <a:fillRect/>
          </a:stretch>
        </p:blipFill>
        <p:spPr>
          <a:xfrm>
            <a:off x="7938680" y="2191352"/>
            <a:ext cx="1207966" cy="103033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028384" y="1340768"/>
            <a:ext cx="1080120" cy="86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baseline="0" dirty="0" smtClean="0">
                <a:solidFill>
                  <a:schemeClr val="tx1"/>
                </a:solidFill>
              </a:rPr>
              <a:t>Electron density map</a:t>
            </a:r>
            <a:endParaRPr kumimoji="1" lang="ja-JP" altLang="en-US" sz="1600" i="1" baseline="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>
            <a:stCxn id="55" idx="3"/>
          </p:cNvCxnSpPr>
          <p:nvPr/>
        </p:nvCxnSpPr>
        <p:spPr bwMode="auto">
          <a:xfrm>
            <a:off x="5004048" y="2893586"/>
            <a:ext cx="433810" cy="1392251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73121" name="Picture 1"/>
          <p:cNvPicPr>
            <a:picLocks noChangeAspect="1" noChangeArrowheads="1"/>
          </p:cNvPicPr>
          <p:nvPr/>
        </p:nvPicPr>
        <p:blipFill>
          <a:blip r:embed="rId5" cstate="print"/>
          <a:srcRect l="5740" t="7500" r="5023" b="7500"/>
          <a:stretch>
            <a:fillRect/>
          </a:stretch>
        </p:blipFill>
        <p:spPr bwMode="auto">
          <a:xfrm>
            <a:off x="107505" y="3933056"/>
            <a:ext cx="3024335" cy="260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Straight Connector 29"/>
          <p:cNvCxnSpPr/>
          <p:nvPr/>
        </p:nvCxnSpPr>
        <p:spPr bwMode="auto">
          <a:xfrm>
            <a:off x="1043608" y="2132856"/>
            <a:ext cx="576064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1043608" y="2348880"/>
            <a:ext cx="576064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611560" y="1620416"/>
            <a:ext cx="0" cy="944488"/>
          </a:xfrm>
          <a:prstGeom prst="line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Arc 34"/>
          <p:cNvSpPr/>
          <p:nvPr/>
        </p:nvSpPr>
        <p:spPr bwMode="auto">
          <a:xfrm rot="10800000">
            <a:off x="611560" y="1709692"/>
            <a:ext cx="1296144" cy="55024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 smtClean="0">
              <a:ln>
                <a:noFill/>
              </a:ln>
              <a:solidFill>
                <a:srgbClr val="000080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1259632" y="2259939"/>
            <a:ext cx="864096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187624" y="154750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B</a:t>
            </a:r>
            <a:endParaRPr lang="en-US" baseline="0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237003" y="1470412"/>
            <a:ext cx="11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0" dirty="0" smtClean="0">
                <a:solidFill>
                  <a:schemeClr val="tx1"/>
                </a:solidFill>
              </a:rPr>
              <a:t>x (</a:t>
            </a:r>
            <a:r>
              <a:rPr lang="en-GB" sz="2400" baseline="0" dirty="0" smtClean="0">
                <a:solidFill>
                  <a:schemeClr val="tx1"/>
                </a:solidFill>
                <a:latin typeface="Symbol" pitchFamily="18" charset="2"/>
              </a:rPr>
              <a:t>e</a:t>
            </a:r>
            <a:r>
              <a:rPr lang="en-GB" sz="2400" baseline="0" dirty="0" smtClean="0">
                <a:solidFill>
                  <a:schemeClr val="tx1"/>
                </a:solidFill>
              </a:rPr>
              <a:t>)</a:t>
            </a:r>
            <a:endParaRPr lang="en-US" sz="2400" baseline="0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3568" y="16288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p</a:t>
            </a:r>
            <a:endParaRPr lang="en-US" baseline="0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56" idx="1"/>
          </p:cNvCxnSpPr>
          <p:nvPr/>
        </p:nvCxnSpPr>
        <p:spPr bwMode="auto">
          <a:xfrm>
            <a:off x="467544" y="2740278"/>
            <a:ext cx="288032" cy="1120770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>
            <a:stCxn id="38" idx="2"/>
          </p:cNvCxnSpPr>
          <p:nvPr/>
        </p:nvCxnSpPr>
        <p:spPr bwMode="auto">
          <a:xfrm flipH="1">
            <a:off x="1259632" y="1916832"/>
            <a:ext cx="144016" cy="28803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827584" y="364502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baseline="0" dirty="0" smtClean="0">
                <a:solidFill>
                  <a:schemeClr val="tx1"/>
                </a:solidFill>
              </a:rPr>
              <a:t>Proton spectrum</a:t>
            </a:r>
            <a:endParaRPr kumimoji="1" lang="ja-JP" altLang="en-US" sz="1600" i="1" baseline="0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 rot="-1200000">
            <a:off x="3963371" y="2308205"/>
            <a:ext cx="1080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rot="1200000">
            <a:off x="3963371" y="2322176"/>
            <a:ext cx="1080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5004048" y="1844824"/>
            <a:ext cx="0" cy="1080120"/>
          </a:xfrm>
          <a:prstGeom prst="line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4139952" y="27089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0000CC"/>
                </a:solidFill>
              </a:rPr>
              <a:t>CR-39</a:t>
            </a:r>
            <a:endParaRPr lang="en-US" baseline="0" dirty="0">
              <a:solidFill>
                <a:srgbClr val="0000CC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7544" y="25556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0000CC"/>
                </a:solidFill>
              </a:rPr>
              <a:t>CR-39</a:t>
            </a:r>
            <a:endParaRPr lang="en-US" baseline="0" dirty="0">
              <a:solidFill>
                <a:srgbClr val="0000CC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51920" y="1052736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aseline="0" dirty="0" smtClean="0">
                <a:solidFill>
                  <a:schemeClr val="tx1"/>
                </a:solidFill>
              </a:rPr>
              <a:t>Proton pin-hole camera</a:t>
            </a:r>
            <a:endParaRPr lang="en-US" sz="1600" baseline="0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36512" y="1052736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aseline="0" dirty="0" smtClean="0">
                <a:solidFill>
                  <a:schemeClr val="tx1"/>
                </a:solidFill>
              </a:rPr>
              <a:t>Magnetic spectrometer</a:t>
            </a:r>
            <a:endParaRPr kumimoji="1" lang="ja-JP" altLang="en-US" sz="1600" baseline="0" dirty="0">
              <a:solidFill>
                <a:schemeClr val="tx1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 flipV="1">
            <a:off x="4499992" y="1861757"/>
            <a:ext cx="0" cy="36004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 flipV="1">
            <a:off x="4499992" y="2365813"/>
            <a:ext cx="0" cy="36004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6" cstate="print"/>
          <a:srcRect l="12755" t="5342" r="12755" b="19588"/>
          <a:stretch>
            <a:fillRect/>
          </a:stretch>
        </p:blipFill>
        <p:spPr bwMode="auto">
          <a:xfrm>
            <a:off x="2123728" y="1340768"/>
            <a:ext cx="1620272" cy="19510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2843808" y="644404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S. </a:t>
            </a:r>
            <a:r>
              <a:rPr lang="en-GB" baseline="0" dirty="0" err="1" smtClean="0">
                <a:solidFill>
                  <a:schemeClr val="tx1"/>
                </a:solidFill>
              </a:rPr>
              <a:t>Patankar</a:t>
            </a:r>
            <a:r>
              <a:rPr lang="en-GB" baseline="0" dirty="0" smtClean="0">
                <a:solidFill>
                  <a:schemeClr val="tx1"/>
                </a:solidFill>
              </a:rPr>
              <a:t>, </a:t>
            </a:r>
            <a:r>
              <a:rPr lang="en-GB" baseline="0" dirty="0" smtClean="0">
                <a:solidFill>
                  <a:schemeClr val="tx1"/>
                </a:solidFill>
              </a:rPr>
              <a:t>H. Doyle</a:t>
            </a:r>
            <a:endParaRPr lang="en-US" baseline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Summary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75951"/>
            <a:ext cx="828092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aseline="0" dirty="0" smtClean="0">
                <a:solidFill>
                  <a:schemeClr val="tx1"/>
                </a:solidFill>
              </a:rPr>
              <a:t>HEDLA challenge -  designing experiments with “1-D” initial conditions to study 3-D effects</a:t>
            </a:r>
            <a:endParaRPr lang="en-GB" sz="2000" baseline="0" dirty="0" smtClean="0">
              <a:solidFill>
                <a:schemeClr val="tx1"/>
              </a:solidFill>
            </a:endParaRPr>
          </a:p>
          <a:p>
            <a:endParaRPr lang="en-GB" sz="2000" baseline="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baseline="0" dirty="0" err="1" smtClean="0">
                <a:solidFill>
                  <a:srgbClr val="0000CC"/>
                </a:solidFill>
              </a:rPr>
              <a:t>Radiative</a:t>
            </a:r>
            <a:r>
              <a:rPr lang="en-GB" sz="2000" baseline="0" dirty="0" smtClean="0">
                <a:solidFill>
                  <a:srgbClr val="0000CC"/>
                </a:solidFill>
              </a:rPr>
              <a:t> shocks in cylindrical geometry                                 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baseline="0" dirty="0" smtClean="0">
                <a:solidFill>
                  <a:srgbClr val="FF0000"/>
                </a:solidFill>
              </a:rPr>
              <a:t>Reverse shocks driven by supersonic collimated flow            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baseline="0" dirty="0" smtClean="0">
                <a:solidFill>
                  <a:srgbClr val="006600"/>
                </a:solidFill>
              </a:rPr>
              <a:t>Trapped energetic particles in magnetized jets. 		      </a:t>
            </a:r>
            <a:endParaRPr lang="en-US" sz="2000" baseline="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Electron density profile in the 1</a:t>
            </a:r>
            <a:r>
              <a:rPr lang="en-GB" sz="2400" baseline="30000" dirty="0" smtClean="0">
                <a:solidFill>
                  <a:schemeClr val="tx2"/>
                </a:solidFill>
              </a:rPr>
              <a:t>st</a:t>
            </a:r>
            <a:r>
              <a:rPr lang="en-GB" sz="2400" baseline="0" dirty="0" smtClean="0">
                <a:solidFill>
                  <a:schemeClr val="tx2"/>
                </a:solidFill>
              </a:rPr>
              <a:t> shock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724128" y="1052736"/>
            <a:ext cx="3312368" cy="224676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aseline="0" dirty="0" smtClean="0">
                <a:solidFill>
                  <a:schemeClr val="tx1"/>
                </a:solidFill>
              </a:rPr>
              <a:t>Ionisation ahead of the shock – </a:t>
            </a:r>
            <a:r>
              <a:rPr lang="en-GB" sz="2000" baseline="0" dirty="0" err="1" smtClean="0">
                <a:solidFill>
                  <a:schemeClr val="tx1"/>
                </a:solidFill>
              </a:rPr>
              <a:t>radiative</a:t>
            </a:r>
            <a:r>
              <a:rPr lang="en-GB" sz="2000" baseline="0" dirty="0" smtClean="0">
                <a:solidFill>
                  <a:schemeClr val="tx1"/>
                </a:solidFill>
              </a:rPr>
              <a:t> precursor (</a:t>
            </a:r>
            <a:r>
              <a:rPr lang="en-GB" sz="2000" baseline="0" dirty="0" err="1" smtClean="0">
                <a:solidFill>
                  <a:schemeClr val="tx1"/>
                </a:solidFill>
              </a:rPr>
              <a:t>n</a:t>
            </a:r>
            <a:r>
              <a:rPr lang="en-GB" sz="2000" dirty="0" err="1" smtClean="0">
                <a:solidFill>
                  <a:schemeClr val="tx1"/>
                </a:solidFill>
              </a:rPr>
              <a:t>e</a:t>
            </a:r>
            <a:r>
              <a:rPr lang="en-GB" sz="2000" baseline="0" dirty="0" smtClean="0">
                <a:solidFill>
                  <a:schemeClr val="tx1"/>
                </a:solidFill>
              </a:rPr>
              <a:t> / n</a:t>
            </a:r>
            <a:r>
              <a:rPr lang="en-GB" sz="2000" dirty="0" smtClean="0">
                <a:solidFill>
                  <a:schemeClr val="tx1"/>
                </a:solidFill>
              </a:rPr>
              <a:t>0</a:t>
            </a:r>
            <a:r>
              <a:rPr lang="en-GB" sz="2000" baseline="0" dirty="0" smtClean="0">
                <a:solidFill>
                  <a:schemeClr val="tx1"/>
                </a:solidFill>
              </a:rPr>
              <a:t> ~100%)</a:t>
            </a:r>
          </a:p>
          <a:p>
            <a:r>
              <a:rPr lang="en-GB" sz="2000" baseline="0" dirty="0" smtClean="0">
                <a:solidFill>
                  <a:schemeClr val="tx1"/>
                </a:solidFill>
              </a:rPr>
              <a:t>x4 jump in electron density</a:t>
            </a:r>
          </a:p>
          <a:p>
            <a:endParaRPr lang="en-GB" sz="2000" baseline="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9512" y="1124744"/>
            <a:ext cx="5318318" cy="4452491"/>
            <a:chOff x="179512" y="1124744"/>
            <a:chExt cx="5318318" cy="4452491"/>
          </a:xfrm>
        </p:grpSpPr>
        <p:grpSp>
          <p:nvGrpSpPr>
            <p:cNvPr id="2" name="Group 11"/>
            <p:cNvGrpSpPr/>
            <p:nvPr/>
          </p:nvGrpSpPr>
          <p:grpSpPr>
            <a:xfrm>
              <a:off x="179512" y="1196752"/>
              <a:ext cx="5251501" cy="4380483"/>
              <a:chOff x="323528" y="1196752"/>
              <a:chExt cx="5251501" cy="4380483"/>
            </a:xfrm>
          </p:grpSpPr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346"/>
              <a:stretch>
                <a:fillRect/>
              </a:stretch>
            </p:blipFill>
            <p:spPr bwMode="auto">
              <a:xfrm>
                <a:off x="395536" y="1268760"/>
                <a:ext cx="5179493" cy="4308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323528" y="1196752"/>
                <a:ext cx="504056" cy="288032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-2500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179"/>
            <a:stretch>
              <a:fillRect/>
            </a:stretch>
          </p:blipFill>
          <p:spPr bwMode="auto">
            <a:xfrm>
              <a:off x="1123445" y="1289308"/>
              <a:ext cx="4374385" cy="427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1064246" y="1124744"/>
              <a:ext cx="360040" cy="36004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rgbClr val="00008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Cylindrically converging shock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308304" y="1196752"/>
            <a:ext cx="1835696" cy="230832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Optical spectra from both post-shock and precursor  are from </a:t>
            </a:r>
            <a:r>
              <a:rPr lang="en-GB" baseline="0" dirty="0" err="1" smtClean="0">
                <a:solidFill>
                  <a:schemeClr val="tx1"/>
                </a:solidFill>
              </a:rPr>
              <a:t>Ar</a:t>
            </a:r>
            <a:r>
              <a:rPr lang="en-GB" baseline="0" dirty="0" smtClean="0">
                <a:solidFill>
                  <a:schemeClr val="tx1"/>
                </a:solidFill>
              </a:rPr>
              <a:t> II and consistent with Te ~ 2eV(?)</a:t>
            </a:r>
            <a:endParaRPr lang="en-GB" baseline="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4871130" cy="320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1029" r="1029" b="4487"/>
          <a:stretch>
            <a:fillRect/>
          </a:stretch>
        </p:blipFill>
        <p:spPr bwMode="auto">
          <a:xfrm>
            <a:off x="144531" y="3459745"/>
            <a:ext cx="5481829" cy="306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0818_11 Green Rotated and Cro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005" y="1127990"/>
            <a:ext cx="2763982" cy="25935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4873978" y="1191944"/>
            <a:ext cx="511926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400" dirty="0" smtClean="0"/>
              <a:t>225ns</a:t>
            </a:r>
            <a:endParaRPr lang="en-GB" sz="1400" dirty="0"/>
          </a:p>
        </p:txBody>
      </p:sp>
      <p:pic>
        <p:nvPicPr>
          <p:cNvPr id="11" name="Picture 10" descr="str0818_11 Liner2.jpg"/>
          <p:cNvPicPr>
            <a:picLocks noChangeAspect="1"/>
          </p:cNvPicPr>
          <p:nvPr/>
        </p:nvPicPr>
        <p:blipFill>
          <a:blip r:embed="rId3" cstate="print"/>
          <a:srcRect l="6177" t="8867" r="9122" b="11456"/>
          <a:stretch>
            <a:fillRect/>
          </a:stretch>
        </p:blipFill>
        <p:spPr>
          <a:xfrm>
            <a:off x="138289" y="1346110"/>
            <a:ext cx="2421058" cy="20951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013792"/>
            <a:ext cx="2289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8mBar </a:t>
            </a:r>
            <a:r>
              <a:rPr lang="en-GB" sz="1600" dirty="0" err="1" smtClean="0"/>
              <a:t>Ar</a:t>
            </a:r>
            <a:r>
              <a:rPr lang="en-GB" sz="1600" dirty="0" smtClean="0"/>
              <a:t> shot. s0818_11</a:t>
            </a:r>
            <a:endParaRPr lang="en-GB" sz="1600" dirty="0"/>
          </a:p>
        </p:txBody>
      </p:sp>
      <p:grpSp>
        <p:nvGrpSpPr>
          <p:cNvPr id="2" name="Group 42"/>
          <p:cNvGrpSpPr/>
          <p:nvPr/>
        </p:nvGrpSpPr>
        <p:grpSpPr>
          <a:xfrm>
            <a:off x="6400973" y="1143333"/>
            <a:ext cx="2676525" cy="2586558"/>
            <a:chOff x="6429374" y="923925"/>
            <a:chExt cx="2676525" cy="2586558"/>
          </a:xfrm>
        </p:grpSpPr>
        <p:pic>
          <p:nvPicPr>
            <p:cNvPr id="8" name="Picture 7" descr="s0818_11 Blue Rotated and Cropped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6429374" y="923925"/>
              <a:ext cx="2676525" cy="25865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549954" y="962436"/>
              <a:ext cx="511926" cy="2881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dirty="0" smtClean="0"/>
                <a:t>253ns</a:t>
              </a:r>
              <a:endParaRPr lang="en-GB" sz="14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514975" y="1680542"/>
            <a:ext cx="955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</a:t>
            </a:r>
            <a:r>
              <a:rPr lang="en-GB" sz="1600" baseline="30000" dirty="0" smtClean="0"/>
              <a:t>st</a:t>
            </a:r>
            <a:r>
              <a:rPr lang="en-GB" sz="1600" dirty="0" smtClean="0"/>
              <a:t> shock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2</a:t>
            </a:r>
            <a:r>
              <a:rPr lang="en-GB" sz="1600" baseline="30000" dirty="0" smtClean="0"/>
              <a:t>nd</a:t>
            </a:r>
            <a:r>
              <a:rPr lang="en-GB" sz="1600" dirty="0" smtClean="0"/>
              <a:t> shock</a:t>
            </a:r>
          </a:p>
          <a:p>
            <a:endParaRPr lang="en-GB" sz="1600" dirty="0" smtClean="0"/>
          </a:p>
          <a:p>
            <a:r>
              <a:rPr lang="en-GB" sz="1600" dirty="0" smtClean="0"/>
              <a:t>3</a:t>
            </a:r>
            <a:r>
              <a:rPr lang="en-GB" sz="1600" baseline="30000" dirty="0" smtClean="0"/>
              <a:t>rd</a:t>
            </a:r>
            <a:r>
              <a:rPr lang="en-GB" sz="1600" dirty="0" smtClean="0"/>
              <a:t>?</a:t>
            </a:r>
            <a:endParaRPr lang="en-GB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714875" y="1851992"/>
            <a:ext cx="866775" cy="31432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391275" y="1861517"/>
            <a:ext cx="1034761" cy="40282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391275" y="2604467"/>
            <a:ext cx="819150" cy="762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153025" y="2575893"/>
            <a:ext cx="400050" cy="133349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8"/>
          <p:cNvGrpSpPr/>
          <p:nvPr/>
        </p:nvGrpSpPr>
        <p:grpSpPr>
          <a:xfrm>
            <a:off x="2461381" y="3700550"/>
            <a:ext cx="6682619" cy="3143828"/>
            <a:chOff x="2461381" y="3420183"/>
            <a:chExt cx="6682619" cy="3143828"/>
          </a:xfrm>
        </p:grpSpPr>
        <p:pic>
          <p:nvPicPr>
            <p:cNvPr id="14" name="Picture 13" descr="s0818_11 Green density Map.jpg"/>
            <p:cNvPicPr>
              <a:picLocks noChangeAspect="1"/>
            </p:cNvPicPr>
            <p:nvPr/>
          </p:nvPicPr>
          <p:blipFill>
            <a:blip r:embed="rId5" cstate="print"/>
            <a:srcRect l="5763" t="570" r="17663"/>
            <a:stretch>
              <a:fillRect/>
            </a:stretch>
          </p:blipFill>
          <p:spPr>
            <a:xfrm>
              <a:off x="2461381" y="3456434"/>
              <a:ext cx="3063119" cy="3057525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/>
            <p:nvPr/>
          </p:nvCxnSpPr>
          <p:spPr>
            <a:xfrm>
              <a:off x="3076575" y="3429000"/>
              <a:ext cx="0" cy="71437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s0818_11 Blue density Map.jpg"/>
            <p:cNvPicPr>
              <a:picLocks noChangeAspect="1"/>
            </p:cNvPicPr>
            <p:nvPr/>
          </p:nvPicPr>
          <p:blipFill>
            <a:blip r:embed="rId6" cstate="print"/>
            <a:srcRect l="16323" t="1944" r="18173"/>
            <a:stretch>
              <a:fillRect/>
            </a:stretch>
          </p:blipFill>
          <p:spPr>
            <a:xfrm>
              <a:off x="6438900" y="3420183"/>
              <a:ext cx="2705100" cy="3112826"/>
            </a:xfrm>
            <a:prstGeom prst="rect">
              <a:avLst/>
            </a:prstGeom>
          </p:spPr>
        </p:pic>
        <p:grpSp>
          <p:nvGrpSpPr>
            <p:cNvPr id="5" name="Group 32"/>
            <p:cNvGrpSpPr/>
            <p:nvPr/>
          </p:nvGrpSpPr>
          <p:grpSpPr>
            <a:xfrm>
              <a:off x="5753100" y="3506486"/>
              <a:ext cx="559316" cy="3057525"/>
              <a:chOff x="5629275" y="3506486"/>
              <a:chExt cx="559316" cy="3057525"/>
            </a:xfrm>
          </p:grpSpPr>
          <p:pic>
            <p:nvPicPr>
              <p:cNvPr id="20" name="Picture 19" descr="s0818_11 Green density Map.jp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>
              <a:xfrm>
                <a:off x="5629275" y="3506486"/>
                <a:ext cx="447675" cy="305752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 rot="5400000">
                <a:off x="5905500" y="4733926"/>
                <a:ext cx="38151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1200" dirty="0" smtClean="0"/>
                  <a:t>e</a:t>
                </a:r>
                <a:r>
                  <a:rPr lang="en-GB" sz="1200" baseline="30000" dirty="0" smtClean="0"/>
                  <a:t>-</a:t>
                </a:r>
                <a:r>
                  <a:rPr lang="en-GB" sz="1200" dirty="0" smtClean="0"/>
                  <a:t>cm</a:t>
                </a:r>
                <a:r>
                  <a:rPr lang="en-GB" sz="1200" baseline="30000" dirty="0" smtClean="0"/>
                  <a:t>-3</a:t>
                </a:r>
                <a:endParaRPr lang="en-GB" sz="1200" dirty="0"/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>
            <a:xfrm>
              <a:off x="6705600" y="3429000"/>
              <a:ext cx="0" cy="71437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0" y="3629714"/>
            <a:ext cx="25241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2nd shock travels through heated, ionised material</a:t>
            </a:r>
          </a:p>
          <a:p>
            <a:endParaRPr lang="en-GB" sz="1200" dirty="0" smtClean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981700" y="3099767"/>
            <a:ext cx="1476375" cy="200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550670" y="1545287"/>
            <a:ext cx="0" cy="168651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06830" y="1545287"/>
            <a:ext cx="0" cy="1689528"/>
          </a:xfrm>
          <a:prstGeom prst="line">
            <a:avLst/>
          </a:pr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27"/>
          <p:cNvGrpSpPr/>
          <p:nvPr/>
        </p:nvGrpSpPr>
        <p:grpSpPr>
          <a:xfrm>
            <a:off x="3263630" y="1530371"/>
            <a:ext cx="4683748" cy="4959358"/>
            <a:chOff x="3263630" y="1250004"/>
            <a:chExt cx="4683748" cy="4959358"/>
          </a:xfrm>
        </p:grpSpPr>
        <p:sp>
          <p:nvSpPr>
            <p:cNvPr id="27" name="Rectangle 26"/>
            <p:cNvSpPr/>
            <p:nvPr/>
          </p:nvSpPr>
          <p:spPr>
            <a:xfrm>
              <a:off x="3263630" y="1250004"/>
              <a:ext cx="1259732" cy="14445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 descr="s0818_11 Green Rotated and Cropped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4242301" y="2149214"/>
              <a:ext cx="3705077" cy="4060148"/>
            </a:xfrm>
            <a:prstGeom prst="rect">
              <a:avLst/>
            </a:prstGeom>
            <a:noFill/>
            <a:ln w="88900">
              <a:solidFill>
                <a:srgbClr val="FF0000"/>
              </a:solidFill>
            </a:ln>
          </p:spPr>
        </p:pic>
      </p:grpSp>
      <p:sp>
        <p:nvSpPr>
          <p:cNvPr id="40" name="Rectangle 39"/>
          <p:cNvSpPr/>
          <p:nvPr/>
        </p:nvSpPr>
        <p:spPr>
          <a:xfrm>
            <a:off x="0" y="4600221"/>
            <a:ext cx="24835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Azimuthal symmetry of 2</a:t>
            </a:r>
            <a:r>
              <a:rPr lang="en-GB" baseline="30000" dirty="0" smtClean="0"/>
              <a:t>nd</a:t>
            </a:r>
            <a:r>
              <a:rPr lang="en-GB" dirty="0" smtClean="0"/>
              <a:t> shock reasonably independent of conditions ahead of it</a:t>
            </a:r>
          </a:p>
          <a:p>
            <a:endParaRPr lang="en-GB" sz="1200" dirty="0" smtClean="0"/>
          </a:p>
          <a:p>
            <a:r>
              <a:rPr lang="en-GB" dirty="0" smtClean="0"/>
              <a:t>Conditions behind 2</a:t>
            </a:r>
            <a:r>
              <a:rPr lang="en-GB" baseline="30000" dirty="0" smtClean="0"/>
              <a:t>nd</a:t>
            </a:r>
            <a:r>
              <a:rPr lang="en-GB" dirty="0" smtClean="0"/>
              <a:t>  shock are more unstable than behind the first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0818_11 Green Rotated and Cro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005" y="1127990"/>
            <a:ext cx="2763982" cy="25935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4873978" y="1191944"/>
            <a:ext cx="511926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400" dirty="0" smtClean="0"/>
              <a:t>225ns</a:t>
            </a:r>
            <a:endParaRPr lang="en-GB" sz="1400" dirty="0"/>
          </a:p>
        </p:txBody>
      </p:sp>
      <p:pic>
        <p:nvPicPr>
          <p:cNvPr id="11" name="Picture 10" descr="str0818_11 Liner2.jpg"/>
          <p:cNvPicPr>
            <a:picLocks noChangeAspect="1"/>
          </p:cNvPicPr>
          <p:nvPr/>
        </p:nvPicPr>
        <p:blipFill>
          <a:blip r:embed="rId3" cstate="print"/>
          <a:srcRect l="6177" t="8867" r="9122" b="11456"/>
          <a:stretch>
            <a:fillRect/>
          </a:stretch>
        </p:blipFill>
        <p:spPr>
          <a:xfrm>
            <a:off x="138289" y="1346110"/>
            <a:ext cx="2421058" cy="20951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013792"/>
            <a:ext cx="2289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8mBar </a:t>
            </a:r>
            <a:r>
              <a:rPr lang="en-GB" sz="1600" dirty="0" err="1" smtClean="0"/>
              <a:t>Ar</a:t>
            </a:r>
            <a:r>
              <a:rPr lang="en-GB" sz="1600" dirty="0" smtClean="0"/>
              <a:t> shot. s0818_11</a:t>
            </a:r>
            <a:endParaRPr lang="en-GB" sz="1600" dirty="0"/>
          </a:p>
        </p:txBody>
      </p:sp>
      <p:grpSp>
        <p:nvGrpSpPr>
          <p:cNvPr id="2" name="Group 42"/>
          <p:cNvGrpSpPr/>
          <p:nvPr/>
        </p:nvGrpSpPr>
        <p:grpSpPr>
          <a:xfrm>
            <a:off x="6400973" y="1143333"/>
            <a:ext cx="2676525" cy="2586558"/>
            <a:chOff x="6429374" y="923925"/>
            <a:chExt cx="2676525" cy="2586558"/>
          </a:xfrm>
        </p:grpSpPr>
        <p:pic>
          <p:nvPicPr>
            <p:cNvPr id="8" name="Picture 7" descr="s0818_11 Blue Rotated and Cropped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6429374" y="923925"/>
              <a:ext cx="2676525" cy="25865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549954" y="962436"/>
              <a:ext cx="511926" cy="2881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dirty="0" smtClean="0"/>
                <a:t>253ns</a:t>
              </a:r>
              <a:endParaRPr lang="en-GB" sz="14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514975" y="1680542"/>
            <a:ext cx="955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</a:t>
            </a:r>
            <a:r>
              <a:rPr lang="en-GB" sz="1600" baseline="30000" dirty="0" smtClean="0"/>
              <a:t>st</a:t>
            </a:r>
            <a:r>
              <a:rPr lang="en-GB" sz="1600" dirty="0" smtClean="0"/>
              <a:t> shock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2</a:t>
            </a:r>
            <a:r>
              <a:rPr lang="en-GB" sz="1600" baseline="30000" dirty="0" smtClean="0"/>
              <a:t>nd</a:t>
            </a:r>
            <a:r>
              <a:rPr lang="en-GB" sz="1600" dirty="0" smtClean="0"/>
              <a:t> shock</a:t>
            </a:r>
          </a:p>
          <a:p>
            <a:endParaRPr lang="en-GB" sz="1600" dirty="0" smtClean="0"/>
          </a:p>
          <a:p>
            <a:r>
              <a:rPr lang="en-GB" sz="1600" dirty="0" smtClean="0"/>
              <a:t>3</a:t>
            </a:r>
            <a:r>
              <a:rPr lang="en-GB" sz="1600" baseline="30000" dirty="0" smtClean="0"/>
              <a:t>rd</a:t>
            </a:r>
            <a:r>
              <a:rPr lang="en-GB" sz="1600" dirty="0" smtClean="0"/>
              <a:t>?</a:t>
            </a:r>
            <a:endParaRPr lang="en-GB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714875" y="1851992"/>
            <a:ext cx="866775" cy="31432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391275" y="1861517"/>
            <a:ext cx="1034761" cy="40282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391275" y="2604467"/>
            <a:ext cx="819150" cy="762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153025" y="2575893"/>
            <a:ext cx="400050" cy="133349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8"/>
          <p:cNvGrpSpPr/>
          <p:nvPr/>
        </p:nvGrpSpPr>
        <p:grpSpPr>
          <a:xfrm>
            <a:off x="2461381" y="3700550"/>
            <a:ext cx="6682619" cy="3154102"/>
            <a:chOff x="2461381" y="3420183"/>
            <a:chExt cx="6682619" cy="3154102"/>
          </a:xfrm>
        </p:grpSpPr>
        <p:pic>
          <p:nvPicPr>
            <p:cNvPr id="14" name="Picture 13" descr="s0818_11 Green density Map.jpg"/>
            <p:cNvPicPr>
              <a:picLocks noChangeAspect="1"/>
            </p:cNvPicPr>
            <p:nvPr/>
          </p:nvPicPr>
          <p:blipFill>
            <a:blip r:embed="rId5" cstate="print"/>
            <a:srcRect l="5763" t="570" r="17663"/>
            <a:stretch>
              <a:fillRect/>
            </a:stretch>
          </p:blipFill>
          <p:spPr>
            <a:xfrm>
              <a:off x="2461381" y="3456434"/>
              <a:ext cx="3063119" cy="3057525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/>
            <p:nvPr/>
          </p:nvCxnSpPr>
          <p:spPr>
            <a:xfrm>
              <a:off x="3076575" y="3429000"/>
              <a:ext cx="0" cy="71437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s0818_11 Blue density Map.jpg"/>
            <p:cNvPicPr>
              <a:picLocks noChangeAspect="1"/>
            </p:cNvPicPr>
            <p:nvPr/>
          </p:nvPicPr>
          <p:blipFill>
            <a:blip r:embed="rId6" cstate="print"/>
            <a:srcRect l="16323" t="1944" r="18173"/>
            <a:stretch>
              <a:fillRect/>
            </a:stretch>
          </p:blipFill>
          <p:spPr>
            <a:xfrm>
              <a:off x="6438900" y="3420183"/>
              <a:ext cx="2705100" cy="3112826"/>
            </a:xfrm>
            <a:prstGeom prst="rect">
              <a:avLst/>
            </a:prstGeom>
          </p:spPr>
        </p:pic>
        <p:grpSp>
          <p:nvGrpSpPr>
            <p:cNvPr id="4" name="Group 32"/>
            <p:cNvGrpSpPr/>
            <p:nvPr/>
          </p:nvGrpSpPr>
          <p:grpSpPr>
            <a:xfrm>
              <a:off x="5753100" y="3516760"/>
              <a:ext cx="559316" cy="3057525"/>
              <a:chOff x="5629275" y="3516760"/>
              <a:chExt cx="559316" cy="3057525"/>
            </a:xfrm>
          </p:grpSpPr>
          <p:pic>
            <p:nvPicPr>
              <p:cNvPr id="20" name="Picture 19" descr="s0818_11 Green density Map.jp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>
              <a:xfrm>
                <a:off x="5629275" y="3516760"/>
                <a:ext cx="447675" cy="305752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 rot="5400000">
                <a:off x="5905500" y="4733926"/>
                <a:ext cx="38151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1200" dirty="0" smtClean="0"/>
                  <a:t>e</a:t>
                </a:r>
                <a:r>
                  <a:rPr lang="en-GB" sz="1200" baseline="30000" dirty="0" smtClean="0"/>
                  <a:t>-</a:t>
                </a:r>
                <a:r>
                  <a:rPr lang="en-GB" sz="1200" dirty="0" smtClean="0"/>
                  <a:t>cm</a:t>
                </a:r>
                <a:r>
                  <a:rPr lang="en-GB" sz="1200" baseline="30000" dirty="0" smtClean="0"/>
                  <a:t>-3</a:t>
                </a:r>
                <a:endParaRPr lang="en-GB" sz="1200" dirty="0"/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>
            <a:xfrm>
              <a:off x="6705600" y="3429000"/>
              <a:ext cx="0" cy="71437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0" y="3629714"/>
            <a:ext cx="25241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2nd shock travels through heated, ionised material</a:t>
            </a:r>
          </a:p>
          <a:p>
            <a:endParaRPr lang="en-GB" sz="1200" dirty="0" smtClean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981700" y="3099767"/>
            <a:ext cx="1476375" cy="200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550670" y="1545287"/>
            <a:ext cx="0" cy="168651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06830" y="1545287"/>
            <a:ext cx="0" cy="1689528"/>
          </a:xfrm>
          <a:prstGeom prst="line">
            <a:avLst/>
          </a:pr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0" y="4600221"/>
            <a:ext cx="24835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Azimuthal symmetry of 2</a:t>
            </a:r>
            <a:r>
              <a:rPr lang="en-GB" baseline="30000" dirty="0" smtClean="0"/>
              <a:t>nd</a:t>
            </a:r>
            <a:r>
              <a:rPr lang="en-GB" dirty="0" smtClean="0"/>
              <a:t> shock reasonably independent of conditions ahead of it</a:t>
            </a:r>
          </a:p>
          <a:p>
            <a:endParaRPr lang="en-GB" sz="1200" dirty="0" smtClean="0"/>
          </a:p>
          <a:p>
            <a:r>
              <a:rPr lang="en-GB" dirty="0" smtClean="0"/>
              <a:t>Conditions behind 2</a:t>
            </a:r>
            <a:r>
              <a:rPr lang="en-GB" baseline="30000" dirty="0" smtClean="0"/>
              <a:t>nd</a:t>
            </a:r>
            <a:r>
              <a:rPr lang="en-GB" dirty="0" smtClean="0"/>
              <a:t>  shock are more unstable than behind the first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0816_11 blue lineouts origi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78793" y="3581400"/>
            <a:ext cx="4193857" cy="3076575"/>
          </a:xfrm>
          <a:prstGeom prst="rect">
            <a:avLst/>
          </a:prstGeom>
        </p:spPr>
      </p:pic>
      <p:pic>
        <p:nvPicPr>
          <p:cNvPr id="13" name="Picture 12" descr="s0816_11 blue density Map.jpg"/>
          <p:cNvPicPr>
            <a:picLocks noChangeAspect="1"/>
          </p:cNvPicPr>
          <p:nvPr/>
        </p:nvPicPr>
        <p:blipFill>
          <a:blip r:embed="rId4" cstate="print"/>
          <a:srcRect l="6690" r="5388"/>
          <a:stretch>
            <a:fillRect/>
          </a:stretch>
        </p:blipFill>
        <p:spPr>
          <a:xfrm>
            <a:off x="5410200" y="667920"/>
            <a:ext cx="3619500" cy="3164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u="sng" dirty="0" smtClean="0">
                <a:solidFill>
                  <a:srgbClr val="C00000"/>
                </a:solidFill>
              </a:rPr>
              <a:t>Later time interferometry (Xe)</a:t>
            </a:r>
            <a:endParaRPr lang="en-GB" sz="4400" u="sng" dirty="0">
              <a:solidFill>
                <a:srgbClr val="C00000"/>
              </a:solidFill>
            </a:endParaRPr>
          </a:p>
        </p:txBody>
      </p:sp>
      <p:pic>
        <p:nvPicPr>
          <p:cNvPr id="11" name="Picture 10" descr="s0816_11 Green Rotated and Cropped.jpg"/>
          <p:cNvPicPr>
            <a:picLocks noChangeAspect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>
          <a:xfrm>
            <a:off x="0" y="886462"/>
            <a:ext cx="2695574" cy="2642806"/>
          </a:xfrm>
          <a:prstGeom prst="rect">
            <a:avLst/>
          </a:prstGeom>
        </p:spPr>
      </p:pic>
      <p:pic>
        <p:nvPicPr>
          <p:cNvPr id="12" name="Picture 11" descr="s0816_11 Blue Rotated and Croppe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743200" y="885824"/>
            <a:ext cx="2628900" cy="26495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0748" y="3827376"/>
            <a:ext cx="280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Leading edge of second shock is uniform despite instabilities in trailing edges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193" y="229752"/>
            <a:ext cx="2124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Data from 2.9mBar xenon </a:t>
            </a:r>
          </a:p>
          <a:p>
            <a:r>
              <a:rPr lang="en-GB" sz="1400" dirty="0" smtClean="0"/>
              <a:t>shot. s0816_11</a:t>
            </a:r>
            <a:endParaRPr lang="en-GB" sz="1400" dirty="0"/>
          </a:p>
        </p:txBody>
      </p:sp>
      <p:pic>
        <p:nvPicPr>
          <p:cNvPr id="16" name="Picture 15" descr="str0816_11 Liner Photoshopped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540633"/>
            <a:ext cx="1748028" cy="15176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300" y="962025"/>
            <a:ext cx="51192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GB" sz="1400" dirty="0" smtClean="0"/>
              <a:t>342ns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800350" y="962025"/>
            <a:ext cx="51192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GB" sz="1400" dirty="0" smtClean="0"/>
              <a:t>370ns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5029200"/>
            <a:ext cx="4705350" cy="1708160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Initial mass of gas in liner: 5.5µg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Mass in shock assuming n</a:t>
            </a:r>
            <a:r>
              <a:rPr lang="en-GB" baseline="-25000" dirty="0" smtClean="0">
                <a:solidFill>
                  <a:srgbClr val="0000FF"/>
                </a:solidFill>
              </a:rPr>
              <a:t>e</a:t>
            </a:r>
            <a:r>
              <a:rPr lang="en-GB" dirty="0" smtClean="0">
                <a:solidFill>
                  <a:srgbClr val="0000FF"/>
                </a:solidFill>
              </a:rPr>
              <a:t> is from </a:t>
            </a:r>
            <a:r>
              <a:rPr lang="en-GB" dirty="0" err="1" smtClean="0">
                <a:solidFill>
                  <a:srgbClr val="0000FF"/>
                </a:solidFill>
              </a:rPr>
              <a:t>XeIII</a:t>
            </a:r>
            <a:r>
              <a:rPr lang="en-GB" dirty="0" smtClean="0">
                <a:solidFill>
                  <a:srgbClr val="0000FF"/>
                </a:solidFill>
              </a:rPr>
              <a:t>: 14µg – Clearly wrong (unless there is a lot of Al inside) Assuming n</a:t>
            </a:r>
            <a:r>
              <a:rPr lang="en-GB" baseline="-25000" dirty="0" smtClean="0">
                <a:solidFill>
                  <a:srgbClr val="0000FF"/>
                </a:solidFill>
              </a:rPr>
              <a:t>e</a:t>
            </a:r>
            <a:r>
              <a:rPr lang="en-GB" dirty="0" smtClean="0">
                <a:solidFill>
                  <a:srgbClr val="0000FF"/>
                </a:solidFill>
              </a:rPr>
              <a:t> from </a:t>
            </a:r>
            <a:r>
              <a:rPr lang="en-GB" dirty="0" err="1" smtClean="0">
                <a:solidFill>
                  <a:srgbClr val="0000FF"/>
                </a:solidFill>
              </a:rPr>
              <a:t>XeV</a:t>
            </a:r>
            <a:r>
              <a:rPr lang="en-GB" dirty="0" smtClean="0">
                <a:solidFill>
                  <a:srgbClr val="0000FF"/>
                </a:solidFill>
              </a:rPr>
              <a:t>: 5.5µg – possible</a:t>
            </a:r>
          </a:p>
          <a:p>
            <a:r>
              <a:rPr lang="en-GB" dirty="0" smtClean="0"/>
              <a:t>- Need careful analysis of spectroscopic data to determine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562725" y="3429000"/>
            <a:ext cx="0" cy="714375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191125" y="3219450"/>
            <a:ext cx="87630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4489450" y="3333750"/>
          <a:ext cx="165100" cy="190500"/>
        </p:xfrm>
        <a:graphic>
          <a:graphicData uri="http://schemas.openxmlformats.org/presentationml/2006/ole">
            <p:oleObj spid="_x0000_s10242" name="Equation" r:id="rId8" imgW="164880" imgH="190440" progId="Equation.3">
              <p:embed/>
            </p:oleObj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117600" y="6431573"/>
          <a:ext cx="254000" cy="293077"/>
        </p:xfrm>
        <a:graphic>
          <a:graphicData uri="http://schemas.openxmlformats.org/presentationml/2006/ole">
            <p:oleObj spid="_x0000_s10243" name="Equation" r:id="rId9" imgW="164880" imgH="190440" progId="Equation.3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257425" y="3057525"/>
            <a:ext cx="843748" cy="492443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GB" sz="1600" dirty="0" smtClean="0"/>
              <a:t>1</a:t>
            </a:r>
            <a:r>
              <a:rPr lang="en-GB" sz="1600" baseline="30000" dirty="0" smtClean="0"/>
              <a:t>st</a:t>
            </a:r>
            <a:r>
              <a:rPr lang="en-GB" sz="1600" dirty="0" smtClean="0"/>
              <a:t> shock</a:t>
            </a:r>
          </a:p>
          <a:p>
            <a:r>
              <a:rPr lang="en-GB" sz="1600" dirty="0" smtClean="0"/>
              <a:t>2</a:t>
            </a:r>
            <a:r>
              <a:rPr lang="en-GB" sz="1600" baseline="30000" dirty="0" smtClean="0"/>
              <a:t>nd</a:t>
            </a:r>
            <a:r>
              <a:rPr lang="en-GB" sz="1600" dirty="0" smtClean="0"/>
              <a:t> shock</a:t>
            </a:r>
            <a:endParaRPr lang="en-GB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1609725" y="2638425"/>
            <a:ext cx="638175" cy="51435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590675" y="3267075"/>
            <a:ext cx="676276" cy="16192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028951" y="2200275"/>
            <a:ext cx="971549" cy="97155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076576" y="2809875"/>
            <a:ext cx="666749" cy="65722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6" name="Text Box 4"/>
          <p:cNvSpPr txBox="1">
            <a:spLocks noChangeArrowheads="1"/>
          </p:cNvSpPr>
          <p:nvPr/>
        </p:nvSpPr>
        <p:spPr bwMode="auto">
          <a:xfrm>
            <a:off x="107950" y="2187575"/>
            <a:ext cx="2259013" cy="304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400" b="0" baseline="0">
                <a:solidFill>
                  <a:schemeClr val="bg1"/>
                </a:solidFill>
              </a:rPr>
              <a:t>laser shadowgraph, 233ns</a:t>
            </a:r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Simulations of jet formation in vacuum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208" y="1559689"/>
            <a:ext cx="262778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0000CC"/>
                </a:solidFill>
              </a:rPr>
              <a:t>“indirect” magnetic collimation of the dense part of the jet </a:t>
            </a:r>
            <a:endParaRPr kumimoji="1" lang="en-GB" u="sng" baseline="0" dirty="0" smtClean="0">
              <a:solidFill>
                <a:srgbClr val="0000CC"/>
              </a:solidFill>
              <a:latin typeface="Arial"/>
              <a:cs typeface="Arial"/>
            </a:endParaRPr>
          </a:p>
          <a:p>
            <a:r>
              <a:rPr kumimoji="1" lang="en-GB" u="sng" baseline="0" dirty="0" smtClean="0">
                <a:solidFill>
                  <a:srgbClr val="0000CC"/>
                </a:solidFill>
                <a:latin typeface="Arial"/>
                <a:cs typeface="Arial"/>
              </a:rPr>
              <a:t>Opening angles:</a:t>
            </a:r>
          </a:p>
          <a:p>
            <a:pPr>
              <a:spcBef>
                <a:spcPts val="1200"/>
              </a:spcBef>
            </a:pPr>
            <a:r>
              <a:rPr kumimoji="1" lang="en-GB" baseline="0" dirty="0" smtClean="0">
                <a:solidFill>
                  <a:srgbClr val="0000CC"/>
                </a:solidFill>
                <a:latin typeface="Arial"/>
                <a:cs typeface="Arial"/>
              </a:rPr>
              <a:t>~5</a:t>
            </a:r>
            <a:r>
              <a:rPr kumimoji="1" lang="en-GB" baseline="30000" dirty="0" smtClean="0">
                <a:solidFill>
                  <a:srgbClr val="0000CC"/>
                </a:solidFill>
                <a:latin typeface="Arial"/>
                <a:cs typeface="Arial"/>
              </a:rPr>
              <a:t>0</a:t>
            </a:r>
            <a:r>
              <a:rPr kumimoji="1" lang="en-GB" baseline="0" dirty="0" smtClean="0">
                <a:solidFill>
                  <a:srgbClr val="0000CC"/>
                </a:solidFill>
                <a:latin typeface="Arial"/>
                <a:cs typeface="Arial"/>
              </a:rPr>
              <a:t> in simulations</a:t>
            </a:r>
          </a:p>
          <a:p>
            <a:pPr>
              <a:spcBef>
                <a:spcPts val="600"/>
              </a:spcBef>
            </a:pPr>
            <a:r>
              <a:rPr kumimoji="1" lang="en-GB" baseline="0" dirty="0" smtClean="0">
                <a:solidFill>
                  <a:srgbClr val="0000CC"/>
                </a:solidFill>
                <a:latin typeface="Arial"/>
                <a:cs typeface="Arial"/>
              </a:rPr>
              <a:t>~2</a:t>
            </a:r>
            <a:r>
              <a:rPr kumimoji="1" lang="en-GB" baseline="30000" dirty="0" smtClean="0">
                <a:solidFill>
                  <a:srgbClr val="0000CC"/>
                </a:solidFill>
                <a:latin typeface="Arial"/>
                <a:cs typeface="Arial"/>
              </a:rPr>
              <a:t>0</a:t>
            </a:r>
            <a:r>
              <a:rPr kumimoji="1" lang="en-GB" baseline="0" dirty="0" smtClean="0">
                <a:solidFill>
                  <a:srgbClr val="0000CC"/>
                </a:solidFill>
                <a:latin typeface="Arial"/>
                <a:cs typeface="Arial"/>
              </a:rPr>
              <a:t> in experiments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Faster </a:t>
            </a:r>
            <a:r>
              <a:rPr lang="en-GB" baseline="0" dirty="0" err="1" smtClean="0">
                <a:solidFill>
                  <a:schemeClr val="tx1"/>
                </a:solidFill>
              </a:rPr>
              <a:t>radiative</a:t>
            </a:r>
            <a:r>
              <a:rPr lang="en-GB" baseline="0" dirty="0" smtClean="0">
                <a:solidFill>
                  <a:schemeClr val="tx1"/>
                </a:solidFill>
              </a:rPr>
              <a:t> cooling and higher internal Mach number in experiments?</a:t>
            </a:r>
            <a:endParaRPr lang="en-US" baseline="0" dirty="0" smtClean="0">
              <a:solidFill>
                <a:schemeClr val="tx1"/>
              </a:solidFill>
            </a:endParaRPr>
          </a:p>
          <a:p>
            <a:r>
              <a:rPr lang="en-GB" baseline="0" dirty="0" smtClean="0">
                <a:solidFill>
                  <a:srgbClr val="C00000"/>
                </a:solidFill>
              </a:rPr>
              <a:t>Simulations underestimate magnetic field and current in the jet?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179512" y="1019175"/>
            <a:ext cx="8964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baseline="0" dirty="0">
                <a:solidFill>
                  <a:srgbClr val="FF0000"/>
                </a:solidFill>
                <a:latin typeface="+mn-lt"/>
              </a:rPr>
              <a:t>The </a:t>
            </a:r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experiment </a:t>
            </a:r>
            <a:r>
              <a:rPr lang="en-US" baseline="0" dirty="0">
                <a:solidFill>
                  <a:srgbClr val="FF0000"/>
                </a:solidFill>
                <a:latin typeface="+mn-lt"/>
              </a:rPr>
              <a:t>have been modeled using </a:t>
            </a:r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a 3D resistive MHD code GORGON  </a:t>
            </a:r>
          </a:p>
        </p:txBody>
      </p:sp>
      <p:pic>
        <p:nvPicPr>
          <p:cNvPr id="12" name="Picture 11" descr="foil10.png"/>
          <p:cNvPicPr>
            <a:picLocks noChangeAspect="1"/>
          </p:cNvPicPr>
          <p:nvPr/>
        </p:nvPicPr>
        <p:blipFill>
          <a:blip r:embed="rId3" cstate="print"/>
          <a:srcRect l="5596" t="9374" r="14789" b="9374"/>
          <a:stretch>
            <a:fillRect/>
          </a:stretch>
        </p:blipFill>
        <p:spPr>
          <a:xfrm>
            <a:off x="29616" y="1412776"/>
            <a:ext cx="6270576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Cylindrically converging shock: experimental set-up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7020272" y="6474822"/>
            <a:ext cx="2088232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600" baseline="0" dirty="0" err="1" smtClean="0">
                <a:solidFill>
                  <a:schemeClr val="tx1"/>
                </a:solidFill>
              </a:rPr>
              <a:t>Burdiak</a:t>
            </a:r>
            <a:r>
              <a:rPr lang="en-GB" sz="1600" baseline="0" dirty="0" smtClean="0">
                <a:solidFill>
                  <a:schemeClr val="tx1"/>
                </a:solidFill>
              </a:rPr>
              <a:t> et al., 2012</a:t>
            </a:r>
            <a:endParaRPr lang="en-US" sz="1600" baseline="0" dirty="0">
              <a:solidFill>
                <a:schemeClr val="tx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63688" y="1124744"/>
            <a:ext cx="2376264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aseline="0" dirty="0" smtClean="0">
                <a:solidFill>
                  <a:schemeClr val="tx1"/>
                </a:solidFill>
              </a:rPr>
              <a:t>Diagnostics</a:t>
            </a:r>
            <a:endParaRPr lang="en-GB" sz="2000" baseline="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5464" y="1772816"/>
            <a:ext cx="5404648" cy="3908028"/>
            <a:chOff x="175464" y="1772816"/>
            <a:chExt cx="5404648" cy="390802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464" y="1844824"/>
              <a:ext cx="5404648" cy="383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1835696" y="1772816"/>
              <a:ext cx="2664296" cy="43204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rgbClr val="00008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652120" y="1268760"/>
            <a:ext cx="34563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err="1" smtClean="0">
                <a:solidFill>
                  <a:srgbClr val="FF0000"/>
                </a:solidFill>
              </a:rPr>
              <a:t>Ar</a:t>
            </a:r>
            <a:r>
              <a:rPr lang="en-GB" baseline="0" dirty="0" smtClean="0">
                <a:solidFill>
                  <a:srgbClr val="FF0000"/>
                </a:solidFill>
              </a:rPr>
              <a:t>, </a:t>
            </a:r>
            <a:r>
              <a:rPr lang="en-GB" baseline="0" dirty="0" err="1" smtClean="0">
                <a:solidFill>
                  <a:srgbClr val="FF0000"/>
                </a:solidFill>
              </a:rPr>
              <a:t>Xe</a:t>
            </a:r>
            <a:r>
              <a:rPr lang="en-GB" baseline="0" dirty="0" smtClean="0">
                <a:solidFill>
                  <a:srgbClr val="FF0000"/>
                </a:solidFill>
              </a:rPr>
              <a:t>, N</a:t>
            </a:r>
            <a:r>
              <a:rPr lang="en-GB" dirty="0" smtClean="0">
                <a:solidFill>
                  <a:srgbClr val="FF0000"/>
                </a:solidFill>
              </a:rPr>
              <a:t>2</a:t>
            </a:r>
            <a:r>
              <a:rPr lang="en-GB" baseline="0" dirty="0" smtClean="0">
                <a:solidFill>
                  <a:srgbClr val="FF0000"/>
                </a:solidFill>
              </a:rPr>
              <a:t> gas </a:t>
            </a:r>
            <a:r>
              <a:rPr lang="en-GB" baseline="0" dirty="0" smtClean="0">
                <a:solidFill>
                  <a:srgbClr val="FF0000"/>
                </a:solidFill>
              </a:rPr>
              <a:t>( 1.4x10</a:t>
            </a:r>
            <a:r>
              <a:rPr lang="en-GB" baseline="30000" dirty="0" smtClean="0">
                <a:solidFill>
                  <a:srgbClr val="FF0000"/>
                </a:solidFill>
              </a:rPr>
              <a:t>-5</a:t>
            </a:r>
            <a:r>
              <a:rPr lang="en-GB" baseline="0" dirty="0" smtClean="0">
                <a:solidFill>
                  <a:srgbClr val="FF0000"/>
                </a:solidFill>
              </a:rPr>
              <a:t> </a:t>
            </a:r>
            <a:r>
              <a:rPr lang="en-GB" baseline="0" dirty="0" smtClean="0">
                <a:solidFill>
                  <a:srgbClr val="FF0000"/>
                </a:solidFill>
              </a:rPr>
              <a:t>g/cc) inside a thin-wall Al liner driven by 1.4MA, 250ns current pulse</a:t>
            </a:r>
          </a:p>
          <a:p>
            <a:pPr>
              <a:spcBef>
                <a:spcPts val="0"/>
              </a:spcBef>
            </a:pPr>
            <a:endParaRPr lang="en-GB" baseline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chemeClr val="tx1"/>
                </a:solidFill>
              </a:rPr>
              <a:t>6mm diameter, 90</a:t>
            </a:r>
            <a:r>
              <a:rPr lang="en-GB" baseline="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GB" baseline="0" dirty="0" smtClean="0">
                <a:solidFill>
                  <a:schemeClr val="tx1"/>
                </a:solidFill>
              </a:rPr>
              <a:t>m thick Al liner ( ~ skin depth) </a:t>
            </a:r>
          </a:p>
          <a:p>
            <a:pPr>
              <a:spcBef>
                <a:spcPts val="0"/>
              </a:spcBef>
            </a:pPr>
            <a:endParaRPr lang="en-GB" baseline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rgbClr val="FF0000"/>
                </a:solidFill>
              </a:rPr>
              <a:t>No </a:t>
            </a:r>
            <a:r>
              <a:rPr lang="en-GB" baseline="0" dirty="0" smtClean="0">
                <a:solidFill>
                  <a:srgbClr val="FF0000"/>
                </a:solidFill>
              </a:rPr>
              <a:t>bulk motion of the </a:t>
            </a:r>
            <a:r>
              <a:rPr lang="en-GB" baseline="0" dirty="0" smtClean="0">
                <a:solidFill>
                  <a:srgbClr val="FF0000"/>
                </a:solidFill>
              </a:rPr>
              <a:t>liner,</a:t>
            </a:r>
            <a:endParaRPr lang="en-GB" baseline="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rgbClr val="FF0000"/>
                </a:solidFill>
              </a:rPr>
              <a:t>shock </a:t>
            </a:r>
            <a:r>
              <a:rPr lang="en-GB" baseline="0" dirty="0" smtClean="0">
                <a:solidFill>
                  <a:srgbClr val="FF0000"/>
                </a:solidFill>
              </a:rPr>
              <a:t>is driven by</a:t>
            </a:r>
            <a:r>
              <a:rPr lang="en-GB" baseline="0" dirty="0" smtClean="0">
                <a:solidFill>
                  <a:srgbClr val="7030A0"/>
                </a:solidFill>
              </a:rPr>
              <a:t> </a:t>
            </a:r>
            <a:endParaRPr lang="en-GB" baseline="0" dirty="0" smtClean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rgbClr val="7030A0"/>
                </a:solidFill>
              </a:rPr>
              <a:t>motion </a:t>
            </a:r>
            <a:r>
              <a:rPr lang="en-GB" baseline="0" dirty="0" smtClean="0">
                <a:solidFill>
                  <a:srgbClr val="7030A0"/>
                </a:solidFill>
              </a:rPr>
              <a:t>/ heating of the inner wall </a:t>
            </a:r>
            <a:r>
              <a:rPr lang="en-GB" baseline="0" dirty="0" smtClean="0">
                <a:solidFill>
                  <a:srgbClr val="7030A0"/>
                </a:solidFill>
              </a:rPr>
              <a:t>surface</a:t>
            </a: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chemeClr val="tx1"/>
                </a:solidFill>
              </a:rPr>
              <a:t>(and / or )</a:t>
            </a:r>
          </a:p>
          <a:p>
            <a:pPr>
              <a:spcBef>
                <a:spcPts val="0"/>
              </a:spcBef>
            </a:pPr>
            <a:r>
              <a:rPr lang="en-GB" baseline="0" dirty="0" smtClean="0">
                <a:solidFill>
                  <a:srgbClr val="0000CC"/>
                </a:solidFill>
              </a:rPr>
              <a:t>by </a:t>
            </a:r>
            <a:r>
              <a:rPr lang="en-GB" baseline="0" dirty="0" smtClean="0">
                <a:solidFill>
                  <a:srgbClr val="0000CC"/>
                </a:solidFill>
              </a:rPr>
              <a:t>magnetic field </a:t>
            </a:r>
            <a:r>
              <a:rPr lang="en-GB" baseline="0" dirty="0" smtClean="0">
                <a:solidFill>
                  <a:srgbClr val="0000CC"/>
                </a:solidFill>
              </a:rPr>
              <a:t>diffusing </a:t>
            </a:r>
            <a:r>
              <a:rPr lang="en-GB" baseline="0" dirty="0" smtClean="0">
                <a:solidFill>
                  <a:srgbClr val="0000CC"/>
                </a:solidFill>
              </a:rPr>
              <a:t>through </a:t>
            </a:r>
            <a:r>
              <a:rPr lang="en-GB" baseline="0" dirty="0" smtClean="0">
                <a:solidFill>
                  <a:srgbClr val="0000CC"/>
                </a:solidFill>
              </a:rPr>
              <a:t>the liner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Reverse shock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107950" y="1052736"/>
            <a:ext cx="2259013" cy="5419764"/>
            <a:chOff x="107950" y="1052736"/>
            <a:chExt cx="2259013" cy="5419764"/>
          </a:xfrm>
        </p:grpSpPr>
        <p:sp>
          <p:nvSpPr>
            <p:cNvPr id="550916" name="Text Box 4"/>
            <p:cNvSpPr txBox="1">
              <a:spLocks noChangeArrowheads="1"/>
            </p:cNvSpPr>
            <p:nvPr/>
          </p:nvSpPr>
          <p:spPr bwMode="auto">
            <a:xfrm>
              <a:off x="107950" y="2187575"/>
              <a:ext cx="2259013" cy="3048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sz="1400" b="0" baseline="0">
                  <a:solidFill>
                    <a:schemeClr val="bg1"/>
                  </a:solidFill>
                </a:rPr>
                <a:t>laser shadowgraph, 233ns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1520" y="5949280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altLang="ja-JP" sz="1400" i="0" baseline="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Plasma jet from radial foil</a:t>
              </a:r>
              <a:endParaRPr kumimoji="1" lang="ja-JP" altLang="en-US" sz="1400" i="0" baseline="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pic>
          <p:nvPicPr>
            <p:cNvPr id="13" name="Picture 2" descr="D:\Simulations\Gorgon\Magpie\RadialFoils\DualMaterials\Foil_gas_Matteo_results\MCPALL_s0602_10.png"/>
            <p:cNvPicPr>
              <a:picLocks noChangeAspect="1" noChangeArrowheads="1"/>
            </p:cNvPicPr>
            <p:nvPr/>
          </p:nvPicPr>
          <p:blipFill>
            <a:blip r:embed="rId3" cstate="print"/>
            <a:srcRect l="61607" t="22252" r="31792" b="24617"/>
            <a:stretch>
              <a:fillRect/>
            </a:stretch>
          </p:blipFill>
          <p:spPr bwMode="auto">
            <a:xfrm>
              <a:off x="251520" y="1916832"/>
              <a:ext cx="1752600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79512" y="1052736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GB" altLang="ja-JP" i="0" baseline="0" dirty="0" smtClean="0">
                  <a:solidFill>
                    <a:srgbClr val="006600"/>
                  </a:solidFill>
                  <a:latin typeface="Arial"/>
                  <a:cs typeface="Arial"/>
                </a:rPr>
                <a:t>CH foil</a:t>
              </a:r>
              <a:endParaRPr kumimoji="1" lang="ja-JP" altLang="en-US" i="0" baseline="0" dirty="0" err="1" smtClean="0">
                <a:solidFill>
                  <a:srgbClr val="006600"/>
                </a:solidFill>
                <a:latin typeface="Arial"/>
                <a:cs typeface="Arial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395536" y="1412776"/>
              <a:ext cx="288032" cy="28803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395536" y="4797152"/>
              <a:ext cx="504056" cy="115212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Rectangle 19"/>
            <p:cNvSpPr/>
            <p:nvPr/>
          </p:nvSpPr>
          <p:spPr bwMode="auto">
            <a:xfrm>
              <a:off x="251520" y="1772816"/>
              <a:ext cx="1800200" cy="144016"/>
            </a:xfrm>
            <a:prstGeom prst="rect">
              <a:avLst/>
            </a:prstGeom>
            <a:solidFill>
              <a:srgbClr val="006600"/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rgbClr val="00008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82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700808"/>
            <a:ext cx="30981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43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700808"/>
            <a:ext cx="3566539" cy="271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028384" y="5949280"/>
            <a:ext cx="86409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altLang="ja-JP" sz="1400" kern="0" baseline="0" dirty="0" smtClean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S0323B</a:t>
            </a:r>
            <a:endParaRPr lang="en-GB" altLang="ja-JP" sz="1800" i="0" kern="0" baseline="0" dirty="0" smtClean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altLang="ja-JP" sz="1800" i="0" kern="0" baseline="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lang="en-GB" altLang="ja-JP" sz="1800" i="0" kern="0" baseline="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</a:br>
            <a:endParaRPr lang="en-GB" altLang="ja-JP" sz="1800" i="0" kern="0" dirty="0" smtClean="0">
              <a:solidFill>
                <a:schemeClr val="accent6">
                  <a:lumMod val="50000"/>
                </a:schemeClr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altLang="ja-JP" sz="1800" i="0" kern="0" dirty="0" smtClean="0">
              <a:solidFill>
                <a:schemeClr val="accent6">
                  <a:lumMod val="50000"/>
                </a:schemeClr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948264" y="1052736"/>
            <a:ext cx="20882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altLang="ja-JP" sz="1400" kern="0" baseline="0" dirty="0" err="1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t_gr</a:t>
            </a:r>
            <a:r>
              <a:rPr lang="en-GB" altLang="ja-JP" sz="1400" kern="0" baseline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 = 392ns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altLang="ja-JP" sz="1400" kern="0" baseline="0" dirty="0" err="1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t_xuv</a:t>
            </a:r>
            <a:r>
              <a:rPr lang="en-GB" altLang="ja-JP" sz="1400" kern="0" baseline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=446, 476ns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altLang="ja-JP" sz="1800" i="0" kern="0" baseline="0" dirty="0" smtClean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altLang="ja-JP" kern="0" baseline="0" dirty="0" smtClean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altLang="ja-JP" sz="1800" i="0" kern="0" baseline="0" dirty="0" smtClean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altLang="ja-JP" sz="1800" i="0" kern="0" baseline="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lang="en-GB" altLang="ja-JP" sz="1800" i="0" kern="0" baseline="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</a:br>
            <a:endParaRPr lang="en-GB" altLang="ja-JP" sz="1800" i="0" kern="0" dirty="0" smtClean="0">
              <a:solidFill>
                <a:schemeClr val="accent6">
                  <a:lumMod val="50000"/>
                </a:schemeClr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altLang="ja-JP" sz="1800" i="0" kern="0" dirty="0" smtClean="0">
              <a:solidFill>
                <a:schemeClr val="accent6">
                  <a:lumMod val="50000"/>
                </a:schemeClr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4869160"/>
            <a:ext cx="2788572" cy="18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869160"/>
            <a:ext cx="2788572" cy="18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 dirty="0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8388350" y="5229225"/>
            <a:ext cx="663575" cy="244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000" b="0" baseline="0">
                <a:solidFill>
                  <a:schemeClr val="bg1"/>
                </a:solidFill>
              </a:rPr>
              <a:t>s012508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S0328 Al-Al  15mm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7740352" y="6237312"/>
            <a:ext cx="122413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altLang="ja-JP" sz="1400" kern="0" baseline="0" dirty="0" smtClean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S0328_XUV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altLang="ja-JP" sz="1800" i="0" kern="0" baseline="0" dirty="0" smtClean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altLang="ja-JP" kern="0" baseline="0" dirty="0" smtClean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altLang="ja-JP" sz="1800" i="0" kern="0" baseline="0" dirty="0" smtClean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altLang="ja-JP" sz="1800" i="0" kern="0" baseline="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lang="en-GB" altLang="ja-JP" sz="1800" i="0" kern="0" baseline="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</a:br>
            <a:endParaRPr lang="en-GB" altLang="ja-JP" sz="1800" i="0" kern="0" dirty="0" smtClean="0">
              <a:solidFill>
                <a:schemeClr val="accent6">
                  <a:lumMod val="50000"/>
                </a:schemeClr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altLang="ja-JP" sz="1800" i="0" kern="0" dirty="0" smtClean="0">
              <a:solidFill>
                <a:schemeClr val="accent6">
                  <a:lumMod val="50000"/>
                </a:schemeClr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7452320" y="3429000"/>
            <a:ext cx="122413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altLang="ja-JP" sz="1400" kern="0" baseline="0" dirty="0" err="1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t_XUV</a:t>
            </a:r>
            <a:r>
              <a:rPr lang="en-GB" altLang="ja-JP" sz="1400" kern="0" baseline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 = 520ns, 550ns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altLang="ja-JP" sz="1800" i="0" kern="0" baseline="0" dirty="0" smtClean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altLang="ja-JP" kern="0" baseline="0" dirty="0" smtClean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altLang="ja-JP" sz="1800" i="0" kern="0" baseline="0" dirty="0" smtClean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altLang="ja-JP" sz="1800" i="0" kern="0" baseline="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lang="en-GB" altLang="ja-JP" sz="1800" i="0" kern="0" baseline="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</a:br>
            <a:endParaRPr lang="en-GB" altLang="ja-JP" sz="1800" i="0" kern="0" dirty="0" smtClean="0">
              <a:solidFill>
                <a:schemeClr val="accent6">
                  <a:lumMod val="50000"/>
                </a:schemeClr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altLang="ja-JP" sz="1800" i="0" kern="0" dirty="0" smtClean="0">
              <a:solidFill>
                <a:schemeClr val="accent6">
                  <a:lumMod val="50000"/>
                </a:schemeClr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12526"/>
          <a:stretch>
            <a:fillRect/>
          </a:stretch>
        </p:blipFill>
        <p:spPr bwMode="auto">
          <a:xfrm>
            <a:off x="395476" y="1124744"/>
            <a:ext cx="4525271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 r="12526"/>
          <a:stretch>
            <a:fillRect/>
          </a:stretch>
        </p:blipFill>
        <p:spPr bwMode="auto">
          <a:xfrm>
            <a:off x="392355" y="3692550"/>
            <a:ext cx="4525291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pPr eaLnBrk="1" hangingPunct="1"/>
            <a:r>
              <a:rPr lang="en-US" b="1" kern="1200" dirty="0" smtClean="0">
                <a:solidFill>
                  <a:srgbClr val="000000"/>
                </a:solidFill>
                <a:latin typeface="Arial" charset="0"/>
              </a:rPr>
              <a:t>Thomson scattering: jet velocity and temperature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20" y="112474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0000CC"/>
                </a:solidFill>
              </a:rPr>
              <a:t>Axial profile of the flow velocity in the jet </a:t>
            </a:r>
            <a:endParaRPr lang="en-US" baseline="0" dirty="0">
              <a:solidFill>
                <a:schemeClr val="tx1"/>
              </a:solidFill>
            </a:endParaRPr>
          </a:p>
        </p:txBody>
      </p:sp>
      <p:pic>
        <p:nvPicPr>
          <p:cNvPr id="611331" name="Picture 3"/>
          <p:cNvPicPr>
            <a:picLocks noChangeAspect="1" noChangeArrowheads="1"/>
          </p:cNvPicPr>
          <p:nvPr/>
        </p:nvPicPr>
        <p:blipFill>
          <a:blip r:embed="rId2" cstate="print"/>
          <a:srcRect l="5087" t="5948" r="6105" b="5948"/>
          <a:stretch>
            <a:fillRect/>
          </a:stretch>
        </p:blipFill>
        <p:spPr bwMode="auto">
          <a:xfrm>
            <a:off x="3949938" y="1124744"/>
            <a:ext cx="3142342" cy="266581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923928" y="3933056"/>
            <a:ext cx="511256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0000CC"/>
                </a:solidFill>
              </a:rPr>
              <a:t>Flow velocity: 50-60km/s at z=12-20mm</a:t>
            </a:r>
          </a:p>
          <a:p>
            <a:r>
              <a:rPr lang="en-GB" baseline="0" dirty="0" smtClean="0">
                <a:solidFill>
                  <a:srgbClr val="0000CC"/>
                </a:solidFill>
              </a:rPr>
              <a:t>(jet tip at z&gt;35mm, </a:t>
            </a:r>
            <a:r>
              <a:rPr lang="en-GB" baseline="0" dirty="0" err="1" smtClean="0">
                <a:solidFill>
                  <a:srgbClr val="0000CC"/>
                </a:solidFill>
              </a:rPr>
              <a:t>V</a:t>
            </a:r>
            <a:r>
              <a:rPr lang="en-GB" dirty="0" err="1" smtClean="0">
                <a:solidFill>
                  <a:srgbClr val="0000CC"/>
                </a:solidFill>
              </a:rPr>
              <a:t>tip</a:t>
            </a:r>
            <a:r>
              <a:rPr lang="en-GB" baseline="0" dirty="0" smtClean="0">
                <a:solidFill>
                  <a:srgbClr val="0000CC"/>
                </a:solidFill>
              </a:rPr>
              <a:t> ~100km/s)</a:t>
            </a:r>
          </a:p>
          <a:p>
            <a:r>
              <a:rPr lang="en-GB" baseline="0" dirty="0" smtClean="0">
                <a:solidFill>
                  <a:srgbClr val="006600"/>
                </a:solidFill>
              </a:rPr>
              <a:t>T</a:t>
            </a:r>
            <a:r>
              <a:rPr lang="en-GB" dirty="0" smtClean="0">
                <a:solidFill>
                  <a:srgbClr val="006600"/>
                </a:solidFill>
              </a:rPr>
              <a:t>e</a:t>
            </a:r>
            <a:r>
              <a:rPr lang="en-GB" baseline="0" dirty="0" smtClean="0">
                <a:solidFill>
                  <a:srgbClr val="006600"/>
                </a:solidFill>
              </a:rPr>
              <a:t> = 15-20eV (Z~4)</a:t>
            </a:r>
          </a:p>
          <a:p>
            <a:r>
              <a:rPr lang="en-GB" baseline="0" dirty="0" smtClean="0">
                <a:solidFill>
                  <a:schemeClr val="tx1"/>
                </a:solidFill>
              </a:rPr>
              <a:t>C</a:t>
            </a:r>
            <a:r>
              <a:rPr lang="en-GB" dirty="0" smtClean="0">
                <a:solidFill>
                  <a:schemeClr val="tx1"/>
                </a:solidFill>
              </a:rPr>
              <a:t>s</a:t>
            </a:r>
            <a:r>
              <a:rPr lang="en-GB" baseline="0" dirty="0" smtClean="0">
                <a:solidFill>
                  <a:schemeClr val="tx1"/>
                </a:solidFill>
              </a:rPr>
              <a:t> ~ 2x10</a:t>
            </a:r>
            <a:r>
              <a:rPr lang="en-GB" baseline="30000" dirty="0" smtClean="0">
                <a:solidFill>
                  <a:schemeClr val="tx1"/>
                </a:solidFill>
              </a:rPr>
              <a:t>6</a:t>
            </a:r>
            <a:r>
              <a:rPr lang="en-GB" baseline="0" dirty="0" smtClean="0">
                <a:solidFill>
                  <a:schemeClr val="tx1"/>
                </a:solidFill>
              </a:rPr>
              <a:t> cm/s  </a:t>
            </a:r>
            <a:r>
              <a:rPr lang="en-GB" baseline="0" dirty="0" smtClean="0">
                <a:solidFill>
                  <a:schemeClr val="tx1"/>
                </a:solidFill>
                <a:sym typeface="Wingdings" pitchFamily="2" charset="2"/>
              </a:rPr>
              <a:t>  internal Mach # ~2.5-3</a:t>
            </a:r>
          </a:p>
          <a:p>
            <a:r>
              <a:rPr lang="en-GB" baseline="0" dirty="0" smtClean="0">
                <a:solidFill>
                  <a:srgbClr val="FF0000"/>
                </a:solidFill>
                <a:sym typeface="Wingdings" pitchFamily="2" charset="2"/>
              </a:rPr>
              <a:t>Opening angle of a free-expanding M=3 jet: </a:t>
            </a:r>
          </a:p>
          <a:p>
            <a:r>
              <a:rPr lang="en-GB" baseline="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q </a:t>
            </a:r>
            <a:r>
              <a:rPr lang="en-GB" baseline="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= tan</a:t>
            </a:r>
            <a:r>
              <a:rPr lang="en-GB" baseline="300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-1</a:t>
            </a:r>
            <a:r>
              <a:rPr lang="en-GB" baseline="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(1/M) ~ 20</a:t>
            </a:r>
            <a:r>
              <a:rPr lang="en-GB" baseline="300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0</a:t>
            </a:r>
            <a:r>
              <a:rPr lang="en-GB" baseline="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  &gt;&gt;  2-5</a:t>
            </a:r>
            <a:r>
              <a:rPr lang="en-GB" baseline="300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0</a:t>
            </a:r>
            <a:r>
              <a:rPr lang="en-GB" baseline="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measured   </a:t>
            </a:r>
            <a:endParaRPr lang="en-US" baseline="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80312" y="1340768"/>
            <a:ext cx="176368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0000CC"/>
                </a:solidFill>
              </a:rPr>
              <a:t>Flow velocity from Doppler shift </a:t>
            </a:r>
          </a:p>
          <a:p>
            <a:r>
              <a:rPr lang="en-GB" baseline="0" dirty="0" smtClean="0">
                <a:solidFill>
                  <a:srgbClr val="006600"/>
                </a:solidFill>
              </a:rPr>
              <a:t>Te and Z from broadening</a:t>
            </a:r>
            <a:endParaRPr lang="en-US" baseline="0" dirty="0">
              <a:solidFill>
                <a:srgbClr val="0066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0545" y="1844824"/>
            <a:ext cx="3791375" cy="3240360"/>
            <a:chOff x="60545" y="1844824"/>
            <a:chExt cx="3791375" cy="3240360"/>
          </a:xfrm>
        </p:grpSpPr>
        <p:sp>
          <p:nvSpPr>
            <p:cNvPr id="20" name="TextBox 19"/>
            <p:cNvSpPr txBox="1"/>
            <p:nvPr/>
          </p:nvSpPr>
          <p:spPr>
            <a:xfrm>
              <a:off x="467544" y="1897087"/>
              <a:ext cx="8557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aseline="0" dirty="0" smtClean="0"/>
                <a:t>t=445ns</a:t>
              </a:r>
              <a:endParaRPr lang="en-US" sz="1400" baseline="0" dirty="0"/>
            </a:p>
          </p:txBody>
        </p:sp>
        <p:pic>
          <p:nvPicPr>
            <p:cNvPr id="8222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139" t="5209" r="5139" b="5954"/>
            <a:stretch>
              <a:fillRect/>
            </a:stretch>
          </p:blipFill>
          <p:spPr bwMode="auto">
            <a:xfrm>
              <a:off x="60545" y="1844824"/>
              <a:ext cx="3791375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5" name="Straight Connector 14"/>
            <p:cNvCxnSpPr/>
            <p:nvPr/>
          </p:nvCxnSpPr>
          <p:spPr bwMode="auto">
            <a:xfrm flipH="1">
              <a:off x="467544" y="1916832"/>
              <a:ext cx="3312368" cy="2736304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Azimuthally symmetric converging </a:t>
            </a:r>
            <a:r>
              <a:rPr lang="en-GB" sz="2400" baseline="0" dirty="0" smtClean="0">
                <a:solidFill>
                  <a:schemeClr val="tx2"/>
                </a:solidFill>
              </a:rPr>
              <a:t>shock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27584" y="5589240"/>
            <a:ext cx="7992888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aseline="0" dirty="0" smtClean="0">
                <a:solidFill>
                  <a:schemeClr val="tx1"/>
                </a:solidFill>
              </a:rPr>
              <a:t>Azimuthally symmetric shock / blast </a:t>
            </a:r>
            <a:r>
              <a:rPr lang="en-GB" sz="2000" baseline="0" dirty="0" smtClean="0">
                <a:solidFill>
                  <a:schemeClr val="tx1"/>
                </a:solidFill>
              </a:rPr>
              <a:t>wave</a:t>
            </a:r>
            <a:endParaRPr lang="en-GB" sz="2000" baseline="0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034033"/>
            <a:ext cx="7181477" cy="42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660232" y="2060848"/>
            <a:ext cx="2232248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aseline="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GB" sz="2000" baseline="0" dirty="0" smtClean="0">
                <a:solidFill>
                  <a:srgbClr val="FF0000"/>
                </a:solidFill>
              </a:rPr>
              <a:t>r ~ 100</a:t>
            </a:r>
            <a:r>
              <a:rPr lang="en-GB" sz="2000" baseline="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GB" sz="2000" baseline="0" dirty="0" smtClean="0">
                <a:solidFill>
                  <a:srgbClr val="FF0000"/>
                </a:solidFill>
              </a:rPr>
              <a:t>m</a:t>
            </a:r>
          </a:p>
          <a:p>
            <a:endParaRPr lang="en-GB" baseline="0" dirty="0" smtClean="0"/>
          </a:p>
          <a:p>
            <a:r>
              <a:rPr lang="en-GB" sz="2000" baseline="0" dirty="0" smtClean="0">
                <a:solidFill>
                  <a:srgbClr val="0000CC"/>
                </a:solidFill>
              </a:rPr>
              <a:t>Small level perturbations are seen behind the shock</a:t>
            </a:r>
            <a:endParaRPr lang="en-US" sz="2000" baseline="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Azimuthally symmetric converging shocks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39552" y="5549170"/>
            <a:ext cx="7992888" cy="86177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aseline="0" dirty="0" smtClean="0">
                <a:solidFill>
                  <a:schemeClr val="tx1"/>
                </a:solidFill>
              </a:rPr>
              <a:t>Azimuthally symmetric shock / blast wave moving at V~20km/s</a:t>
            </a:r>
          </a:p>
          <a:p>
            <a:r>
              <a:rPr lang="en-GB" sz="2000" baseline="0" dirty="0" smtClean="0">
                <a:solidFill>
                  <a:schemeClr val="tx1"/>
                </a:solidFill>
              </a:rPr>
              <a:t>Second shock, accelerating towards axis </a:t>
            </a:r>
            <a:endParaRPr lang="en-GB" sz="2000" baseline="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034033"/>
            <a:ext cx="7181477" cy="42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rrowheads="1"/>
          </p:cNvPicPr>
          <p:nvPr/>
        </p:nvPicPr>
        <p:blipFill>
          <a:blip r:embed="rId4" cstate="print"/>
          <a:srcRect l="4675" r="850"/>
          <a:stretch>
            <a:fillRect/>
          </a:stretch>
        </p:blipFill>
        <p:spPr bwMode="auto">
          <a:xfrm>
            <a:off x="4098766" y="1093922"/>
            <a:ext cx="5030794" cy="43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 bwMode="auto">
          <a:xfrm>
            <a:off x="5508104" y="1196752"/>
            <a:ext cx="0" cy="360040"/>
          </a:xfrm>
          <a:prstGeom prst="straightConnector1">
            <a:avLst/>
          </a:prstGeom>
          <a:noFill/>
          <a:ln w="38100" cap="flat" cmpd="sng" algn="ctr">
            <a:solidFill>
              <a:srgbClr val="80008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6660232" y="1196752"/>
            <a:ext cx="0" cy="360040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419163" y="96379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rgbClr val="800080"/>
                </a:solidFill>
              </a:rPr>
              <a:t>1</a:t>
            </a:r>
            <a:r>
              <a:rPr lang="en-GB" baseline="30000" dirty="0" smtClean="0">
                <a:solidFill>
                  <a:srgbClr val="800080"/>
                </a:solidFill>
              </a:rPr>
              <a:t>st</a:t>
            </a:r>
            <a:r>
              <a:rPr lang="en-GB" baseline="0" dirty="0" smtClean="0">
                <a:solidFill>
                  <a:srgbClr val="800080"/>
                </a:solidFill>
              </a:rPr>
              <a:t> shock   </a:t>
            </a:r>
            <a:r>
              <a:rPr lang="en-GB" baseline="0" dirty="0" smtClean="0">
                <a:solidFill>
                  <a:srgbClr val="0000CC"/>
                </a:solidFill>
              </a:rPr>
              <a:t>2</a:t>
            </a:r>
            <a:r>
              <a:rPr lang="en-GB" baseline="30000" dirty="0" smtClean="0">
                <a:solidFill>
                  <a:srgbClr val="0000CC"/>
                </a:solidFill>
              </a:rPr>
              <a:t>nd</a:t>
            </a:r>
            <a:r>
              <a:rPr lang="en-GB" baseline="0" dirty="0" smtClean="0">
                <a:solidFill>
                  <a:srgbClr val="0000CC"/>
                </a:solidFill>
              </a:rPr>
              <a:t> shock</a:t>
            </a:r>
            <a:endParaRPr lang="en-US" baseline="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Electron density maps (1</a:t>
            </a:r>
            <a:r>
              <a:rPr lang="en-GB" sz="2400" baseline="30000" dirty="0" smtClean="0">
                <a:solidFill>
                  <a:schemeClr val="tx2"/>
                </a:solidFill>
              </a:rPr>
              <a:t>st</a:t>
            </a:r>
            <a:r>
              <a:rPr lang="en-GB" sz="2400" baseline="0" dirty="0" smtClean="0">
                <a:solidFill>
                  <a:schemeClr val="tx2"/>
                </a:solidFill>
              </a:rPr>
              <a:t> shock)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67544" y="1196752"/>
            <a:ext cx="8378349" cy="2983188"/>
            <a:chOff x="765651" y="1518387"/>
            <a:chExt cx="8378349" cy="2983188"/>
          </a:xfrm>
        </p:grpSpPr>
        <p:sp>
          <p:nvSpPr>
            <p:cNvPr id="8" name="TextBox 7"/>
            <p:cNvSpPr txBox="1"/>
            <p:nvPr/>
          </p:nvSpPr>
          <p:spPr>
            <a:xfrm rot="16200000">
              <a:off x="-503126" y="2787164"/>
              <a:ext cx="2876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aseline="0" dirty="0" smtClean="0">
                  <a:solidFill>
                    <a:schemeClr val="tx1"/>
                  </a:solidFill>
                </a:rPr>
                <a:t>Initial</a:t>
              </a:r>
              <a:r>
                <a:rPr lang="en-GB" sz="1600" dirty="0" smtClean="0">
                  <a:solidFill>
                    <a:schemeClr val="tx1"/>
                  </a:solidFill>
                </a:rPr>
                <a:t> </a:t>
              </a:r>
              <a:r>
                <a:rPr lang="en-GB" sz="1600" baseline="0" dirty="0" smtClean="0">
                  <a:solidFill>
                    <a:schemeClr val="tx1"/>
                  </a:solidFill>
                </a:rPr>
                <a:t>6mm diameter (white</a:t>
              </a:r>
              <a:r>
                <a:rPr lang="en-GB" sz="1600" baseline="0" dirty="0" smtClean="0"/>
                <a:t>)</a:t>
              </a:r>
              <a:endParaRPr lang="en-GB" sz="1600" baseline="0" dirty="0"/>
            </a:p>
          </p:txBody>
        </p:sp>
        <p:pic>
          <p:nvPicPr>
            <p:cNvPr id="10" name="Picture 9" descr="s0812_11 Green rotated and cropped.jpg"/>
            <p:cNvPicPr>
              <a:picLocks noChangeAspect="1"/>
            </p:cNvPicPr>
            <p:nvPr/>
          </p:nvPicPr>
          <p:blipFill>
            <a:blip r:embed="rId3" cstate="print">
              <a:lum bright="39000" contrast="60000"/>
            </a:blip>
            <a:srcRect/>
            <a:stretch>
              <a:fillRect/>
            </a:stretch>
          </p:blipFill>
          <p:spPr>
            <a:xfrm>
              <a:off x="1318533" y="1555296"/>
              <a:ext cx="2950029" cy="2909757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1209675" y="1657350"/>
              <a:ext cx="0" cy="27432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705225" y="1590675"/>
              <a:ext cx="511926" cy="2979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dirty="0" smtClean="0"/>
                <a:t>182ns</a:t>
              </a:r>
              <a:endParaRPr lang="en-GB" sz="1400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645479" y="1563462"/>
              <a:ext cx="2928258" cy="2895600"/>
              <a:chOff x="4388304" y="2020662"/>
              <a:chExt cx="2928258" cy="2895600"/>
            </a:xfrm>
          </p:grpSpPr>
          <p:pic>
            <p:nvPicPr>
              <p:cNvPr id="15" name="Picture 14" descr="s0812_11 Blue rotated and cropped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4388304" y="2020662"/>
                <a:ext cx="2928258" cy="28956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753225" y="2066925"/>
                <a:ext cx="511926" cy="2881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GB" sz="1400" dirty="0" smtClean="0"/>
                  <a:t>210ns</a:t>
                </a:r>
                <a:endParaRPr lang="en-GB" sz="1400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696200" y="1700808"/>
              <a:ext cx="1447800" cy="280076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en-GB" sz="1600" baseline="0" dirty="0" smtClean="0">
                  <a:solidFill>
                    <a:srgbClr val="FF0000"/>
                  </a:solidFill>
                </a:rPr>
                <a:t>Shock moving radially in</a:t>
              </a:r>
            </a:p>
            <a:p>
              <a:endParaRPr lang="en-GB" sz="1600" baseline="0" dirty="0" smtClean="0"/>
            </a:p>
            <a:p>
              <a:r>
                <a:rPr lang="en-GB" sz="1600" baseline="0" dirty="0" smtClean="0">
                  <a:solidFill>
                    <a:srgbClr val="0000FF"/>
                  </a:solidFill>
                </a:rPr>
                <a:t>Unshocked material</a:t>
              </a:r>
            </a:p>
            <a:p>
              <a:endParaRPr lang="en-GB" sz="1600" baseline="0" dirty="0" smtClean="0"/>
            </a:p>
            <a:p>
              <a:r>
                <a:rPr lang="en-GB" sz="1600" baseline="0" dirty="0" smtClean="0">
                  <a:solidFill>
                    <a:srgbClr val="00CC00"/>
                  </a:solidFill>
                </a:rPr>
                <a:t>Shocked material</a:t>
              </a:r>
              <a:endParaRPr lang="en-GB" sz="1600" baseline="0" dirty="0">
                <a:solidFill>
                  <a:srgbClr val="00CC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858001" y="2295525"/>
              <a:ext cx="828674" cy="3524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572250" y="3105150"/>
              <a:ext cx="1114425" cy="13335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6858000" y="3924300"/>
              <a:ext cx="828675" cy="114300"/>
            </a:xfrm>
            <a:prstGeom prst="straightConnector1">
              <a:avLst/>
            </a:prstGeom>
            <a:ln w="19050">
              <a:solidFill>
                <a:srgbClr val="00CC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395536" y="4437112"/>
            <a:ext cx="3600400" cy="193899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aseline="0" dirty="0" smtClean="0">
                <a:solidFill>
                  <a:schemeClr val="tx1"/>
                </a:solidFill>
              </a:rPr>
              <a:t>Positions of the shocks are consistent with V~20km/s</a:t>
            </a:r>
          </a:p>
          <a:p>
            <a:r>
              <a:rPr lang="en-GB" sz="2000" baseline="0" dirty="0" smtClean="0">
                <a:solidFill>
                  <a:schemeClr val="tx1"/>
                </a:solidFill>
              </a:rPr>
              <a:t>Fringe-shift yields electron density distribution</a:t>
            </a:r>
          </a:p>
          <a:p>
            <a:r>
              <a:rPr lang="en-GB" sz="2000" baseline="0" dirty="0" smtClean="0">
                <a:solidFill>
                  <a:schemeClr val="tx1"/>
                </a:solidFill>
              </a:rPr>
              <a:t>Good </a:t>
            </a:r>
            <a:r>
              <a:rPr lang="en-GB" sz="2000" baseline="0" dirty="0" err="1" smtClean="0">
                <a:solidFill>
                  <a:schemeClr val="tx1"/>
                </a:solidFill>
              </a:rPr>
              <a:t>azimuthal</a:t>
            </a:r>
            <a:r>
              <a:rPr lang="en-GB" sz="2000" baseline="0" dirty="0" smtClean="0">
                <a:solidFill>
                  <a:schemeClr val="tx1"/>
                </a:solidFill>
              </a:rPr>
              <a:t> symmetry</a:t>
            </a:r>
            <a:endParaRPr lang="en-GB" sz="2000" baseline="0" dirty="0">
              <a:solidFill>
                <a:schemeClr val="tx1"/>
              </a:solidFill>
            </a:endParaRPr>
          </a:p>
        </p:txBody>
      </p:sp>
      <p:pic>
        <p:nvPicPr>
          <p:cNvPr id="29" name="Content Placeholder 3" descr="s0812_11 Green Linouts Map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525" t="10853" r="48474" b="8493"/>
          <a:stretch>
            <a:fillRect/>
          </a:stretch>
        </p:blipFill>
        <p:spPr>
          <a:xfrm>
            <a:off x="3923928" y="4257489"/>
            <a:ext cx="2543625" cy="2237537"/>
          </a:xfrm>
        </p:spPr>
      </p:pic>
      <p:pic>
        <p:nvPicPr>
          <p:cNvPr id="30" name="Picture 29" descr="s0812_11 Blue Lineouts Map.jpg"/>
          <p:cNvPicPr>
            <a:picLocks noChangeAspect="1"/>
          </p:cNvPicPr>
          <p:nvPr/>
        </p:nvPicPr>
        <p:blipFill>
          <a:blip r:embed="rId6" cstate="print"/>
          <a:srcRect l="787" t="9909" r="46947" b="7550"/>
          <a:stretch>
            <a:fillRect/>
          </a:stretch>
        </p:blipFill>
        <p:spPr>
          <a:xfrm>
            <a:off x="6650493" y="4318041"/>
            <a:ext cx="2482809" cy="2181091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 bwMode="auto">
          <a:xfrm>
            <a:off x="3851920" y="4005064"/>
            <a:ext cx="360040" cy="36004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6948264" y="4005064"/>
            <a:ext cx="360040" cy="36004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Electron density </a:t>
            </a:r>
            <a:r>
              <a:rPr lang="en-GB" sz="2400" baseline="0" dirty="0" smtClean="0">
                <a:solidFill>
                  <a:schemeClr val="tx2"/>
                </a:solidFill>
              </a:rPr>
              <a:t>profiles (1</a:t>
            </a:r>
            <a:r>
              <a:rPr lang="en-GB" sz="2400" baseline="30000" dirty="0" smtClean="0">
                <a:solidFill>
                  <a:schemeClr val="tx2"/>
                </a:solidFill>
              </a:rPr>
              <a:t>st</a:t>
            </a:r>
            <a:r>
              <a:rPr lang="en-GB" sz="2400" baseline="0" dirty="0" smtClean="0">
                <a:solidFill>
                  <a:schemeClr val="tx2"/>
                </a:solidFill>
              </a:rPr>
              <a:t> shock)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724128" y="1052736"/>
            <a:ext cx="3312368" cy="163121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aseline="0" dirty="0" smtClean="0">
                <a:solidFill>
                  <a:srgbClr val="FF0000"/>
                </a:solidFill>
              </a:rPr>
              <a:t>Ionisation ahead of the shock – </a:t>
            </a:r>
            <a:r>
              <a:rPr lang="en-GB" sz="2000" baseline="0" dirty="0" err="1" smtClean="0">
                <a:solidFill>
                  <a:srgbClr val="FF0000"/>
                </a:solidFill>
              </a:rPr>
              <a:t>radiative</a:t>
            </a:r>
            <a:r>
              <a:rPr lang="en-GB" sz="2000" baseline="0" dirty="0" smtClean="0">
                <a:solidFill>
                  <a:srgbClr val="FF0000"/>
                </a:solidFill>
              </a:rPr>
              <a:t> precursor (</a:t>
            </a:r>
            <a:r>
              <a:rPr lang="en-GB" sz="2000" baseline="0" dirty="0" err="1" smtClean="0">
                <a:solidFill>
                  <a:srgbClr val="FF0000"/>
                </a:solidFill>
              </a:rPr>
              <a:t>n</a:t>
            </a:r>
            <a:r>
              <a:rPr lang="en-GB" sz="2000" dirty="0" err="1" smtClean="0">
                <a:solidFill>
                  <a:srgbClr val="FF0000"/>
                </a:solidFill>
              </a:rPr>
              <a:t>e</a:t>
            </a:r>
            <a:r>
              <a:rPr lang="en-GB" sz="2000" baseline="0" dirty="0" smtClean="0">
                <a:solidFill>
                  <a:srgbClr val="FF0000"/>
                </a:solidFill>
              </a:rPr>
              <a:t> / n</a:t>
            </a:r>
            <a:r>
              <a:rPr lang="en-GB" sz="2000" dirty="0" smtClean="0">
                <a:solidFill>
                  <a:srgbClr val="FF0000"/>
                </a:solidFill>
              </a:rPr>
              <a:t>0</a:t>
            </a:r>
            <a:r>
              <a:rPr lang="en-GB" sz="2000" baseline="0" dirty="0" smtClean="0">
                <a:solidFill>
                  <a:srgbClr val="FF0000"/>
                </a:solidFill>
              </a:rPr>
              <a:t> ~25</a:t>
            </a:r>
            <a:r>
              <a:rPr lang="en-GB" sz="2000" baseline="0" dirty="0" smtClean="0">
                <a:solidFill>
                  <a:srgbClr val="FF0000"/>
                </a:solidFill>
              </a:rPr>
              <a:t>%)</a:t>
            </a:r>
          </a:p>
          <a:p>
            <a:r>
              <a:rPr lang="en-GB" sz="2000" baseline="0" dirty="0" smtClean="0">
                <a:solidFill>
                  <a:schemeClr val="tx1"/>
                </a:solidFill>
              </a:rPr>
              <a:t>Post-shock temperature:</a:t>
            </a:r>
            <a:endParaRPr lang="en-GB" sz="2000" baseline="0" dirty="0" smtClean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2587" y="1268760"/>
            <a:ext cx="5251501" cy="4380483"/>
            <a:chOff x="323528" y="1196752"/>
            <a:chExt cx="5251501" cy="4380483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r="346"/>
            <a:stretch>
              <a:fillRect/>
            </a:stretch>
          </p:blipFill>
          <p:spPr bwMode="auto">
            <a:xfrm>
              <a:off x="395536" y="1268760"/>
              <a:ext cx="5179493" cy="430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9"/>
            <p:cNvSpPr/>
            <p:nvPr/>
          </p:nvSpPr>
          <p:spPr bwMode="auto">
            <a:xfrm>
              <a:off x="323528" y="1196752"/>
              <a:ext cx="504056" cy="288032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rgbClr val="00008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5796136" y="2658121"/>
          <a:ext cx="3056262" cy="864096"/>
        </p:xfrm>
        <a:graphic>
          <a:graphicData uri="http://schemas.openxmlformats.org/presentationml/2006/ole">
            <p:oleObj spid="_x0000_s26625" name="Equation" r:id="rId5" imgW="1574640" imgH="444240" progId="Equation.3">
              <p:embed/>
            </p:oleObj>
          </a:graphicData>
        </a:graphic>
      </p:graphicFrame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724128" y="3645024"/>
            <a:ext cx="3419872" cy="193899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aseline="0" dirty="0" smtClean="0">
                <a:solidFill>
                  <a:schemeClr val="tx1"/>
                </a:solidFill>
              </a:rPr>
              <a:t>T</a:t>
            </a:r>
            <a:r>
              <a:rPr lang="en-GB" sz="2000" dirty="0" smtClean="0">
                <a:solidFill>
                  <a:schemeClr val="tx1"/>
                </a:solidFill>
              </a:rPr>
              <a:t>S</a:t>
            </a:r>
            <a:r>
              <a:rPr lang="en-GB" sz="2000" baseline="0" dirty="0" smtClean="0">
                <a:solidFill>
                  <a:schemeClr val="tx1"/>
                </a:solidFill>
              </a:rPr>
              <a:t> ~15-8eV (</a:t>
            </a:r>
            <a:r>
              <a:rPr lang="en-GB" sz="2000" baseline="0" dirty="0" smtClean="0">
                <a:solidFill>
                  <a:schemeClr val="tx1"/>
                </a:solidFill>
                <a:latin typeface="Symbol" pitchFamily="18" charset="2"/>
              </a:rPr>
              <a:t>g </a:t>
            </a:r>
            <a:r>
              <a:rPr lang="en-GB" sz="2000" baseline="0" dirty="0" smtClean="0">
                <a:solidFill>
                  <a:schemeClr val="tx1"/>
                </a:solidFill>
              </a:rPr>
              <a:t>= 5/3, Z = 1-3)</a:t>
            </a:r>
            <a:endParaRPr lang="en-GB" sz="2000" baseline="0" dirty="0" smtClean="0">
              <a:solidFill>
                <a:schemeClr val="tx1"/>
              </a:solidFill>
            </a:endParaRPr>
          </a:p>
          <a:p>
            <a:r>
              <a:rPr lang="en-GB" sz="2000" baseline="0" dirty="0" smtClean="0">
                <a:solidFill>
                  <a:srgbClr val="006600"/>
                </a:solidFill>
              </a:rPr>
              <a:t>Flux of ionising photons exceeds flux of neutral atoms for T</a:t>
            </a:r>
            <a:r>
              <a:rPr lang="en-GB" sz="2000" dirty="0" smtClean="0">
                <a:solidFill>
                  <a:srgbClr val="006600"/>
                </a:solidFill>
              </a:rPr>
              <a:t>s</a:t>
            </a:r>
            <a:r>
              <a:rPr lang="en-GB" sz="2000" baseline="0" dirty="0" smtClean="0">
                <a:solidFill>
                  <a:srgbClr val="006600"/>
                </a:solidFill>
              </a:rPr>
              <a:t> ≥2eV</a:t>
            </a:r>
            <a:r>
              <a:rPr lang="en-GB" sz="2000" baseline="0" dirty="0" smtClean="0">
                <a:solidFill>
                  <a:schemeClr val="tx1"/>
                </a:solidFill>
              </a:rPr>
              <a:t> </a:t>
            </a:r>
            <a:endParaRPr lang="en-GB" sz="2000" baseline="0" dirty="0" smtClean="0">
              <a:solidFill>
                <a:schemeClr val="tx1"/>
              </a:solidFill>
            </a:endParaRPr>
          </a:p>
          <a:p>
            <a:r>
              <a:rPr lang="en-GB" sz="2000" baseline="0" dirty="0" err="1" smtClean="0">
                <a:solidFill>
                  <a:srgbClr val="0000CC"/>
                </a:solidFill>
                <a:latin typeface="Symbol" pitchFamily="18" charset="2"/>
              </a:rPr>
              <a:t>l</a:t>
            </a:r>
            <a:r>
              <a:rPr lang="en-GB" sz="2000" dirty="0" err="1" smtClean="0">
                <a:solidFill>
                  <a:srgbClr val="0000CC"/>
                </a:solidFill>
              </a:rPr>
              <a:t>ph</a:t>
            </a:r>
            <a:r>
              <a:rPr lang="en-GB" sz="2000" baseline="0" dirty="0" smtClean="0">
                <a:solidFill>
                  <a:srgbClr val="0000CC"/>
                </a:solidFill>
              </a:rPr>
              <a:t> ~1.5mm  (at 15.8eV) </a:t>
            </a:r>
            <a:endParaRPr lang="en-GB" sz="2000" baseline="0" dirty="0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s.lebedev@imperial.ac.uk HEDLA 2012</a:t>
            </a:r>
            <a:endParaRPr lang="en-GB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0" y="2565400"/>
            <a:ext cx="2047875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aseline="0">
                <a:solidFill>
                  <a:schemeClr val="bg1"/>
                </a:solidFill>
              </a:rPr>
              <a:t>Argon, n ~10</a:t>
            </a:r>
            <a:r>
              <a:rPr lang="en-GB" sz="1600" baseline="30000">
                <a:solidFill>
                  <a:schemeClr val="bg1"/>
                </a:solidFill>
              </a:rPr>
              <a:t>17</a:t>
            </a:r>
            <a:r>
              <a:rPr lang="en-GB" sz="1600" baseline="0">
                <a:solidFill>
                  <a:schemeClr val="bg1"/>
                </a:solidFill>
              </a:rPr>
              <a:t> cm</a:t>
            </a:r>
            <a:r>
              <a:rPr lang="en-GB" sz="1600" baseline="3000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8313" y="260350"/>
            <a:ext cx="7916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2400" baseline="0" dirty="0" smtClean="0">
                <a:solidFill>
                  <a:schemeClr val="tx2"/>
                </a:solidFill>
              </a:rPr>
              <a:t>Optical spectra (1</a:t>
            </a:r>
            <a:r>
              <a:rPr lang="en-GB" sz="2400" baseline="30000" dirty="0" smtClean="0">
                <a:solidFill>
                  <a:schemeClr val="tx2"/>
                </a:solidFill>
              </a:rPr>
              <a:t>st</a:t>
            </a:r>
            <a:r>
              <a:rPr lang="en-GB" sz="2400" baseline="0" dirty="0" smtClean="0">
                <a:solidFill>
                  <a:schemeClr val="tx2"/>
                </a:solidFill>
              </a:rPr>
              <a:t> shock)</a:t>
            </a:r>
            <a:endParaRPr lang="en-GB" sz="2400" baseline="0" dirty="0">
              <a:solidFill>
                <a:schemeClr val="tx2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236296" y="1253659"/>
            <a:ext cx="1835696" cy="20313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aseline="0" dirty="0" smtClean="0">
                <a:solidFill>
                  <a:schemeClr val="tx1"/>
                </a:solidFill>
              </a:rPr>
              <a:t>Optical spectra </a:t>
            </a:r>
            <a:r>
              <a:rPr lang="en-GB" baseline="0" dirty="0" smtClean="0">
                <a:solidFill>
                  <a:schemeClr val="tx1"/>
                </a:solidFill>
              </a:rPr>
              <a:t>has only </a:t>
            </a:r>
            <a:r>
              <a:rPr lang="en-GB" baseline="0" dirty="0" err="1" smtClean="0">
                <a:solidFill>
                  <a:schemeClr val="tx1"/>
                </a:solidFill>
              </a:rPr>
              <a:t>Ar</a:t>
            </a:r>
            <a:r>
              <a:rPr lang="en-GB" baseline="0" dirty="0" smtClean="0">
                <a:solidFill>
                  <a:schemeClr val="tx1"/>
                </a:solidFill>
              </a:rPr>
              <a:t> II lines for </a:t>
            </a:r>
            <a:r>
              <a:rPr lang="en-GB" baseline="0" dirty="0" smtClean="0">
                <a:solidFill>
                  <a:schemeClr val="tx1"/>
                </a:solidFill>
              </a:rPr>
              <a:t>both </a:t>
            </a:r>
            <a:r>
              <a:rPr lang="en-GB" baseline="0" dirty="0" smtClean="0">
                <a:solidFill>
                  <a:schemeClr val="tx1"/>
                </a:solidFill>
              </a:rPr>
              <a:t>the post-shock </a:t>
            </a:r>
            <a:r>
              <a:rPr lang="en-GB" baseline="0" dirty="0" smtClean="0">
                <a:solidFill>
                  <a:schemeClr val="tx1"/>
                </a:solidFill>
              </a:rPr>
              <a:t>and </a:t>
            </a:r>
            <a:r>
              <a:rPr lang="en-GB" baseline="0" dirty="0" smtClean="0">
                <a:solidFill>
                  <a:schemeClr val="tx1"/>
                </a:solidFill>
              </a:rPr>
              <a:t>precursor,  consistent </a:t>
            </a:r>
            <a:r>
              <a:rPr lang="en-GB" baseline="0" dirty="0" smtClean="0">
                <a:solidFill>
                  <a:schemeClr val="tx1"/>
                </a:solidFill>
              </a:rPr>
              <a:t>with T</a:t>
            </a:r>
            <a:r>
              <a:rPr lang="en-GB" dirty="0" smtClean="0">
                <a:solidFill>
                  <a:schemeClr val="tx1"/>
                </a:solidFill>
              </a:rPr>
              <a:t>e</a:t>
            </a:r>
            <a:r>
              <a:rPr lang="en-GB" baseline="0" dirty="0" smtClean="0">
                <a:solidFill>
                  <a:schemeClr val="tx1"/>
                </a:solidFill>
              </a:rPr>
              <a:t> ~ 2eV</a:t>
            </a:r>
            <a:endParaRPr lang="en-GB" baseline="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13" y="1048345"/>
            <a:ext cx="7064375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gey_Talk_style">
  <a:themeElements>
    <a:clrScheme name="Sergey_Talk_sty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rgey_Talk_styl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25000" smtClean="0">
            <a:ln>
              <a:noFill/>
            </a:ln>
            <a:solidFill>
              <a:srgbClr val="00008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25000" smtClean="0">
            <a:ln>
              <a:noFill/>
            </a:ln>
            <a:solidFill>
              <a:srgbClr val="00008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ergey_Talk_sty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gey_Talk_sty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gey_Talk_sty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gey_Talk_sty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gey_Talk_sty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gey_Talk_sty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rgey_Talk_sty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rgey_Talk_sty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rgey_Talk_sty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rgey_Talk_sty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rgey_Talk_sty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rgey_Talk_sty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mpty">
  <a:themeElements>
    <a:clrScheme name="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mpt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25000" smtClean="0">
            <a:ln>
              <a:noFill/>
            </a:ln>
            <a:solidFill>
              <a:srgbClr val="00008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25000" smtClean="0">
            <a:ln>
              <a:noFill/>
            </a:ln>
            <a:solidFill>
              <a:srgbClr val="00008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44127</TotalTime>
  <Words>2204</Words>
  <Application>Microsoft Office PowerPoint</Application>
  <PresentationFormat>On-screen Show (4:3)</PresentationFormat>
  <Paragraphs>468</Paragraphs>
  <Slides>42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Sergey_Talk_style</vt:lpstr>
      <vt:lpstr>empty</vt:lpstr>
      <vt:lpstr>Equation</vt:lpstr>
      <vt:lpstr>Microsoft Equation 3.0</vt:lpstr>
      <vt:lpstr>Magnetized jets and radiative shocks driven by pulsed power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Magnetically driven jet</vt:lpstr>
      <vt:lpstr>Magnetically driven jet</vt:lpstr>
      <vt:lpstr>Non-MHD effects (fast particles)</vt:lpstr>
      <vt:lpstr>Trapped particles – proton emission images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Thomson scattering: jet velocity and temperature</vt:lpstr>
    </vt:vector>
  </TitlesOfParts>
  <Company>Imperial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Dynamics in Radial Wire Array Z-Pinches</dc:title>
  <dc:creator>Sergey</dc:creator>
  <cp:lastModifiedBy>Sergey</cp:lastModifiedBy>
  <cp:revision>523</cp:revision>
  <dcterms:created xsi:type="dcterms:W3CDTF">2004-06-15T15:51:04Z</dcterms:created>
  <dcterms:modified xsi:type="dcterms:W3CDTF">2012-05-02T14:13:35Z</dcterms:modified>
</cp:coreProperties>
</file>