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258" r:id="rId2"/>
    <p:sldId id="410" r:id="rId3"/>
    <p:sldId id="371" r:id="rId4"/>
    <p:sldId id="414" r:id="rId5"/>
    <p:sldId id="309" r:id="rId6"/>
    <p:sldId id="402" r:id="rId7"/>
    <p:sldId id="380" r:id="rId8"/>
    <p:sldId id="401" r:id="rId9"/>
    <p:sldId id="403" r:id="rId10"/>
    <p:sldId id="405" r:id="rId11"/>
    <p:sldId id="404" r:id="rId12"/>
    <p:sldId id="413" r:id="rId13"/>
    <p:sldId id="369" r:id="rId14"/>
    <p:sldId id="325" r:id="rId15"/>
    <p:sldId id="406" r:id="rId16"/>
    <p:sldId id="364" r:id="rId17"/>
    <p:sldId id="416" r:id="rId18"/>
    <p:sldId id="407" r:id="rId19"/>
    <p:sldId id="408" r:id="rId20"/>
    <p:sldId id="409" r:id="rId21"/>
    <p:sldId id="411" r:id="rId22"/>
  </p:sldIdLst>
  <p:sldSz cx="10058400" cy="7543800"/>
  <p:notesSz cx="6858000" cy="9144000"/>
  <p:defaultTextStyle>
    <a:defPPr>
      <a:defRPr lang="en-US"/>
    </a:defPPr>
    <a:lvl1pPr marL="0" algn="l" defTabSz="502920" rtl="0" eaLnBrk="1" latinLnBrk="0" hangingPunct="1">
      <a:defRPr sz="2000" kern="1200">
        <a:solidFill>
          <a:schemeClr val="tx1"/>
        </a:solidFill>
        <a:latin typeface="+mn-lt"/>
        <a:ea typeface="+mn-ea"/>
        <a:cs typeface="+mn-cs"/>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
          <a:srgbClr val="FF0000"/>
        </p14:laserClr>
      </p:ext>
      <p:ext uri="{2FDB2607-1784-4EEB-B798-7EB5836EED8A}">
        <p14:showMediaCtrls xmlns:mc="http://schemas.openxmlformats.org/markup-compatibility/2006" xmlns:mv="urn:schemas-microsoft-com:mac:vml" xmlns:p14="http://schemas.microsoft.com/office/powerpoint/2010/main" xmlns="" val="1"/>
      </p:ext>
    </p:extLst>
  </p:showPr>
  <p:clrMru>
    <a:srgbClr val="0000FF"/>
    <a:srgbClr val="0033CC"/>
    <a:srgbClr val="FFFFCC"/>
    <a:srgbClr val="FFFBCD"/>
    <a:srgbClr val="3399FF"/>
    <a:srgbClr val="CC0099"/>
    <a:srgbClr val="CCECFF"/>
    <a:srgbClr val="33CC33"/>
    <a:srgbClr val="E6E6E6"/>
    <a:srgbClr val="C2D0E3"/>
  </p:clrMru>
  <p:extLst>
    <p:ext uri="{E76CE94A-603C-4142-B9EB-6D1370010A27}">
      <p14:discardImageEditData xmlns:mc="http://schemas.openxmlformats.org/markup-compatibility/2006" xmlns:mv="urn:schemas-microsoft-com:mac:vml" xmlns:p14="http://schemas.microsoft.com/office/powerpoint/2010/main" xmlns="" val="0"/>
    </p:ext>
    <p:ext uri="{D31A062A-798A-4329-ABDD-BBA856620510}">
      <p14:defaultImageDpi xmlns:mc="http://schemas.openxmlformats.org/markup-compatibility/2006" xmlns:mv="urn:schemas-microsoft-com:mac:vml"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6" autoAdjust="0"/>
    <p:restoredTop sz="90334" autoAdjust="0"/>
  </p:normalViewPr>
  <p:slideViewPr>
    <p:cSldViewPr snapToGrid="0">
      <p:cViewPr>
        <p:scale>
          <a:sx n="60" d="100"/>
          <a:sy n="60" d="100"/>
        </p:scale>
        <p:origin x="-1044" y="-180"/>
      </p:cViewPr>
      <p:guideLst>
        <p:guide orient="horz" pos="4680"/>
        <p:guide pos="6210"/>
        <p:guide pos="446"/>
      </p:guideLst>
    </p:cSldViewPr>
  </p:slideViewPr>
  <p:notesTextViewPr>
    <p:cViewPr>
      <p:scale>
        <a:sx n="100" d="100"/>
        <a:sy n="100" d="100"/>
      </p:scale>
      <p:origin x="0" y="0"/>
    </p:cViewPr>
  </p:notesTextViewPr>
  <p:sorterViewPr>
    <p:cViewPr>
      <p:scale>
        <a:sx n="70" d="100"/>
        <a:sy n="70" d="100"/>
      </p:scale>
      <p:origin x="0" y="0"/>
    </p:cViewPr>
  </p:sorter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398F28-82E4-2E46-9E64-DBCA968FCC09}" type="datetime1">
              <a:rPr lang="en-US" smtClean="0"/>
              <a:pPr/>
              <a:t>5/3/2012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42F1E2B-2A28-384E-AD31-B3355F579B03}"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1745180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5FDCEBFF-93E3-0141-B30C-0814CEE2E2B1}" type="datetime1">
              <a:rPr lang="en-US" smtClean="0"/>
              <a:pPr/>
              <a:t>5/3/2012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206BB555-FBC0-CF49-905F-8961F2D434F8}"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 val="2742391537"/>
      </p:ext>
    </p:extLst>
  </p:cSld>
  <p:clrMap bg1="lt1" tx1="dk1" bg2="lt2" tx2="dk2" accent1="accent1" accent2="accent2" accent3="accent3" accent4="accent4" accent5="accent5" accent6="accent6" hlink="hlink" folHlink="folHlink"/>
  <p:hf hdr="0" ftr="0" dt="0"/>
  <p:notesStyle>
    <a:lvl1pPr marL="0" algn="l" defTabSz="502920" rtl="0" eaLnBrk="1" latinLnBrk="0" hangingPunct="1">
      <a:defRPr sz="1300" kern="1200">
        <a:solidFill>
          <a:schemeClr val="tx1"/>
        </a:solidFill>
        <a:latin typeface="Arial"/>
        <a:ea typeface="+mn-ea"/>
        <a:cs typeface="+mn-cs"/>
      </a:defRPr>
    </a:lvl1pPr>
    <a:lvl2pPr marL="502920" algn="l" defTabSz="502920" rtl="0" eaLnBrk="1" latinLnBrk="0" hangingPunct="1">
      <a:defRPr sz="1300" kern="1200">
        <a:solidFill>
          <a:schemeClr val="tx1"/>
        </a:solidFill>
        <a:latin typeface="Arial"/>
        <a:ea typeface="+mn-ea"/>
        <a:cs typeface="+mn-cs"/>
      </a:defRPr>
    </a:lvl2pPr>
    <a:lvl3pPr marL="1005840" algn="l" defTabSz="502920" rtl="0" eaLnBrk="1" latinLnBrk="0" hangingPunct="1">
      <a:defRPr sz="1300" kern="1200">
        <a:solidFill>
          <a:schemeClr val="tx1"/>
        </a:solidFill>
        <a:latin typeface="Arial"/>
        <a:ea typeface="+mn-ea"/>
        <a:cs typeface="+mn-cs"/>
      </a:defRPr>
    </a:lvl3pPr>
    <a:lvl4pPr marL="1508760" algn="l" defTabSz="502920" rtl="0" eaLnBrk="1" latinLnBrk="0" hangingPunct="1">
      <a:defRPr sz="1300" kern="1200">
        <a:solidFill>
          <a:schemeClr val="tx1"/>
        </a:solidFill>
        <a:latin typeface="Arial"/>
        <a:ea typeface="+mn-ea"/>
        <a:cs typeface="+mn-cs"/>
      </a:defRPr>
    </a:lvl4pPr>
    <a:lvl5pPr marL="2011680" algn="l" defTabSz="502920" rtl="0" eaLnBrk="1" latinLnBrk="0" hangingPunct="1">
      <a:defRPr sz="1300" kern="1200">
        <a:solidFill>
          <a:schemeClr val="tx1"/>
        </a:solidFill>
        <a:latin typeface="Arial"/>
        <a:ea typeface="+mn-ea"/>
        <a:cs typeface="+mn-cs"/>
      </a:defRPr>
    </a:lvl5pPr>
    <a:lvl6pPr marL="2514600" algn="l" defTabSz="502920" rtl="0" eaLnBrk="1" latinLnBrk="0" hangingPunct="1">
      <a:defRPr sz="1300" kern="1200">
        <a:solidFill>
          <a:schemeClr val="tx1"/>
        </a:solidFill>
        <a:latin typeface="+mn-lt"/>
        <a:ea typeface="+mn-ea"/>
        <a:cs typeface="+mn-cs"/>
      </a:defRPr>
    </a:lvl6pPr>
    <a:lvl7pPr marL="3017520" algn="l" defTabSz="502920" rtl="0" eaLnBrk="1" latinLnBrk="0" hangingPunct="1">
      <a:defRPr sz="1300" kern="1200">
        <a:solidFill>
          <a:schemeClr val="tx1"/>
        </a:solidFill>
        <a:latin typeface="+mn-lt"/>
        <a:ea typeface="+mn-ea"/>
        <a:cs typeface="+mn-cs"/>
      </a:defRPr>
    </a:lvl7pPr>
    <a:lvl8pPr marL="3520440" algn="l" defTabSz="502920" rtl="0" eaLnBrk="1" latinLnBrk="0" hangingPunct="1">
      <a:defRPr sz="1300" kern="1200">
        <a:solidFill>
          <a:schemeClr val="tx1"/>
        </a:solidFill>
        <a:latin typeface="+mn-lt"/>
        <a:ea typeface="+mn-ea"/>
        <a:cs typeface="+mn-cs"/>
      </a:defRPr>
    </a:lvl8pPr>
    <a:lvl9pPr marL="4023360" algn="l" defTabSz="50292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Electrostatic</a:t>
            </a:r>
            <a:r>
              <a:rPr lang="en-US" baseline="0" dirty="0" smtClean="0"/>
              <a:t> is from </a:t>
            </a:r>
            <a:endParaRPr lang="en-US" dirty="0"/>
          </a:p>
        </p:txBody>
      </p:sp>
      <p:sp>
        <p:nvSpPr>
          <p:cNvPr id="4" name="Slide Number Placeholder 3"/>
          <p:cNvSpPr>
            <a:spLocks noGrp="1"/>
          </p:cNvSpPr>
          <p:nvPr>
            <p:ph type="sldNum" sz="quarter" idx="10"/>
          </p:nvPr>
        </p:nvSpPr>
        <p:spPr/>
        <p:txBody>
          <a:bodyPr/>
          <a:lstStyle/>
          <a:p>
            <a:fld id="{206BB555-FBC0-CF49-905F-8961F2D434F8}" type="slidenum">
              <a:rPr lang="en-US" smtClean="0"/>
              <a:pPr/>
              <a:t>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the positions of the peak is mainly determined by the ion temperature, while Te determines the intensity of the valley near the central wavelength. The laser wavelength is 266 nm, with 0.1 nm instrument width. The scattering angle (156.5 deg) corresponds to the current design for NIF (I got this number from Siegfried).</a:t>
            </a:r>
            <a:br>
              <a:rPr lang="en-US" dirty="0" smtClean="0"/>
            </a:br>
            <a:r>
              <a:rPr lang="en-US" dirty="0" smtClean="0"/>
              <a:t>It seems that TS would be very useful to determine the plasma properties.</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2A31F553-167F-4006-813C-F3E78A3669FA}" type="slidenum">
              <a:rPr lang="en-US" smtClean="0"/>
              <a:pPr>
                <a:defRPr/>
              </a:pPr>
              <a:t>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Scattering cross section contains contribution from both </a:t>
            </a:r>
            <a:r>
              <a:rPr lang="en-US" baseline="0" dirty="0" err="1" smtClean="0"/>
              <a:t>i</a:t>
            </a:r>
            <a:r>
              <a:rPr lang="en-US" baseline="0" dirty="0" smtClean="0"/>
              <a:t>-I and e-e correlations</a:t>
            </a:r>
          </a:p>
          <a:p>
            <a:endParaRPr lang="en-US" baseline="0" dirty="0" smtClean="0"/>
          </a:p>
          <a:p>
            <a:r>
              <a:rPr lang="en-US" baseline="0" dirty="0" smtClean="0"/>
              <a:t>Ion-ion correlations: scattering as a function of the </a:t>
            </a:r>
            <a:r>
              <a:rPr lang="en-US" baseline="0" dirty="0" err="1" smtClean="0"/>
              <a:t>scttering</a:t>
            </a:r>
            <a:r>
              <a:rPr lang="en-US" baseline="0" dirty="0" smtClean="0"/>
              <a:t> angle exhibits peaks that are representative of the structure (diffraction)</a:t>
            </a:r>
          </a:p>
          <a:p>
            <a:r>
              <a:rPr lang="en-US" baseline="0" dirty="0" smtClean="0"/>
              <a:t>E-e single particle dynamics or </a:t>
            </a:r>
            <a:r>
              <a:rPr lang="en-US" baseline="0" dirty="0" err="1" smtClean="0"/>
              <a:t>coorelated</a:t>
            </a:r>
            <a:r>
              <a:rPr lang="en-US" baseline="0" dirty="0" smtClean="0"/>
              <a:t> </a:t>
            </a:r>
            <a:r>
              <a:rPr lang="en-US" baseline="0" dirty="0" err="1" smtClean="0"/>
              <a:t>pasmons</a:t>
            </a:r>
            <a:endParaRPr lang="en-US" baseline="0" dirty="0" smtClean="0"/>
          </a:p>
          <a:p>
            <a:endParaRPr lang="en-US" baseline="0" dirty="0" smtClean="0"/>
          </a:p>
          <a:p>
            <a:r>
              <a:rPr lang="en-US" baseline="0" dirty="0" smtClean="0"/>
              <a:t>S(</a:t>
            </a:r>
            <a:r>
              <a:rPr lang="en-US" baseline="0" dirty="0" err="1" smtClean="0"/>
              <a:t>k,w</a:t>
            </a:r>
            <a:r>
              <a:rPr lang="en-US" baseline="0" dirty="0" smtClean="0"/>
              <a:t>) is the spectral density function</a:t>
            </a:r>
          </a:p>
          <a:p>
            <a:r>
              <a:rPr lang="en-US" baseline="0" dirty="0" smtClean="0"/>
              <a:t>G(</a:t>
            </a:r>
            <a:r>
              <a:rPr lang="en-US" baseline="0" dirty="0" err="1" smtClean="0"/>
              <a:t>k,w</a:t>
            </a:r>
            <a:r>
              <a:rPr lang="en-US" baseline="0" dirty="0" smtClean="0"/>
              <a:t>) is the geometrical factor</a:t>
            </a:r>
            <a:endParaRPr lang="en-US" dirty="0" smtClean="0"/>
          </a:p>
          <a:p>
            <a:endParaRPr lang="en-US" dirty="0" smtClean="0"/>
          </a:p>
          <a:p>
            <a:endParaRPr lang="en-US" dirty="0" smtClean="0"/>
          </a:p>
          <a:p>
            <a:endParaRPr lang="en-US" dirty="0" smtClean="0"/>
          </a:p>
          <a:p>
            <a:r>
              <a:rPr lang="en-US" sz="1100" dirty="0" smtClean="0">
                <a:latin typeface="Times" pitchFamily="32" charset="0"/>
                <a:ea typeface="ＭＳ Ｐゴシック" pitchFamily="-65" charset="-128"/>
                <a:cs typeface="ＭＳ Ｐゴシック" pitchFamily="-65" charset="-128"/>
              </a:rPr>
              <a:t>In the high-frequency regime </a:t>
            </a:r>
            <a:r>
              <a:rPr lang="en-US" sz="1100" i="1" dirty="0" smtClean="0">
                <a:latin typeface="Times" pitchFamily="32" charset="0"/>
                <a:ea typeface="ＭＳ Ｐゴシック" pitchFamily="-65" charset="-128"/>
                <a:cs typeface="ＭＳ Ｐゴシック" pitchFamily="-65" charset="-128"/>
              </a:rPr>
              <a:t>pi, the transition to</a:t>
            </a:r>
          </a:p>
          <a:p>
            <a:r>
              <a:rPr lang="en-US" sz="1100" dirty="0" smtClean="0">
                <a:latin typeface="Times" pitchFamily="32" charset="0"/>
                <a:ea typeface="ＭＳ Ｐゴシック" pitchFamily="-65" charset="-128"/>
                <a:cs typeface="ＭＳ Ｐゴシック" pitchFamily="-65" charset="-128"/>
              </a:rPr>
              <a:t>collective scattering is characterized by  =1. When 1,</a:t>
            </a:r>
          </a:p>
          <a:p>
            <a:r>
              <a:rPr lang="en-US" sz="1100" dirty="0" smtClean="0">
                <a:latin typeface="Times" pitchFamily="32" charset="0"/>
                <a:ea typeface="ＭＳ Ｐゴシック" pitchFamily="-65" charset="-128"/>
                <a:cs typeface="ＭＳ Ｐゴシック" pitchFamily="-65" charset="-128"/>
              </a:rPr>
              <a:t>light is scattered from electron-plasma fluctuations with a</a:t>
            </a:r>
          </a:p>
          <a:p>
            <a:r>
              <a:rPr lang="en-US" sz="1100" dirty="0" smtClean="0">
                <a:latin typeface="Times" pitchFamily="32" charset="0"/>
                <a:ea typeface="ＭＳ Ｐゴシック" pitchFamily="-65" charset="-128"/>
                <a:cs typeface="ＭＳ Ｐゴシック" pitchFamily="-65" charset="-128"/>
              </a:rPr>
              <a:t>wavelength longer than the Debye length and the scattering</a:t>
            </a:r>
          </a:p>
          <a:p>
            <a:r>
              <a:rPr lang="en-US" sz="1100" dirty="0" smtClean="0">
                <a:latin typeface="Times" pitchFamily="32" charset="0"/>
                <a:ea typeface="ＭＳ Ｐゴシック" pitchFamily="-65" charset="-128"/>
                <a:cs typeface="ＭＳ Ｐゴシック" pitchFamily="-65" charset="-128"/>
              </a:rPr>
              <a:t>spectrum reveals the corresponding “electron feature.” For</a:t>
            </a:r>
          </a:p>
          <a:p>
            <a:r>
              <a:rPr lang="en-US" sz="1100" dirty="0" smtClean="0">
                <a:latin typeface="Times" pitchFamily="32" charset="0"/>
                <a:ea typeface="ＭＳ Ｐゴシック" pitchFamily="-65" charset="-128"/>
                <a:cs typeface="ＭＳ Ｐゴシック" pitchFamily="-65" charset="-128"/>
              </a:rPr>
              <a:t>1, light is scattered from electrons inside the Debye</a:t>
            </a:r>
          </a:p>
          <a:p>
            <a:r>
              <a:rPr lang="en-US" sz="1100" dirty="0" smtClean="0">
                <a:latin typeface="Times" pitchFamily="32" charset="0"/>
                <a:ea typeface="ＭＳ Ｐゴシック" pitchFamily="-65" charset="-128"/>
                <a:cs typeface="ＭＳ Ｐゴシック" pitchFamily="-65" charset="-128"/>
              </a:rPr>
              <a:t>sphere and the scattering spectrum resembles the electron</a:t>
            </a:r>
          </a:p>
          <a:p>
            <a:r>
              <a:rPr lang="en-US" sz="1100" dirty="0" smtClean="0">
                <a:latin typeface="Times" pitchFamily="32" charset="0"/>
                <a:ea typeface="ＭＳ Ｐゴシック" pitchFamily="-65" charset="-128"/>
                <a:cs typeface="ＭＳ Ｐゴシック" pitchFamily="-65" charset="-128"/>
              </a:rPr>
              <a:t>distribution function.</a:t>
            </a:r>
            <a:endParaRPr lang="en-US" dirty="0" smtClean="0"/>
          </a:p>
          <a:p>
            <a:r>
              <a:rPr lang="en-US" dirty="0" smtClean="0"/>
              <a:t>Pi is the</a:t>
            </a:r>
            <a:r>
              <a:rPr lang="en-US" baseline="0" dirty="0" smtClean="0"/>
              <a:t> incident power</a:t>
            </a:r>
          </a:p>
          <a:p>
            <a:r>
              <a:rPr lang="en-US" baseline="0" dirty="0" smtClean="0"/>
              <a:t>A is the cross sectional area of the TS </a:t>
            </a:r>
            <a:r>
              <a:rPr lang="en-US" baseline="0" dirty="0" err="1" smtClean="0"/>
              <a:t>volumn</a:t>
            </a:r>
            <a:endParaRPr lang="en-US" baseline="0" dirty="0" smtClean="0"/>
          </a:p>
          <a:p>
            <a:r>
              <a:rPr lang="en-US" baseline="0" dirty="0" smtClean="0"/>
              <a:t>R0 is the classical electron radius</a:t>
            </a:r>
          </a:p>
          <a:p>
            <a:r>
              <a:rPr lang="en-US" baseline="0" dirty="0" smtClean="0"/>
              <a:t>Ne is electron density</a:t>
            </a:r>
          </a:p>
          <a:p>
            <a:r>
              <a:rPr lang="en-US" baseline="0" dirty="0" smtClean="0"/>
              <a:t>S(</a:t>
            </a:r>
            <a:r>
              <a:rPr lang="en-US" baseline="0" dirty="0" err="1" smtClean="0"/>
              <a:t>k,w</a:t>
            </a:r>
            <a:r>
              <a:rPr lang="en-US" baseline="0" dirty="0" smtClean="0"/>
              <a:t>) is the spectral density function</a:t>
            </a:r>
          </a:p>
          <a:p>
            <a:r>
              <a:rPr lang="en-US" baseline="0" dirty="0" smtClean="0"/>
              <a:t>G(</a:t>
            </a:r>
            <a:r>
              <a:rPr lang="en-US" baseline="0" dirty="0" err="1" smtClean="0"/>
              <a:t>k,w</a:t>
            </a:r>
            <a:r>
              <a:rPr lang="en-US" baseline="0" dirty="0" smtClean="0"/>
              <a:t>) is the geometrical factor</a:t>
            </a:r>
            <a:endParaRPr lang="en-US" dirty="0"/>
          </a:p>
        </p:txBody>
      </p:sp>
      <p:sp>
        <p:nvSpPr>
          <p:cNvPr id="4" name="Slide Number Placeholder 3"/>
          <p:cNvSpPr>
            <a:spLocks noGrp="1"/>
          </p:cNvSpPr>
          <p:nvPr>
            <p:ph type="sldNum" sz="quarter" idx="10"/>
          </p:nvPr>
        </p:nvSpPr>
        <p:spPr/>
        <p:txBody>
          <a:bodyPr/>
          <a:lstStyle/>
          <a:p>
            <a:pPr>
              <a:defRPr/>
            </a:pPr>
            <a:fld id="{769D36BA-91CA-418B-85CF-F4DDE22F767E}" type="slidenum">
              <a:rPr lang="en-US" smtClean="0"/>
              <a:pPr>
                <a:defRPr/>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503238" y="2870200"/>
            <a:ext cx="9051925" cy="990600"/>
          </a:xfrm>
          <a:prstGeom prst="rect">
            <a:avLst/>
          </a:prstGeom>
          <a:effectLst>
            <a:outerShdw blurRad="38100" dist="38100" dir="2700000">
              <a:srgbClr val="000000">
                <a:alpha val="35000"/>
              </a:srgbClr>
            </a:outerShdw>
          </a:effectLst>
        </p:spPr>
        <p:txBody>
          <a:bodyPr vert="horz" anchor="t"/>
          <a:lstStyle>
            <a:lvl1pPr algn="ctr">
              <a:defRPr sz="2800" b="1" i="0">
                <a:solidFill>
                  <a:schemeClr val="bg1"/>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719680" y="304146"/>
            <a:ext cx="7721600" cy="774702"/>
          </a:xfrm>
          <a:prstGeom prst="rect">
            <a:avLst/>
          </a:prstGeom>
        </p:spPr>
        <p:txBody>
          <a:bodyPr lIns="0" tIns="0" rIns="0" bIns="0" anchor="b">
            <a:noAutofit/>
          </a:bodyPr>
          <a:lstStyle>
            <a:lvl1pPr algn="l">
              <a:defRPr sz="2400" b="1">
                <a:latin typeface="Arial Narrow" pitchFamily="34" charset="0"/>
                <a:cs typeface="Aria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1235909" y="1558819"/>
            <a:ext cx="7603291" cy="5223247"/>
          </a:xfrm>
          <a:prstGeom prst="rect">
            <a:avLst/>
          </a:prstGeom>
        </p:spPr>
        <p:txBody>
          <a:bodyPr/>
          <a:lstStyle>
            <a:lvl1pPr marL="169863" indent="-169863">
              <a:defRPr sz="1800" b="1" i="0">
                <a:latin typeface="Arial"/>
                <a:cs typeface="Arial"/>
              </a:defRPr>
            </a:lvl1pPr>
            <a:lvl2pPr marL="713232" indent="-310896">
              <a:spcBef>
                <a:spcPts val="300"/>
              </a:spcBef>
              <a:buFont typeface="Arial"/>
              <a:buChar char="—"/>
              <a:defRPr sz="1800" b="1" i="0">
                <a:latin typeface="Arial"/>
                <a:cs typeface="Arial"/>
              </a:defRPr>
            </a:lvl2pPr>
            <a:lvl3pPr marL="1170432">
              <a:buFont typeface="Lucida Grande"/>
              <a:buChar char="–"/>
              <a:defRPr sz="1800" b="1" i="0">
                <a:latin typeface="Arial"/>
                <a:cs typeface="Arial"/>
              </a:defRPr>
            </a:lvl3pPr>
            <a:lvl4pPr>
              <a:defRPr sz="1800" b="1" i="0">
                <a:latin typeface="Arial"/>
                <a:cs typeface="Arial"/>
              </a:defRPr>
            </a:lvl4pPr>
            <a:lvl5pPr>
              <a:buNone/>
              <a:defRPr sz="1800" b="1"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lf Column">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719680" y="304146"/>
            <a:ext cx="7721600" cy="774702"/>
          </a:xfrm>
          <a:prstGeom prst="rect">
            <a:avLst/>
          </a:prstGeom>
        </p:spPr>
        <p:txBody>
          <a:bodyPr lIns="0" tIns="0" rIns="0" bIns="0" anchor="b">
            <a:noAutofit/>
          </a:bodyPr>
          <a:lstStyle>
            <a:lvl1pPr algn="l">
              <a:defRPr sz="2400" b="1">
                <a:latin typeface="Arial Narrow" pitchFamily="34" charset="0"/>
                <a:cs typeface="Aria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1235909" y="1558819"/>
            <a:ext cx="4199691" cy="5223247"/>
          </a:xfrm>
          <a:prstGeom prst="rect">
            <a:avLst/>
          </a:prstGeom>
        </p:spPr>
        <p:txBody>
          <a:bodyPr/>
          <a:lstStyle>
            <a:lvl1pPr marL="169863" indent="-169863">
              <a:defRPr sz="1800" b="1" i="0">
                <a:latin typeface="Arial"/>
                <a:cs typeface="Arial"/>
              </a:defRPr>
            </a:lvl1pPr>
            <a:lvl2pPr marL="713232" indent="-310896">
              <a:spcBef>
                <a:spcPts val="300"/>
              </a:spcBef>
              <a:buFont typeface="Arial"/>
              <a:buChar char="—"/>
              <a:defRPr sz="1800" b="1" i="0">
                <a:latin typeface="Arial"/>
                <a:cs typeface="Arial"/>
              </a:defRPr>
            </a:lvl2pPr>
            <a:lvl3pPr marL="1170432">
              <a:buFont typeface="Lucida Grande"/>
              <a:buChar char="–"/>
              <a:defRPr sz="1800" b="1" i="0">
                <a:latin typeface="Arial"/>
                <a:cs typeface="Arial"/>
              </a:defRPr>
            </a:lvl3pPr>
            <a:lvl4pPr>
              <a:defRPr sz="1800" b="1" i="0">
                <a:latin typeface="Arial"/>
                <a:cs typeface="Arial"/>
              </a:defRPr>
            </a:lvl4pPr>
            <a:lvl5pPr>
              <a:buNone/>
              <a:defRPr sz="1800" b="1"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no Text Box">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719680" y="304146"/>
            <a:ext cx="7721600" cy="774702"/>
          </a:xfrm>
          <a:prstGeom prst="rect">
            <a:avLst/>
          </a:prstGeom>
        </p:spPr>
        <p:txBody>
          <a:bodyPr lIns="0" tIns="0" rIns="0" bIns="0" anchor="b">
            <a:noAutofit/>
          </a:bodyPr>
          <a:lstStyle>
            <a:lvl1pPr algn="l">
              <a:defRPr sz="2400" b="1">
                <a:latin typeface="Arial Narrow" pitchFamily="34" charset="0"/>
                <a:cs typeface="Aria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eed Photo">
    <p:bg>
      <p:bgPr>
        <a:solidFill>
          <a:schemeClr val="bg1"/>
        </a:solidFill>
        <a:effectLst/>
      </p:bgPr>
    </p:bg>
    <p:spTree>
      <p:nvGrpSpPr>
        <p:cNvPr id="1" name=""/>
        <p:cNvGrpSpPr/>
        <p:nvPr/>
      </p:nvGrpSpPr>
      <p:grpSpPr>
        <a:xfrm>
          <a:off x="0" y="0"/>
          <a:ext cx="0" cy="0"/>
          <a:chOff x="0" y="0"/>
          <a:chExt cx="0" cy="0"/>
        </a:xfrm>
      </p:grpSpPr>
      <p:sp>
        <p:nvSpPr>
          <p:cNvPr id="22" name="Slide Number Placeholder 5"/>
          <p:cNvSpPr>
            <a:spLocks noGrp="1"/>
          </p:cNvSpPr>
          <p:nvPr>
            <p:ph type="sldNum" sz="quarter" idx="12"/>
          </p:nvPr>
        </p:nvSpPr>
        <p:spPr>
          <a:xfrm>
            <a:off x="9615357" y="7339950"/>
            <a:ext cx="228602" cy="107722"/>
          </a:xfrm>
          <a:prstGeom prst="rect">
            <a:avLst/>
          </a:prstGeom>
          <a:effectLst>
            <a:outerShdw blurRad="25400" dist="12700" dir="2700000">
              <a:srgbClr val="000000">
                <a:alpha val="75000"/>
              </a:srgbClr>
            </a:outerShdw>
          </a:effectLst>
        </p:spPr>
        <p:txBody>
          <a:bodyPr wrap="square" lIns="0" tIns="0" rIns="0" bIns="0" anchor="b" anchorCtr="0">
            <a:spAutoFit/>
          </a:bodyPr>
          <a:lstStyle>
            <a:lvl1pPr algn="r">
              <a:defRPr sz="700" b="1" i="0">
                <a:solidFill>
                  <a:schemeClr val="bg1"/>
                </a:solidFill>
                <a:latin typeface="Arial"/>
                <a:cs typeface="Arial"/>
              </a:defRPr>
            </a:lvl1pPr>
          </a:lstStyle>
          <a:p>
            <a:fld id="{78DCE5C6-CC67-AD46-BF96-E669D4601726}"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White Bkgr">
    <p:bg>
      <p:bgPr>
        <a:solidFill>
          <a:schemeClr val="bg1"/>
        </a:solidFill>
        <a:effectLst/>
      </p:bgPr>
    </p:bg>
    <p:spTree>
      <p:nvGrpSpPr>
        <p:cNvPr id="1" name=""/>
        <p:cNvGrpSpPr/>
        <p:nvPr/>
      </p:nvGrpSpPr>
      <p:grpSpPr>
        <a:xfrm>
          <a:off x="0" y="0"/>
          <a:ext cx="0" cy="0"/>
          <a:chOff x="0" y="0"/>
          <a:chExt cx="0" cy="0"/>
        </a:xfrm>
      </p:grpSpPr>
      <p:sp>
        <p:nvSpPr>
          <p:cNvPr id="22" name="Slide Number Placeholder 5"/>
          <p:cNvSpPr>
            <a:spLocks noGrp="1"/>
          </p:cNvSpPr>
          <p:nvPr>
            <p:ph type="sldNum" sz="quarter" idx="12"/>
          </p:nvPr>
        </p:nvSpPr>
        <p:spPr>
          <a:xfrm>
            <a:off x="9615357" y="7339950"/>
            <a:ext cx="228602" cy="107722"/>
          </a:xfrm>
          <a:prstGeom prst="rect">
            <a:avLst/>
          </a:prstGeom>
          <a:effectLst>
            <a:outerShdw blurRad="25400" dist="12700" dir="2700000">
              <a:srgbClr val="000000">
                <a:alpha val="75000"/>
              </a:srgbClr>
            </a:outerShdw>
          </a:effectLst>
        </p:spPr>
        <p:txBody>
          <a:bodyPr wrap="square" lIns="0" tIns="0" rIns="0" bIns="0" anchor="b" anchorCtr="0">
            <a:spAutoFit/>
          </a:bodyPr>
          <a:lstStyle>
            <a:lvl1pPr algn="r">
              <a:defRPr sz="700" b="1" i="0">
                <a:solidFill>
                  <a:schemeClr val="bg1"/>
                </a:solidFill>
                <a:latin typeface="Arial"/>
                <a:cs typeface="Arial"/>
              </a:defRPr>
            </a:lvl1pPr>
          </a:lstStyle>
          <a:p>
            <a:fld id="{78DCE5C6-CC67-AD46-BF96-E669D4601726}" type="slidenum">
              <a:rPr lang="en-US" smtClean="0"/>
              <a:pPr/>
              <a:t>‹#›</a:t>
            </a:fld>
            <a:endParaRPr lang="en-US" dirty="0"/>
          </a:p>
        </p:txBody>
      </p:sp>
      <p:pic>
        <p:nvPicPr>
          <p:cNvPr id="7" name="Picture 6" descr="NIF Full Bleed-01.jpg"/>
          <p:cNvPicPr>
            <a:picLocks noChangeAspect="1"/>
          </p:cNvPicPr>
          <p:nvPr userDrawn="1"/>
        </p:nvPicPr>
        <p:blipFill>
          <a:blip r:embed="rId2"/>
          <a:srcRect l="83923" b="88323"/>
          <a:stretch>
            <a:fillRect/>
          </a:stretch>
        </p:blipFill>
        <p:spPr>
          <a:xfrm>
            <a:off x="8441267" y="0"/>
            <a:ext cx="1617133" cy="880533"/>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NIC Screen Layout">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0235" y="227690"/>
            <a:ext cx="8745220" cy="890588"/>
          </a:xfrm>
          <a:prstGeom prst="rect">
            <a:avLst/>
          </a:prstGeom>
        </p:spPr>
        <p:txBody>
          <a:bodyPr lIns="100584" tIns="50292" rIns="100584" bIns="50292" anchor="ctr"/>
          <a:lstStyle>
            <a:lvl1pPr algn="l">
              <a:defRPr sz="2400" b="1">
                <a:latin typeface="Arial Narrow" pitchFamily="34" charset="0"/>
              </a:defRPr>
            </a:lvl1p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925" y="378823"/>
            <a:ext cx="8745220" cy="509587"/>
          </a:xfrm>
          <a:prstGeom prst="rect">
            <a:avLst/>
          </a:prstGeom>
        </p:spPr>
        <p:txBody>
          <a:bodyPr lIns="100584" tIns="50292" rIns="100584" bIns="50292"/>
          <a:lstStyle/>
          <a:p>
            <a:r>
              <a:rPr lang="en-US" smtClean="0"/>
              <a:t>Click to edit Master title style</a:t>
            </a:r>
            <a:endParaRPr lang="en-US"/>
          </a:p>
        </p:txBody>
      </p:sp>
      <p:sp>
        <p:nvSpPr>
          <p:cNvPr id="3" name="Content Placeholder 2"/>
          <p:cNvSpPr>
            <a:spLocks noGrp="1"/>
          </p:cNvSpPr>
          <p:nvPr>
            <p:ph idx="1"/>
          </p:nvPr>
        </p:nvSpPr>
        <p:spPr>
          <a:xfrm>
            <a:off x="586740" y="1508760"/>
            <a:ext cx="8884920" cy="5196840"/>
          </a:xfrm>
          <a:prstGeom prst="rect">
            <a:avLst/>
          </a:prstGeom>
        </p:spPr>
        <p:txBody>
          <a:bodyPr lIns="100584" tIns="50292" rIns="100584" bIns="5029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54" r:id="rId3"/>
    <p:sldLayoutId id="2147483653" r:id="rId4"/>
    <p:sldLayoutId id="2147483652" r:id="rId5"/>
    <p:sldLayoutId id="2147483655" r:id="rId6"/>
    <p:sldLayoutId id="2147483651" r:id="rId7"/>
    <p:sldLayoutId id="2147483658" r:id="rId8"/>
    <p:sldLayoutId id="2147483659" r:id="rId9"/>
  </p:sldLayoutIdLst>
  <p:timing>
    <p:tnLst>
      <p:par>
        <p:cTn id="1" dur="indefinite" restart="never" nodeType="tmRoot"/>
      </p:par>
    </p:tnLst>
  </p:timing>
  <p:hf hdr="0"/>
  <p:txStyles>
    <p:titleStyle>
      <a:lvl1pPr algn="ctr" defTabSz="502920" rtl="0" eaLnBrk="1" latinLnBrk="0" hangingPunct="1">
        <a:spcBef>
          <a:spcPct val="0"/>
        </a:spcBef>
        <a:buNone/>
        <a:defRPr sz="4800" kern="1200">
          <a:solidFill>
            <a:schemeClr val="tx1"/>
          </a:solidFill>
          <a:latin typeface="+mj-lt"/>
          <a:ea typeface="+mj-ea"/>
          <a:cs typeface="+mj-cs"/>
        </a:defRPr>
      </a:lvl1pPr>
    </p:titleStyle>
    <p:bodyStyle>
      <a:lvl1pPr marL="377190" indent="-377190" algn="l" defTabSz="502920" rtl="0" eaLnBrk="1" latinLnBrk="0" hangingPunct="1">
        <a:spcBef>
          <a:spcPct val="20000"/>
        </a:spcBef>
        <a:buFont typeface="Arial"/>
        <a:buChar char="•"/>
        <a:defRPr sz="3500" kern="1200">
          <a:solidFill>
            <a:schemeClr val="tx1"/>
          </a:solidFill>
          <a:latin typeface="+mn-lt"/>
          <a:ea typeface="+mn-ea"/>
          <a:cs typeface="+mn-cs"/>
        </a:defRPr>
      </a:lvl1pPr>
      <a:lvl2pPr marL="817245" indent="-314325" algn="l" defTabSz="502920" rtl="0" eaLnBrk="1" latinLnBrk="0" hangingPunct="1">
        <a:spcBef>
          <a:spcPct val="20000"/>
        </a:spcBef>
        <a:buFont typeface="Arial"/>
        <a:buChar char="–"/>
        <a:defRPr sz="3100" kern="1200">
          <a:solidFill>
            <a:schemeClr val="tx1"/>
          </a:solidFill>
          <a:latin typeface="+mn-lt"/>
          <a:ea typeface="+mn-ea"/>
          <a:cs typeface="+mn-cs"/>
        </a:defRPr>
      </a:lvl2pPr>
      <a:lvl3pPr marL="1257300" indent="-251460" algn="l" defTabSz="502920" rtl="0" eaLnBrk="1" latinLnBrk="0" hangingPunct="1">
        <a:spcBef>
          <a:spcPct val="20000"/>
        </a:spcBef>
        <a:buFont typeface="Arial"/>
        <a:buChar char="•"/>
        <a:defRPr sz="2600" kern="1200">
          <a:solidFill>
            <a:schemeClr val="tx1"/>
          </a:solidFill>
          <a:latin typeface="+mn-lt"/>
          <a:ea typeface="+mn-ea"/>
          <a:cs typeface="+mn-cs"/>
        </a:defRPr>
      </a:lvl3pPr>
      <a:lvl4pPr marL="1760220" indent="-251460" algn="l" defTabSz="502920" rtl="0" eaLnBrk="1" latinLnBrk="0" hangingPunct="1">
        <a:spcBef>
          <a:spcPct val="20000"/>
        </a:spcBef>
        <a:buFont typeface="Arial"/>
        <a:buChar char="–"/>
        <a:defRPr sz="2200" kern="1200">
          <a:solidFill>
            <a:schemeClr val="tx1"/>
          </a:solidFill>
          <a:latin typeface="+mn-lt"/>
          <a:ea typeface="+mn-ea"/>
          <a:cs typeface="+mn-cs"/>
        </a:defRPr>
      </a:lvl4pPr>
      <a:lvl5pPr marL="2263140" indent="-251460" algn="l" defTabSz="502920" rtl="0" eaLnBrk="1" latinLnBrk="0" hangingPunct="1">
        <a:spcBef>
          <a:spcPct val="20000"/>
        </a:spcBef>
        <a:buFont typeface="Arial"/>
        <a:buChar char="»"/>
        <a:defRPr sz="2200" kern="1200">
          <a:solidFill>
            <a:schemeClr val="tx1"/>
          </a:solidFill>
          <a:latin typeface="+mn-lt"/>
          <a:ea typeface="+mn-ea"/>
          <a:cs typeface="+mn-cs"/>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2000" kern="1200">
          <a:solidFill>
            <a:schemeClr val="tx1"/>
          </a:solidFill>
          <a:latin typeface="+mn-lt"/>
          <a:ea typeface="+mn-ea"/>
          <a:cs typeface="+mn-cs"/>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36.png"/><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9.xml"/><Relationship Id="rId5" Type="http://schemas.openxmlformats.org/officeDocument/2006/relationships/image" Target="../media/image51.emf"/><Relationship Id="rId4" Type="http://schemas.openxmlformats.org/officeDocument/2006/relationships/image" Target="../media/image50.emf"/></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9.xml"/><Relationship Id="rId5" Type="http://schemas.openxmlformats.org/officeDocument/2006/relationships/image" Target="../media/image53.emf"/><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48.emf"/><Relationship Id="rId1" Type="http://schemas.openxmlformats.org/officeDocument/2006/relationships/slideLayout" Target="../slideLayouts/slideLayout9.xml"/><Relationship Id="rId4" Type="http://schemas.openxmlformats.org/officeDocument/2006/relationships/image" Target="../media/image55.tiff"/></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notesSlide" Target="../notesSlides/notesSlide1.xml"/><Relationship Id="rId7"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3.xml"/><Relationship Id="rId7"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4.wmf"/><Relationship Id="rId10" Type="http://schemas.openxmlformats.org/officeDocument/2006/relationships/image" Target="../media/image27.png"/><Relationship Id="rId4" Type="http://schemas.openxmlformats.org/officeDocument/2006/relationships/image" Target="../media/image23.wmf"/><Relationship Id="rId9" Type="http://schemas.openxmlformats.org/officeDocument/2006/relationships/image" Target="../media/image26.wmf"/></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03238" y="2782970"/>
            <a:ext cx="9051925" cy="942872"/>
          </a:xfrm>
        </p:spPr>
        <p:txBody>
          <a:bodyPr/>
          <a:lstStyle/>
          <a:p>
            <a:r>
              <a:rPr lang="en-US" dirty="0" smtClean="0"/>
              <a:t>Studying astrophysical collisionless shocks with high power lasers</a:t>
            </a:r>
            <a:endParaRPr lang="en-US" sz="1600" dirty="0"/>
          </a:p>
        </p:txBody>
      </p:sp>
      <p:sp>
        <p:nvSpPr>
          <p:cNvPr id="4" name="TextBox 3"/>
          <p:cNvSpPr txBox="1"/>
          <p:nvPr/>
        </p:nvSpPr>
        <p:spPr>
          <a:xfrm>
            <a:off x="222421" y="3956988"/>
            <a:ext cx="9640909" cy="2123658"/>
          </a:xfrm>
          <a:prstGeom prst="rect">
            <a:avLst/>
          </a:prstGeom>
          <a:noFill/>
        </p:spPr>
        <p:txBody>
          <a:bodyPr wrap="none" rtlCol="0" anchor="t">
            <a:spAutoFit/>
          </a:bodyPr>
          <a:lstStyle/>
          <a:p>
            <a:pPr algn="ctr"/>
            <a:r>
              <a:rPr lang="en-US" b="1" dirty="0" smtClean="0">
                <a:latin typeface="Arial"/>
                <a:cs typeface="Arial"/>
              </a:rPr>
              <a:t>Presentation to</a:t>
            </a:r>
          </a:p>
          <a:p>
            <a:pPr algn="ctr"/>
            <a:r>
              <a:rPr lang="en-US" b="1" dirty="0" smtClean="0">
                <a:latin typeface="Arial"/>
                <a:cs typeface="Arial"/>
              </a:rPr>
              <a:t>9</a:t>
            </a:r>
            <a:r>
              <a:rPr lang="en-US" b="1" baseline="30000" dirty="0" smtClean="0">
                <a:latin typeface="Arial"/>
                <a:cs typeface="Arial"/>
              </a:rPr>
              <a:t>th</a:t>
            </a:r>
            <a:r>
              <a:rPr lang="en-US" b="1" dirty="0" smtClean="0">
                <a:latin typeface="Arial"/>
                <a:cs typeface="Arial"/>
              </a:rPr>
              <a:t> International Conference on High Energy Density Laboratory Astrophysics</a:t>
            </a:r>
          </a:p>
          <a:p>
            <a:pPr algn="ctr"/>
            <a:r>
              <a:rPr lang="en-US" b="1" dirty="0" smtClean="0">
                <a:latin typeface="Arial"/>
                <a:cs typeface="Arial"/>
              </a:rPr>
              <a:t>April 30 – May 4, 2012</a:t>
            </a:r>
          </a:p>
          <a:p>
            <a:pPr algn="ctr"/>
            <a:r>
              <a:rPr lang="en-US" b="1" dirty="0" smtClean="0">
                <a:latin typeface="Arial"/>
                <a:cs typeface="Arial"/>
              </a:rPr>
              <a:t>Tallahassee, FL</a:t>
            </a:r>
          </a:p>
          <a:p>
            <a:pPr algn="ctr"/>
            <a:r>
              <a:rPr lang="en-US" sz="1200" b="1" dirty="0" smtClean="0">
                <a:latin typeface="Arial"/>
                <a:cs typeface="Arial"/>
              </a:rPr>
              <a:t> </a:t>
            </a:r>
          </a:p>
          <a:p>
            <a:pPr algn="ctr"/>
            <a:r>
              <a:rPr lang="en-US" sz="2400" b="1" dirty="0" smtClean="0">
                <a:latin typeface="Arial"/>
                <a:cs typeface="Arial"/>
              </a:rPr>
              <a:t>Hye-Sook Park</a:t>
            </a:r>
          </a:p>
          <a:p>
            <a:pPr algn="ctr"/>
            <a:r>
              <a:rPr lang="en-US" sz="1600" b="1" dirty="0" smtClean="0">
                <a:latin typeface="Arial"/>
                <a:cs typeface="Arial"/>
              </a:rPr>
              <a:t>(on behalf of ACSEL collaboration)</a:t>
            </a:r>
          </a:p>
        </p:txBody>
      </p:sp>
      <p:pic>
        <p:nvPicPr>
          <p:cNvPr id="10" name="Picture 9" descr="LLNL logo high res.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7142" y="5552821"/>
            <a:ext cx="2307063" cy="390788"/>
          </a:xfrm>
          <a:prstGeom prst="rect">
            <a:avLst/>
          </a:prstGeom>
        </p:spPr>
      </p:pic>
      <p:pic>
        <p:nvPicPr>
          <p:cNvPr id="13" name="Picture 12"/>
          <p:cNvPicPr>
            <a:picLocks noChangeAspect="1"/>
          </p:cNvPicPr>
          <p:nvPr/>
        </p:nvPicPr>
        <p:blipFill>
          <a:blip r:embed="rId3"/>
          <a:srcRect t="14620" b="11297"/>
          <a:stretch>
            <a:fillRect/>
          </a:stretch>
        </p:blipFill>
        <p:spPr>
          <a:xfrm>
            <a:off x="7365215" y="5485288"/>
            <a:ext cx="1832248" cy="499265"/>
          </a:xfrm>
          <a:prstGeom prst="rect">
            <a:avLst/>
          </a:prstGeom>
          <a:ln>
            <a:noFill/>
          </a:ln>
        </p:spPr>
      </p:pic>
      <p:pic>
        <p:nvPicPr>
          <p:cNvPr id="14" name="Picture 13"/>
          <p:cNvPicPr>
            <a:picLocks noChangeAspect="1"/>
          </p:cNvPicPr>
          <p:nvPr/>
        </p:nvPicPr>
        <p:blipFill>
          <a:blip r:embed="rId4"/>
          <a:stretch>
            <a:fillRect/>
          </a:stretch>
        </p:blipFill>
        <p:spPr>
          <a:xfrm>
            <a:off x="7859194" y="6187693"/>
            <a:ext cx="1009206" cy="529217"/>
          </a:xfrm>
          <a:prstGeom prst="rect">
            <a:avLst/>
          </a:prstGeom>
        </p:spPr>
      </p:pic>
      <p:pic>
        <p:nvPicPr>
          <p:cNvPr id="15" name="Picture 14"/>
          <p:cNvPicPr>
            <a:picLocks noChangeAspect="1"/>
          </p:cNvPicPr>
          <p:nvPr/>
        </p:nvPicPr>
        <p:blipFill>
          <a:blip r:embed="rId5"/>
          <a:stretch>
            <a:fillRect/>
          </a:stretch>
        </p:blipFill>
        <p:spPr>
          <a:xfrm>
            <a:off x="3569379" y="6189385"/>
            <a:ext cx="1675911" cy="520801"/>
          </a:xfrm>
          <a:prstGeom prst="rect">
            <a:avLst/>
          </a:prstGeom>
        </p:spPr>
      </p:pic>
      <p:pic>
        <p:nvPicPr>
          <p:cNvPr id="16" name="Picture 15"/>
          <p:cNvPicPr>
            <a:picLocks noChangeAspect="1"/>
          </p:cNvPicPr>
          <p:nvPr/>
        </p:nvPicPr>
        <p:blipFill>
          <a:blip r:embed="rId6"/>
          <a:stretch>
            <a:fillRect/>
          </a:stretch>
        </p:blipFill>
        <p:spPr>
          <a:xfrm>
            <a:off x="6996344" y="6135705"/>
            <a:ext cx="699074" cy="663093"/>
          </a:xfrm>
          <a:prstGeom prst="rect">
            <a:avLst/>
          </a:prstGeom>
        </p:spPr>
      </p:pic>
      <p:pic>
        <p:nvPicPr>
          <p:cNvPr id="17" name="Picture 16"/>
          <p:cNvPicPr>
            <a:picLocks noChangeAspect="1"/>
          </p:cNvPicPr>
          <p:nvPr/>
        </p:nvPicPr>
        <p:blipFill>
          <a:blip r:embed="rId7"/>
          <a:stretch>
            <a:fillRect/>
          </a:stretch>
        </p:blipFill>
        <p:spPr>
          <a:xfrm>
            <a:off x="807958" y="6135705"/>
            <a:ext cx="2652237" cy="628161"/>
          </a:xfrm>
          <a:prstGeom prst="rect">
            <a:avLst/>
          </a:prstGeom>
        </p:spPr>
      </p:pic>
      <p:pic>
        <p:nvPicPr>
          <p:cNvPr id="18" name="Picture 17"/>
          <p:cNvPicPr>
            <a:picLocks noChangeAspect="1"/>
          </p:cNvPicPr>
          <p:nvPr/>
        </p:nvPicPr>
        <p:blipFill>
          <a:blip r:embed="rId8"/>
          <a:stretch>
            <a:fillRect/>
          </a:stretch>
        </p:blipFill>
        <p:spPr>
          <a:xfrm>
            <a:off x="5340826" y="6086454"/>
            <a:ext cx="1447800" cy="677412"/>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Our Omega experimental data indicate that we can create electrostatic </a:t>
            </a:r>
            <a:r>
              <a:rPr lang="en-US" dirty="0" err="1" smtClean="0"/>
              <a:t>collisionless</a:t>
            </a:r>
            <a:r>
              <a:rPr lang="en-US" dirty="0" smtClean="0"/>
              <a:t> shocks</a:t>
            </a:r>
            <a:endParaRPr lang="en-US" dirty="0"/>
          </a:p>
        </p:txBody>
      </p:sp>
      <p:pic>
        <p:nvPicPr>
          <p:cNvPr id="126978" name="Picture 2"/>
          <p:cNvPicPr>
            <a:picLocks noChangeAspect="1" noChangeArrowheads="1"/>
          </p:cNvPicPr>
          <p:nvPr/>
        </p:nvPicPr>
        <p:blipFill>
          <a:blip r:embed="rId3"/>
          <a:srcRect/>
          <a:stretch>
            <a:fillRect/>
          </a:stretch>
        </p:blipFill>
        <p:spPr bwMode="auto">
          <a:xfrm>
            <a:off x="394137" y="2739584"/>
            <a:ext cx="4800600" cy="4019550"/>
          </a:xfrm>
          <a:prstGeom prst="rect">
            <a:avLst/>
          </a:prstGeom>
          <a:noFill/>
          <a:ln w="9525">
            <a:noFill/>
            <a:miter lim="800000"/>
            <a:headEnd/>
            <a:tailEnd/>
          </a:ln>
        </p:spPr>
      </p:pic>
      <p:graphicFrame>
        <p:nvGraphicFramePr>
          <p:cNvPr id="8" name="Object 6"/>
          <p:cNvGraphicFramePr>
            <a:graphicFrameLocks noChangeAspect="1"/>
          </p:cNvGraphicFramePr>
          <p:nvPr/>
        </p:nvGraphicFramePr>
        <p:xfrm>
          <a:off x="1067732" y="1854036"/>
          <a:ext cx="1625264" cy="677360"/>
        </p:xfrm>
        <a:graphic>
          <a:graphicData uri="http://schemas.openxmlformats.org/presentationml/2006/ole">
            <p:oleObj spid="_x0000_s126979" name="Equation" r:id="rId4" imgW="1079280" imgH="444240" progId="Equation.3">
              <p:embed/>
            </p:oleObj>
          </a:graphicData>
        </a:graphic>
      </p:graphicFrame>
      <p:sp>
        <p:nvSpPr>
          <p:cNvPr id="9" name="Rectangle 8"/>
          <p:cNvSpPr/>
          <p:nvPr/>
        </p:nvSpPr>
        <p:spPr>
          <a:xfrm>
            <a:off x="1855727" y="1324303"/>
            <a:ext cx="2278780" cy="378565"/>
          </a:xfrm>
          <a:prstGeom prst="rect">
            <a:avLst/>
          </a:prstGeom>
        </p:spPr>
        <p:txBody>
          <a:bodyPr wrap="square" lIns="100584" tIns="50292" rIns="100584" bIns="50292">
            <a:spAutoFit/>
          </a:bodyPr>
          <a:lstStyle/>
          <a:p>
            <a:r>
              <a:rPr lang="en-US" sz="1800" b="1" dirty="0" smtClean="0">
                <a:latin typeface="MT Extra" pitchFamily="18" charset="2"/>
              </a:rPr>
              <a:t>l</a:t>
            </a:r>
            <a:r>
              <a:rPr lang="en-US" sz="1800" b="1" i="1" dirty="0" smtClean="0"/>
              <a:t>* &lt;&lt;</a:t>
            </a:r>
            <a:r>
              <a:rPr lang="en-US" sz="1800" b="1" dirty="0" smtClean="0"/>
              <a:t> </a:t>
            </a:r>
            <a:r>
              <a:rPr lang="en-US" sz="1800" b="1" i="1" dirty="0" smtClean="0"/>
              <a:t> </a:t>
            </a:r>
            <a:r>
              <a:rPr lang="en-US" sz="1800" b="1" dirty="0" smtClean="0">
                <a:latin typeface="MT Extra" pitchFamily="18" charset="2"/>
              </a:rPr>
              <a:t>l</a:t>
            </a:r>
            <a:r>
              <a:rPr lang="en-US" sz="1800" b="1" baseline="-25000" dirty="0" smtClean="0"/>
              <a:t>int</a:t>
            </a:r>
            <a:r>
              <a:rPr lang="en-US" sz="1800" b="1" i="1" dirty="0" smtClean="0"/>
              <a:t> &lt;&lt;</a:t>
            </a:r>
            <a:r>
              <a:rPr lang="en-US" sz="1800" b="1" dirty="0" err="1" smtClean="0">
                <a:latin typeface="Symbol" pitchFamily="18" charset="2"/>
              </a:rPr>
              <a:t>l</a:t>
            </a:r>
            <a:r>
              <a:rPr lang="en-US" sz="1800" b="1" baseline="-25000" dirty="0" err="1" smtClean="0"/>
              <a:t>mfp</a:t>
            </a:r>
            <a:endParaRPr lang="en-US" sz="1800" b="1" dirty="0"/>
          </a:p>
        </p:txBody>
      </p:sp>
      <p:graphicFrame>
        <p:nvGraphicFramePr>
          <p:cNvPr id="10" name="Object 9"/>
          <p:cNvGraphicFramePr>
            <a:graphicFrameLocks noChangeAspect="1"/>
          </p:cNvGraphicFramePr>
          <p:nvPr/>
        </p:nvGraphicFramePr>
        <p:xfrm>
          <a:off x="2815569" y="1870088"/>
          <a:ext cx="1410958" cy="746377"/>
        </p:xfrm>
        <a:graphic>
          <a:graphicData uri="http://schemas.openxmlformats.org/presentationml/2006/ole">
            <p:oleObj spid="_x0000_s126980" name="Equation" r:id="rId5" imgW="876240" imgH="457200" progId="Equation.3">
              <p:embed/>
            </p:oleObj>
          </a:graphicData>
        </a:graphic>
      </p:graphicFrame>
      <p:sp>
        <p:nvSpPr>
          <p:cNvPr id="11" name="Rectangle 10"/>
          <p:cNvSpPr/>
          <p:nvPr/>
        </p:nvSpPr>
        <p:spPr>
          <a:xfrm>
            <a:off x="5387518" y="2250248"/>
            <a:ext cx="3536876" cy="3788219"/>
          </a:xfrm>
          <a:prstGeom prst="rect">
            <a:avLst/>
          </a:prstGeom>
          <a:solidFill>
            <a:schemeClr val="bg2"/>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387518" y="1312088"/>
            <a:ext cx="3536876" cy="942294"/>
          </a:xfrm>
          <a:prstGeom prst="rect">
            <a:avLst/>
          </a:prstGeom>
          <a:solidFill>
            <a:srgbClr val="FFFBCD"/>
          </a:solidFill>
          <a:ln w="12700">
            <a:solidFill>
              <a:schemeClr val="tx1"/>
            </a:solidFill>
          </a:ln>
        </p:spPr>
        <p:txBody>
          <a:bodyPr wrap="square" lIns="100584" tIns="50292" rIns="100584" bIns="50292" rtlCol="0" anchor="ctr">
            <a:noAutofit/>
          </a:bodyPr>
          <a:lstStyle/>
          <a:p>
            <a:pPr algn="ctr"/>
            <a:r>
              <a:rPr lang="en-US" sz="1600" b="1" dirty="0" smtClean="0"/>
              <a:t>PIC simulation suggests that the shock was beginning to from but not fully developed</a:t>
            </a:r>
          </a:p>
        </p:txBody>
      </p:sp>
      <p:sp>
        <p:nvSpPr>
          <p:cNvPr id="13" name="Rectangle 12"/>
          <p:cNvSpPr/>
          <p:nvPr/>
        </p:nvSpPr>
        <p:spPr>
          <a:xfrm>
            <a:off x="5387518" y="6048722"/>
            <a:ext cx="3536876" cy="888106"/>
          </a:xfrm>
          <a:prstGeom prst="rect">
            <a:avLst/>
          </a:prstGeom>
          <a:solidFill>
            <a:srgbClr val="C2D0E3"/>
          </a:solidFill>
          <a:ln w="12700">
            <a:solidFill>
              <a:schemeClr val="tx1"/>
            </a:solidFill>
          </a:ln>
        </p:spPr>
        <p:txBody>
          <a:bodyPr wrap="square" anchor="ctr">
            <a:noAutofit/>
          </a:bodyPr>
          <a:lstStyle/>
          <a:p>
            <a:r>
              <a:rPr lang="en-US" sz="1600" b="1" dirty="0" smtClean="0"/>
              <a:t>Fully formed shock require ~10x more ion density</a:t>
            </a:r>
            <a:endParaRPr lang="en-US" sz="1600" b="1" dirty="0" smtClean="0">
              <a:latin typeface="Times New Roman" pitchFamily="18" charset="0"/>
              <a:cs typeface="Times New Roman" pitchFamily="18" charset="0"/>
            </a:endParaRPr>
          </a:p>
        </p:txBody>
      </p:sp>
      <p:pic>
        <p:nvPicPr>
          <p:cNvPr id="14" name="Picture 2"/>
          <p:cNvPicPr>
            <a:picLocks noChangeAspect="1" noChangeArrowheads="1"/>
          </p:cNvPicPr>
          <p:nvPr/>
        </p:nvPicPr>
        <p:blipFill>
          <a:blip r:embed="rId6"/>
          <a:srcRect/>
          <a:stretch>
            <a:fillRect/>
          </a:stretch>
        </p:blipFill>
        <p:spPr bwMode="auto">
          <a:xfrm>
            <a:off x="5769959" y="2592148"/>
            <a:ext cx="2884170" cy="1463040"/>
          </a:xfrm>
          <a:prstGeom prst="rect">
            <a:avLst/>
          </a:prstGeom>
          <a:noFill/>
          <a:ln w="9525">
            <a:noFill/>
            <a:miter lim="800000"/>
            <a:headEnd/>
            <a:tailEnd/>
          </a:ln>
        </p:spPr>
      </p:pic>
      <p:pic>
        <p:nvPicPr>
          <p:cNvPr id="15" name="Picture 3"/>
          <p:cNvPicPr>
            <a:picLocks noChangeAspect="1" noChangeArrowheads="1"/>
          </p:cNvPicPr>
          <p:nvPr/>
        </p:nvPicPr>
        <p:blipFill>
          <a:blip r:embed="rId7"/>
          <a:srcRect/>
          <a:stretch>
            <a:fillRect/>
          </a:stretch>
        </p:blipFill>
        <p:spPr bwMode="auto">
          <a:xfrm>
            <a:off x="5722117" y="4485276"/>
            <a:ext cx="3009900" cy="1493520"/>
          </a:xfrm>
          <a:prstGeom prst="rect">
            <a:avLst/>
          </a:prstGeom>
          <a:noFill/>
          <a:ln w="9525">
            <a:noFill/>
            <a:miter lim="800000"/>
            <a:headEnd/>
            <a:tailEnd/>
          </a:ln>
        </p:spPr>
      </p:pic>
      <p:sp>
        <p:nvSpPr>
          <p:cNvPr id="16" name="TextBox 15"/>
          <p:cNvSpPr txBox="1"/>
          <p:nvPr/>
        </p:nvSpPr>
        <p:spPr>
          <a:xfrm>
            <a:off x="6610664" y="2275974"/>
            <a:ext cx="1127232" cy="307777"/>
          </a:xfrm>
          <a:prstGeom prst="rect">
            <a:avLst/>
          </a:prstGeom>
          <a:noFill/>
        </p:spPr>
        <p:txBody>
          <a:bodyPr wrap="none" rtlCol="0">
            <a:spAutoFit/>
          </a:bodyPr>
          <a:lstStyle/>
          <a:p>
            <a:r>
              <a:rPr lang="en-US" sz="1400" b="1" dirty="0" smtClean="0"/>
              <a:t>Ion density</a:t>
            </a:r>
            <a:endParaRPr lang="en-US" sz="1400" b="1" dirty="0"/>
          </a:p>
        </p:txBody>
      </p:sp>
      <p:sp>
        <p:nvSpPr>
          <p:cNvPr id="17" name="TextBox 16"/>
          <p:cNvSpPr txBox="1"/>
          <p:nvPr/>
        </p:nvSpPr>
        <p:spPr>
          <a:xfrm>
            <a:off x="6644311" y="4185921"/>
            <a:ext cx="1375698" cy="307777"/>
          </a:xfrm>
          <a:prstGeom prst="rect">
            <a:avLst/>
          </a:prstGeom>
          <a:noFill/>
        </p:spPr>
        <p:txBody>
          <a:bodyPr wrap="none" rtlCol="0">
            <a:spAutoFit/>
          </a:bodyPr>
          <a:lstStyle/>
          <a:p>
            <a:r>
              <a:rPr lang="en-US" sz="1400" b="1" dirty="0" smtClean="0"/>
              <a:t>Magnetic field</a:t>
            </a:r>
            <a:endParaRPr lang="en-US" sz="1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 flow data </a:t>
            </a:r>
            <a:r>
              <a:rPr lang="en-US" smtClean="0"/>
              <a:t>show large </a:t>
            </a:r>
            <a:r>
              <a:rPr lang="en-US" dirty="0" smtClean="0"/>
              <a:t>increase in electron and ion temperatures</a:t>
            </a:r>
            <a:endParaRPr lang="en-US" dirty="0"/>
          </a:p>
        </p:txBody>
      </p:sp>
      <p:sp>
        <p:nvSpPr>
          <p:cNvPr id="8" name="TextBox 7"/>
          <p:cNvSpPr txBox="1"/>
          <p:nvPr/>
        </p:nvSpPr>
        <p:spPr>
          <a:xfrm>
            <a:off x="633257" y="4878565"/>
            <a:ext cx="4434113" cy="923330"/>
          </a:xfrm>
          <a:prstGeom prst="rect">
            <a:avLst/>
          </a:prstGeom>
          <a:solidFill>
            <a:schemeClr val="accent3">
              <a:lumMod val="20000"/>
              <a:lumOff val="80000"/>
            </a:schemeClr>
          </a:solidFill>
          <a:ln>
            <a:solidFill>
              <a:schemeClr val="tx1"/>
            </a:solidFill>
          </a:ln>
        </p:spPr>
        <p:txBody>
          <a:bodyPr wrap="square" rtlCol="0">
            <a:spAutoFit/>
          </a:bodyPr>
          <a:lstStyle/>
          <a:p>
            <a:pPr algn="ctr"/>
            <a:r>
              <a:rPr lang="en-US" sz="1800" b="1" dirty="0" smtClean="0"/>
              <a:t>Ion slowing-down drag force by ‘resting’ electron gas  explains the Te increase at early time.</a:t>
            </a:r>
            <a:endParaRPr lang="en-US" sz="1800" b="1" dirty="0"/>
          </a:p>
        </p:txBody>
      </p:sp>
      <p:sp>
        <p:nvSpPr>
          <p:cNvPr id="38" name="TextBox 37"/>
          <p:cNvSpPr txBox="1"/>
          <p:nvPr/>
        </p:nvSpPr>
        <p:spPr>
          <a:xfrm>
            <a:off x="5291553" y="4881608"/>
            <a:ext cx="4434113" cy="1477328"/>
          </a:xfrm>
          <a:prstGeom prst="rect">
            <a:avLst/>
          </a:prstGeom>
          <a:solidFill>
            <a:schemeClr val="accent3">
              <a:lumMod val="20000"/>
              <a:lumOff val="80000"/>
            </a:schemeClr>
          </a:solidFill>
          <a:ln>
            <a:solidFill>
              <a:schemeClr val="tx1"/>
            </a:solidFill>
          </a:ln>
        </p:spPr>
        <p:txBody>
          <a:bodyPr wrap="square" rtlCol="0">
            <a:spAutoFit/>
          </a:bodyPr>
          <a:lstStyle/>
          <a:p>
            <a:r>
              <a:rPr lang="en-US" sz="1800" b="1" dirty="0" smtClean="0"/>
              <a:t>Ion kinetic energy converting into thermal energy via C-C ions scattering may explain Ti increase.</a:t>
            </a:r>
          </a:p>
          <a:p>
            <a:r>
              <a:rPr lang="en-US" sz="1800" b="1" dirty="0" smtClean="0"/>
              <a:t>(</a:t>
            </a:r>
            <a:r>
              <a:rPr lang="en-US" sz="1800" b="1" dirty="0" err="1" smtClean="0"/>
              <a:t>Intrajet</a:t>
            </a:r>
            <a:r>
              <a:rPr lang="en-US" sz="1800" b="1" dirty="0" smtClean="0"/>
              <a:t> collision </a:t>
            </a:r>
            <a:r>
              <a:rPr lang="en-US" sz="1800" b="1" dirty="0" err="1" smtClean="0"/>
              <a:t>mfp</a:t>
            </a:r>
            <a:r>
              <a:rPr lang="en-US" sz="1800" b="1" dirty="0" smtClean="0"/>
              <a:t>=3 um for Te=1keV, Ti=1 </a:t>
            </a:r>
            <a:r>
              <a:rPr lang="en-US" sz="1800" b="1" dirty="0" err="1" smtClean="0"/>
              <a:t>keV</a:t>
            </a:r>
            <a:r>
              <a:rPr lang="en-US" sz="1800" b="1" dirty="0" smtClean="0"/>
              <a:t>,  Ryutov)</a:t>
            </a:r>
          </a:p>
        </p:txBody>
      </p:sp>
      <p:sp>
        <p:nvSpPr>
          <p:cNvPr id="39" name="TextBox 38"/>
          <p:cNvSpPr txBox="1"/>
          <p:nvPr/>
        </p:nvSpPr>
        <p:spPr>
          <a:xfrm>
            <a:off x="8340296" y="2057817"/>
            <a:ext cx="1607742" cy="461665"/>
          </a:xfrm>
          <a:prstGeom prst="rect">
            <a:avLst/>
          </a:prstGeom>
          <a:noFill/>
        </p:spPr>
        <p:txBody>
          <a:bodyPr wrap="square" rtlCol="0">
            <a:spAutoFit/>
          </a:bodyPr>
          <a:lstStyle/>
          <a:p>
            <a:r>
              <a:rPr lang="en-US" sz="1200" b="1" dirty="0" smtClean="0"/>
              <a:t>No </a:t>
            </a:r>
            <a:r>
              <a:rPr lang="en-US" sz="1200" b="1" dirty="0" err="1" smtClean="0"/>
              <a:t>H</a:t>
            </a:r>
            <a:r>
              <a:rPr lang="en-US" sz="1200" b="1" baseline="-25000" dirty="0" err="1" smtClean="0"/>
              <a:t>ion</a:t>
            </a:r>
            <a:r>
              <a:rPr lang="en-US" sz="1200" b="1" dirty="0" err="1" smtClean="0"/>
              <a:t>-C</a:t>
            </a:r>
            <a:r>
              <a:rPr lang="en-US" sz="1200" b="1" baseline="-25000" dirty="0" err="1" smtClean="0"/>
              <a:t>ion</a:t>
            </a:r>
            <a:r>
              <a:rPr lang="en-US" sz="1200" b="1" dirty="0" smtClean="0"/>
              <a:t> energy transfer</a:t>
            </a:r>
            <a:endParaRPr lang="en-US" sz="1200" b="1" dirty="0"/>
          </a:p>
        </p:txBody>
      </p:sp>
      <p:sp>
        <p:nvSpPr>
          <p:cNvPr id="41" name="TextBox 40"/>
          <p:cNvSpPr txBox="1"/>
          <p:nvPr/>
        </p:nvSpPr>
        <p:spPr>
          <a:xfrm>
            <a:off x="8340296" y="3762981"/>
            <a:ext cx="1607742" cy="461665"/>
          </a:xfrm>
          <a:prstGeom prst="rect">
            <a:avLst/>
          </a:prstGeom>
          <a:noFill/>
        </p:spPr>
        <p:txBody>
          <a:bodyPr wrap="square" rtlCol="0">
            <a:spAutoFit/>
          </a:bodyPr>
          <a:lstStyle/>
          <a:p>
            <a:r>
              <a:rPr lang="en-US" sz="1200" b="1" dirty="0" err="1" smtClean="0"/>
              <a:t>H</a:t>
            </a:r>
            <a:r>
              <a:rPr lang="en-US" sz="1200" b="1" baseline="-25000" dirty="0" err="1" smtClean="0"/>
              <a:t>ion</a:t>
            </a:r>
            <a:r>
              <a:rPr lang="en-US" sz="1200" b="1" dirty="0" err="1" smtClean="0"/>
              <a:t>-C</a:t>
            </a:r>
            <a:r>
              <a:rPr lang="en-US" sz="1200" b="1" baseline="-25000" dirty="0" err="1" smtClean="0"/>
              <a:t>ion</a:t>
            </a:r>
            <a:r>
              <a:rPr lang="en-US" sz="1200" b="1" dirty="0" smtClean="0"/>
              <a:t> energy transfer</a:t>
            </a:r>
            <a:endParaRPr lang="en-US" sz="1200" b="1" dirty="0"/>
          </a:p>
        </p:txBody>
      </p:sp>
      <p:sp>
        <p:nvSpPr>
          <p:cNvPr id="42" name="TextBox 41"/>
          <p:cNvSpPr txBox="1"/>
          <p:nvPr/>
        </p:nvSpPr>
        <p:spPr>
          <a:xfrm>
            <a:off x="993227" y="1216436"/>
            <a:ext cx="3386376" cy="369332"/>
          </a:xfrm>
          <a:prstGeom prst="rect">
            <a:avLst/>
          </a:prstGeom>
          <a:solidFill>
            <a:schemeClr val="accent1"/>
          </a:solidFill>
          <a:ln>
            <a:solidFill>
              <a:schemeClr val="tx1"/>
            </a:solidFill>
          </a:ln>
        </p:spPr>
        <p:txBody>
          <a:bodyPr wrap="none" rtlCol="0">
            <a:spAutoFit/>
          </a:bodyPr>
          <a:lstStyle/>
          <a:p>
            <a:r>
              <a:rPr lang="en-US" sz="1800" b="1" dirty="0" smtClean="0"/>
              <a:t>Measured Te from double foil</a:t>
            </a:r>
            <a:endParaRPr lang="en-US" sz="1800" b="1" dirty="0"/>
          </a:p>
        </p:txBody>
      </p:sp>
      <p:sp>
        <p:nvSpPr>
          <p:cNvPr id="43" name="TextBox 42"/>
          <p:cNvSpPr txBox="1"/>
          <p:nvPr/>
        </p:nvSpPr>
        <p:spPr>
          <a:xfrm>
            <a:off x="5741691" y="1252671"/>
            <a:ext cx="3386376" cy="369332"/>
          </a:xfrm>
          <a:prstGeom prst="rect">
            <a:avLst/>
          </a:prstGeom>
          <a:solidFill>
            <a:schemeClr val="accent1"/>
          </a:solidFill>
          <a:ln>
            <a:solidFill>
              <a:schemeClr val="tx1"/>
            </a:solidFill>
          </a:ln>
        </p:spPr>
        <p:txBody>
          <a:bodyPr wrap="none" rtlCol="0">
            <a:spAutoFit/>
          </a:bodyPr>
          <a:lstStyle/>
          <a:p>
            <a:r>
              <a:rPr lang="en-US" sz="1800" b="1" dirty="0" smtClean="0"/>
              <a:t>Measured Ti from double foil</a:t>
            </a:r>
            <a:endParaRPr lang="en-US" sz="1800" b="1" dirty="0"/>
          </a:p>
        </p:txBody>
      </p:sp>
      <p:sp>
        <p:nvSpPr>
          <p:cNvPr id="13" name="TextBox 12"/>
          <p:cNvSpPr txBox="1"/>
          <p:nvPr/>
        </p:nvSpPr>
        <p:spPr>
          <a:xfrm>
            <a:off x="8128779" y="4565843"/>
            <a:ext cx="1506438" cy="307777"/>
          </a:xfrm>
          <a:prstGeom prst="rect">
            <a:avLst/>
          </a:prstGeom>
          <a:noFill/>
        </p:spPr>
        <p:txBody>
          <a:bodyPr wrap="none" rtlCol="0">
            <a:spAutoFit/>
          </a:bodyPr>
          <a:lstStyle/>
          <a:p>
            <a:r>
              <a:rPr lang="en-US" sz="1400" dirty="0" smtClean="0"/>
              <a:t>Ross, </a:t>
            </a:r>
            <a:r>
              <a:rPr lang="en-US" sz="1400" dirty="0" err="1" smtClean="0"/>
              <a:t>PoP</a:t>
            </a:r>
            <a:r>
              <a:rPr lang="en-US" sz="1400" dirty="0" smtClean="0"/>
              <a:t>, 2012</a:t>
            </a:r>
            <a:endParaRPr lang="en-US" sz="1400" dirty="0"/>
          </a:p>
        </p:txBody>
      </p:sp>
      <p:pic>
        <p:nvPicPr>
          <p:cNvPr id="128001" name="Picture 1"/>
          <p:cNvPicPr>
            <a:picLocks noChangeAspect="1" noChangeArrowheads="1"/>
          </p:cNvPicPr>
          <p:nvPr/>
        </p:nvPicPr>
        <p:blipFill>
          <a:blip r:embed="rId2"/>
          <a:srcRect t="16996" r="5373"/>
          <a:stretch>
            <a:fillRect/>
          </a:stretch>
        </p:blipFill>
        <p:spPr bwMode="auto">
          <a:xfrm>
            <a:off x="804732" y="1732551"/>
            <a:ext cx="3461086" cy="3035969"/>
          </a:xfrm>
          <a:prstGeom prst="rect">
            <a:avLst/>
          </a:prstGeom>
          <a:noFill/>
          <a:ln w="9525">
            <a:noFill/>
            <a:miter lim="800000"/>
            <a:headEnd/>
            <a:tailEnd/>
          </a:ln>
          <a:effectLst/>
        </p:spPr>
      </p:pic>
      <p:sp>
        <p:nvSpPr>
          <p:cNvPr id="15" name="TextBox 14"/>
          <p:cNvSpPr txBox="1"/>
          <p:nvPr/>
        </p:nvSpPr>
        <p:spPr>
          <a:xfrm>
            <a:off x="4121440" y="3392906"/>
            <a:ext cx="1010653" cy="523220"/>
          </a:xfrm>
          <a:prstGeom prst="rect">
            <a:avLst/>
          </a:prstGeom>
          <a:noFill/>
        </p:spPr>
        <p:txBody>
          <a:bodyPr wrap="square" rtlCol="0">
            <a:spAutoFit/>
          </a:bodyPr>
          <a:lstStyle/>
          <a:p>
            <a:r>
              <a:rPr lang="en-US" sz="1400" b="1" dirty="0" smtClean="0">
                <a:solidFill>
                  <a:srgbClr val="0000FF"/>
                </a:solidFill>
              </a:rPr>
              <a:t>Double foil </a:t>
            </a:r>
            <a:endParaRPr lang="en-US" sz="1400" b="1" dirty="0">
              <a:solidFill>
                <a:srgbClr val="0000FF"/>
              </a:solidFill>
            </a:endParaRPr>
          </a:p>
        </p:txBody>
      </p:sp>
      <p:sp>
        <p:nvSpPr>
          <p:cNvPr id="16" name="TextBox 15"/>
          <p:cNvSpPr txBox="1"/>
          <p:nvPr/>
        </p:nvSpPr>
        <p:spPr>
          <a:xfrm>
            <a:off x="4153524" y="4074697"/>
            <a:ext cx="1010653" cy="523220"/>
          </a:xfrm>
          <a:prstGeom prst="rect">
            <a:avLst/>
          </a:prstGeom>
          <a:noFill/>
        </p:spPr>
        <p:txBody>
          <a:bodyPr wrap="square" rtlCol="0">
            <a:spAutoFit/>
          </a:bodyPr>
          <a:lstStyle/>
          <a:p>
            <a:r>
              <a:rPr lang="en-US" sz="1400" b="1" dirty="0" smtClean="0">
                <a:solidFill>
                  <a:srgbClr val="FF0000"/>
                </a:solidFill>
              </a:rPr>
              <a:t>Single foil</a:t>
            </a:r>
            <a:endParaRPr lang="en-US" sz="1400" b="1" dirty="0">
              <a:solidFill>
                <a:srgbClr val="FF0000"/>
              </a:solidFill>
            </a:endParaRPr>
          </a:p>
        </p:txBody>
      </p:sp>
      <p:sp>
        <p:nvSpPr>
          <p:cNvPr id="17" name="TextBox 16"/>
          <p:cNvSpPr txBox="1"/>
          <p:nvPr/>
        </p:nvSpPr>
        <p:spPr>
          <a:xfrm>
            <a:off x="4033208" y="1836823"/>
            <a:ext cx="1219200" cy="523220"/>
          </a:xfrm>
          <a:prstGeom prst="rect">
            <a:avLst/>
          </a:prstGeom>
          <a:noFill/>
        </p:spPr>
        <p:txBody>
          <a:bodyPr wrap="square" rtlCol="0">
            <a:spAutoFit/>
          </a:bodyPr>
          <a:lstStyle/>
          <a:p>
            <a:r>
              <a:rPr lang="en-US" sz="1400" b="1" dirty="0" smtClean="0"/>
              <a:t>Ion-electron </a:t>
            </a:r>
          </a:p>
          <a:p>
            <a:r>
              <a:rPr lang="en-US" sz="1400" b="1" dirty="0" smtClean="0"/>
              <a:t>scattering </a:t>
            </a:r>
            <a:endParaRPr lang="en-US" sz="1400" b="1" dirty="0"/>
          </a:p>
        </p:txBody>
      </p:sp>
      <p:sp>
        <p:nvSpPr>
          <p:cNvPr id="18" name="TextBox 17"/>
          <p:cNvSpPr txBox="1"/>
          <p:nvPr/>
        </p:nvSpPr>
        <p:spPr>
          <a:xfrm>
            <a:off x="1845398" y="6431885"/>
            <a:ext cx="6552646" cy="1015663"/>
          </a:xfrm>
          <a:prstGeom prst="rect">
            <a:avLst/>
          </a:prstGeom>
          <a:solidFill>
            <a:srgbClr val="FFFFCC"/>
          </a:solidFill>
          <a:ln>
            <a:solidFill>
              <a:schemeClr val="tx1"/>
            </a:solidFill>
          </a:ln>
        </p:spPr>
        <p:txBody>
          <a:bodyPr wrap="square" rtlCol="0">
            <a:spAutoFit/>
          </a:bodyPr>
          <a:lstStyle/>
          <a:p>
            <a:pPr algn="ctr"/>
            <a:r>
              <a:rPr lang="en-US" b="1" dirty="0" smtClean="0"/>
              <a:t>We will need to  consider these effects on </a:t>
            </a:r>
            <a:r>
              <a:rPr lang="en-US" b="1" dirty="0" err="1" smtClean="0"/>
              <a:t>collisionless</a:t>
            </a:r>
            <a:r>
              <a:rPr lang="en-US" b="1" dirty="0" smtClean="0"/>
              <a:t> shock  forming plasmas </a:t>
            </a:r>
          </a:p>
          <a:p>
            <a:pPr algn="ctr"/>
            <a:r>
              <a:rPr lang="en-US" b="1" dirty="0" smtClean="0"/>
              <a:t>(consider collisions in </a:t>
            </a:r>
            <a:r>
              <a:rPr lang="en-US" b="1" dirty="0" err="1" smtClean="0"/>
              <a:t>collisionless</a:t>
            </a:r>
            <a:r>
              <a:rPr lang="en-US" b="1" dirty="0" smtClean="0"/>
              <a:t> shocks)</a:t>
            </a:r>
            <a:endParaRPr lang="en-US" b="1" dirty="0"/>
          </a:p>
        </p:txBody>
      </p:sp>
      <p:pic>
        <p:nvPicPr>
          <p:cNvPr id="128002" name="Picture 2"/>
          <p:cNvPicPr>
            <a:picLocks noChangeAspect="1" noChangeArrowheads="1"/>
          </p:cNvPicPr>
          <p:nvPr/>
        </p:nvPicPr>
        <p:blipFill>
          <a:blip r:embed="rId3"/>
          <a:srcRect t="13706" r="9320"/>
          <a:stretch>
            <a:fillRect/>
          </a:stretch>
        </p:blipFill>
        <p:spPr bwMode="auto">
          <a:xfrm>
            <a:off x="5404112" y="1660360"/>
            <a:ext cx="3316705" cy="3156284"/>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self-generated magnetic field is more challenging: we are exploring many possibilities</a:t>
            </a:r>
            <a:endParaRPr lang="en-US" dirty="0"/>
          </a:p>
        </p:txBody>
      </p:sp>
      <p:pic>
        <p:nvPicPr>
          <p:cNvPr id="6" name="Picture 2"/>
          <p:cNvPicPr>
            <a:picLocks noChangeAspect="1" noChangeArrowheads="1"/>
          </p:cNvPicPr>
          <p:nvPr/>
        </p:nvPicPr>
        <p:blipFill>
          <a:blip r:embed="rId2" cstate="print">
            <a:clrChange>
              <a:clrFrom>
                <a:srgbClr val="FFFFFF"/>
              </a:clrFrom>
              <a:clrTo>
                <a:srgbClr val="FFFFFF">
                  <a:alpha val="0"/>
                </a:srgbClr>
              </a:clrTo>
            </a:clrChange>
            <a:lum bright="1000" contrast="25000"/>
            <a:alphaModFix/>
          </a:blip>
          <a:srcRect t="12570" r="56766" b="9988"/>
          <a:stretch>
            <a:fillRect/>
          </a:stretch>
        </p:blipFill>
        <p:spPr bwMode="auto">
          <a:xfrm>
            <a:off x="462929" y="2760751"/>
            <a:ext cx="3509765" cy="1852191"/>
          </a:xfrm>
          <a:prstGeom prst="rect">
            <a:avLst/>
          </a:prstGeom>
          <a:noFill/>
          <a:ln w="9525">
            <a:noFill/>
            <a:miter lim="800000"/>
            <a:headEnd/>
            <a:tailEnd/>
          </a:ln>
        </p:spPr>
      </p:pic>
      <p:sp>
        <p:nvSpPr>
          <p:cNvPr id="10" name="TextBox 9"/>
          <p:cNvSpPr txBox="1"/>
          <p:nvPr/>
        </p:nvSpPr>
        <p:spPr>
          <a:xfrm>
            <a:off x="3885230" y="4239230"/>
            <a:ext cx="433132" cy="307777"/>
          </a:xfrm>
          <a:prstGeom prst="rect">
            <a:avLst/>
          </a:prstGeom>
          <a:noFill/>
        </p:spPr>
        <p:txBody>
          <a:bodyPr wrap="none" rtlCol="0">
            <a:spAutoFit/>
          </a:bodyPr>
          <a:lstStyle/>
          <a:p>
            <a:r>
              <a:rPr lang="en-US" sz="1400" b="1" dirty="0" smtClean="0"/>
              <a:t>0.5</a:t>
            </a:r>
            <a:endParaRPr lang="en-US" sz="1400" b="1" dirty="0"/>
          </a:p>
        </p:txBody>
      </p:sp>
      <p:sp>
        <p:nvSpPr>
          <p:cNvPr id="11" name="TextBox 10"/>
          <p:cNvSpPr txBox="1"/>
          <p:nvPr/>
        </p:nvSpPr>
        <p:spPr>
          <a:xfrm>
            <a:off x="3870652" y="3739625"/>
            <a:ext cx="433132" cy="307777"/>
          </a:xfrm>
          <a:prstGeom prst="rect">
            <a:avLst/>
          </a:prstGeom>
          <a:noFill/>
        </p:spPr>
        <p:txBody>
          <a:bodyPr wrap="none" rtlCol="0">
            <a:spAutoFit/>
          </a:bodyPr>
          <a:lstStyle/>
          <a:p>
            <a:r>
              <a:rPr lang="en-US" sz="1400" b="1" dirty="0" smtClean="0"/>
              <a:t>1.0</a:t>
            </a:r>
            <a:endParaRPr lang="en-US" sz="1400" b="1" dirty="0"/>
          </a:p>
        </p:txBody>
      </p:sp>
      <p:sp>
        <p:nvSpPr>
          <p:cNvPr id="12" name="TextBox 11"/>
          <p:cNvSpPr txBox="1"/>
          <p:nvPr/>
        </p:nvSpPr>
        <p:spPr>
          <a:xfrm>
            <a:off x="3871977" y="3216165"/>
            <a:ext cx="433132" cy="307777"/>
          </a:xfrm>
          <a:prstGeom prst="rect">
            <a:avLst/>
          </a:prstGeom>
          <a:noFill/>
        </p:spPr>
        <p:txBody>
          <a:bodyPr wrap="none" rtlCol="0">
            <a:spAutoFit/>
          </a:bodyPr>
          <a:lstStyle/>
          <a:p>
            <a:r>
              <a:rPr lang="en-US" sz="1400" b="1" dirty="0" smtClean="0"/>
              <a:t>1.5</a:t>
            </a:r>
            <a:endParaRPr lang="en-US" sz="1400" b="1" dirty="0"/>
          </a:p>
        </p:txBody>
      </p:sp>
      <p:sp>
        <p:nvSpPr>
          <p:cNvPr id="13" name="TextBox 12"/>
          <p:cNvSpPr txBox="1"/>
          <p:nvPr/>
        </p:nvSpPr>
        <p:spPr>
          <a:xfrm>
            <a:off x="3873300" y="2708606"/>
            <a:ext cx="433132" cy="307777"/>
          </a:xfrm>
          <a:prstGeom prst="rect">
            <a:avLst/>
          </a:prstGeom>
          <a:noFill/>
        </p:spPr>
        <p:txBody>
          <a:bodyPr wrap="none" rtlCol="0">
            <a:spAutoFit/>
          </a:bodyPr>
          <a:lstStyle/>
          <a:p>
            <a:r>
              <a:rPr lang="en-US" sz="1400" b="1" dirty="0" smtClean="0"/>
              <a:t>2.0</a:t>
            </a:r>
            <a:endParaRPr lang="en-US" sz="1400" b="1" dirty="0"/>
          </a:p>
        </p:txBody>
      </p:sp>
      <p:sp>
        <p:nvSpPr>
          <p:cNvPr id="14" name="TextBox 13"/>
          <p:cNvSpPr txBox="1"/>
          <p:nvPr/>
        </p:nvSpPr>
        <p:spPr>
          <a:xfrm rot="16200000">
            <a:off x="3371840" y="3498691"/>
            <a:ext cx="2145139" cy="307777"/>
          </a:xfrm>
          <a:prstGeom prst="rect">
            <a:avLst/>
          </a:prstGeom>
          <a:noFill/>
        </p:spPr>
        <p:txBody>
          <a:bodyPr wrap="none" rtlCol="0">
            <a:spAutoFit/>
          </a:bodyPr>
          <a:lstStyle/>
          <a:p>
            <a:r>
              <a:rPr lang="en-US" sz="1400" b="1" dirty="0" smtClean="0"/>
              <a:t>Ion density (x10</a:t>
            </a:r>
            <a:r>
              <a:rPr lang="en-US" sz="1400" b="1" baseline="30000" dirty="0" smtClean="0"/>
              <a:t>20</a:t>
            </a:r>
            <a:r>
              <a:rPr lang="en-US" sz="1400" b="1" dirty="0" smtClean="0"/>
              <a:t> cm</a:t>
            </a:r>
            <a:r>
              <a:rPr lang="en-US" sz="1400" b="1" baseline="30000" dirty="0" smtClean="0"/>
              <a:t>-3</a:t>
            </a:r>
            <a:r>
              <a:rPr lang="en-US" sz="1400" b="1" dirty="0" smtClean="0"/>
              <a:t>)</a:t>
            </a:r>
            <a:endParaRPr lang="en-US" sz="1400" b="1" dirty="0"/>
          </a:p>
        </p:txBody>
      </p:sp>
      <p:sp>
        <p:nvSpPr>
          <p:cNvPr id="15" name="TextBox 14"/>
          <p:cNvSpPr txBox="1"/>
          <p:nvPr/>
        </p:nvSpPr>
        <p:spPr>
          <a:xfrm>
            <a:off x="682395" y="1329172"/>
            <a:ext cx="3916457" cy="338554"/>
          </a:xfrm>
          <a:prstGeom prst="rect">
            <a:avLst/>
          </a:prstGeom>
          <a:noFill/>
        </p:spPr>
        <p:txBody>
          <a:bodyPr wrap="none" rtlCol="0">
            <a:spAutoFit/>
          </a:bodyPr>
          <a:lstStyle/>
          <a:p>
            <a:r>
              <a:rPr lang="en-US" sz="1600" b="1" dirty="0" smtClean="0"/>
              <a:t>PIC simulation of </a:t>
            </a:r>
            <a:r>
              <a:rPr lang="en-US" sz="1600" b="1" dirty="0" err="1" smtClean="0"/>
              <a:t>collisionless</a:t>
            </a:r>
            <a:r>
              <a:rPr lang="en-US" sz="1600" b="1" dirty="0" smtClean="0"/>
              <a:t> shocks</a:t>
            </a:r>
            <a:endParaRPr lang="en-US" sz="1600" b="1" dirty="0"/>
          </a:p>
        </p:txBody>
      </p:sp>
      <p:grpSp>
        <p:nvGrpSpPr>
          <p:cNvPr id="33" name="Group 32"/>
          <p:cNvGrpSpPr/>
          <p:nvPr/>
        </p:nvGrpSpPr>
        <p:grpSpPr>
          <a:xfrm>
            <a:off x="354848" y="4690712"/>
            <a:ext cx="4300541" cy="1874929"/>
            <a:chOff x="354848" y="4417752"/>
            <a:chExt cx="4300541" cy="1874929"/>
          </a:xfrm>
        </p:grpSpPr>
        <p:pic>
          <p:nvPicPr>
            <p:cNvPr id="7" name="Picture 2"/>
            <p:cNvPicPr>
              <a:picLocks noChangeAspect="1" noChangeArrowheads="1"/>
            </p:cNvPicPr>
            <p:nvPr/>
          </p:nvPicPr>
          <p:blipFill>
            <a:blip r:embed="rId2" cstate="print">
              <a:clrChange>
                <a:clrFrom>
                  <a:srgbClr val="FFFFFF"/>
                </a:clrFrom>
                <a:clrTo>
                  <a:srgbClr val="FFFFFF">
                    <a:alpha val="0"/>
                  </a:srgbClr>
                </a:clrTo>
              </a:clrChange>
              <a:lum bright="1000" contrast="25000"/>
              <a:alphaModFix/>
            </a:blip>
            <a:srcRect l="49184" t="12570" r="5957" b="9037"/>
            <a:stretch>
              <a:fillRect/>
            </a:stretch>
          </p:blipFill>
          <p:spPr bwMode="auto">
            <a:xfrm>
              <a:off x="354848" y="4417752"/>
              <a:ext cx="3641700" cy="1874929"/>
            </a:xfrm>
            <a:prstGeom prst="rect">
              <a:avLst/>
            </a:prstGeom>
            <a:noFill/>
            <a:ln w="9525">
              <a:noFill/>
              <a:miter lim="800000"/>
              <a:headEnd/>
              <a:tailEnd/>
            </a:ln>
          </p:spPr>
        </p:pic>
        <p:sp>
          <p:nvSpPr>
            <p:cNvPr id="16" name="TextBox 15"/>
            <p:cNvSpPr txBox="1"/>
            <p:nvPr/>
          </p:nvSpPr>
          <p:spPr>
            <a:xfrm rot="16200000">
              <a:off x="4140665" y="5083260"/>
              <a:ext cx="721672" cy="307777"/>
            </a:xfrm>
            <a:prstGeom prst="rect">
              <a:avLst/>
            </a:prstGeom>
            <a:noFill/>
          </p:spPr>
          <p:txBody>
            <a:bodyPr wrap="none" rtlCol="0">
              <a:spAutoFit/>
            </a:bodyPr>
            <a:lstStyle/>
            <a:p>
              <a:r>
                <a:rPr lang="en-US" sz="1400" b="1" dirty="0" smtClean="0"/>
                <a:t>B (</a:t>
              </a:r>
              <a:r>
                <a:rPr lang="en-US" sz="1400" b="1" dirty="0" err="1" smtClean="0"/>
                <a:t>kG</a:t>
              </a:r>
              <a:r>
                <a:rPr lang="en-US" sz="1400" b="1" dirty="0" smtClean="0"/>
                <a:t>)</a:t>
              </a:r>
              <a:endParaRPr lang="en-US" sz="1400" b="1" dirty="0"/>
            </a:p>
          </p:txBody>
        </p:sp>
        <p:sp>
          <p:nvSpPr>
            <p:cNvPr id="17" name="TextBox 16"/>
            <p:cNvSpPr txBox="1"/>
            <p:nvPr/>
          </p:nvSpPr>
          <p:spPr>
            <a:xfrm>
              <a:off x="3875163" y="5730652"/>
              <a:ext cx="542136" cy="307777"/>
            </a:xfrm>
            <a:prstGeom prst="rect">
              <a:avLst/>
            </a:prstGeom>
            <a:noFill/>
          </p:spPr>
          <p:txBody>
            <a:bodyPr wrap="none" rtlCol="0">
              <a:spAutoFit/>
            </a:bodyPr>
            <a:lstStyle/>
            <a:p>
              <a:r>
                <a:rPr lang="en-US" sz="1400" b="1" dirty="0" smtClean="0"/>
                <a:t>-100</a:t>
              </a:r>
              <a:endParaRPr lang="en-US" sz="1400" b="1" dirty="0"/>
            </a:p>
          </p:txBody>
        </p:sp>
        <p:sp>
          <p:nvSpPr>
            <p:cNvPr id="18" name="TextBox 17"/>
            <p:cNvSpPr txBox="1"/>
            <p:nvPr/>
          </p:nvSpPr>
          <p:spPr>
            <a:xfrm>
              <a:off x="3892389" y="5396833"/>
              <a:ext cx="442750" cy="307777"/>
            </a:xfrm>
            <a:prstGeom prst="rect">
              <a:avLst/>
            </a:prstGeom>
            <a:noFill/>
          </p:spPr>
          <p:txBody>
            <a:bodyPr wrap="none" rtlCol="0">
              <a:spAutoFit/>
            </a:bodyPr>
            <a:lstStyle/>
            <a:p>
              <a:r>
                <a:rPr lang="en-US" sz="1400" b="1" dirty="0" smtClean="0"/>
                <a:t>-50</a:t>
              </a:r>
              <a:endParaRPr lang="en-US" sz="1400" b="1" dirty="0"/>
            </a:p>
          </p:txBody>
        </p:sp>
        <p:sp>
          <p:nvSpPr>
            <p:cNvPr id="19" name="TextBox 18"/>
            <p:cNvSpPr txBox="1"/>
            <p:nvPr/>
          </p:nvSpPr>
          <p:spPr>
            <a:xfrm>
              <a:off x="4022246" y="5149413"/>
              <a:ext cx="284052" cy="307777"/>
            </a:xfrm>
            <a:prstGeom prst="rect">
              <a:avLst/>
            </a:prstGeom>
            <a:noFill/>
          </p:spPr>
          <p:txBody>
            <a:bodyPr wrap="none" rtlCol="0">
              <a:spAutoFit/>
            </a:bodyPr>
            <a:lstStyle/>
            <a:p>
              <a:r>
                <a:rPr lang="en-US" sz="1400" b="1" dirty="0" smtClean="0"/>
                <a:t>0</a:t>
              </a:r>
              <a:endParaRPr lang="en-US" sz="1400" b="1" dirty="0"/>
            </a:p>
          </p:txBody>
        </p:sp>
        <p:sp>
          <p:nvSpPr>
            <p:cNvPr id="20" name="TextBox 19"/>
            <p:cNvSpPr txBox="1"/>
            <p:nvPr/>
          </p:nvSpPr>
          <p:spPr>
            <a:xfrm>
              <a:off x="3939430" y="4872443"/>
              <a:ext cx="383438" cy="307777"/>
            </a:xfrm>
            <a:prstGeom prst="rect">
              <a:avLst/>
            </a:prstGeom>
            <a:noFill/>
          </p:spPr>
          <p:txBody>
            <a:bodyPr wrap="none" rtlCol="0">
              <a:spAutoFit/>
            </a:bodyPr>
            <a:lstStyle/>
            <a:p>
              <a:r>
                <a:rPr lang="en-US" sz="1400" b="1" dirty="0" smtClean="0"/>
                <a:t>50</a:t>
              </a:r>
              <a:endParaRPr lang="en-US" sz="1400" b="1" dirty="0"/>
            </a:p>
          </p:txBody>
        </p:sp>
        <p:sp>
          <p:nvSpPr>
            <p:cNvPr id="21" name="TextBox 20"/>
            <p:cNvSpPr txBox="1"/>
            <p:nvPr/>
          </p:nvSpPr>
          <p:spPr>
            <a:xfrm>
              <a:off x="3875955" y="4538632"/>
              <a:ext cx="482824" cy="307777"/>
            </a:xfrm>
            <a:prstGeom prst="rect">
              <a:avLst/>
            </a:prstGeom>
            <a:noFill/>
          </p:spPr>
          <p:txBody>
            <a:bodyPr wrap="none" rtlCol="0">
              <a:spAutoFit/>
            </a:bodyPr>
            <a:lstStyle/>
            <a:p>
              <a:r>
                <a:rPr lang="en-US" sz="1400" b="1" dirty="0" smtClean="0"/>
                <a:t>100</a:t>
              </a:r>
              <a:endParaRPr lang="en-US" sz="1400" b="1" dirty="0"/>
            </a:p>
          </p:txBody>
        </p:sp>
      </p:grpSp>
      <p:pic>
        <p:nvPicPr>
          <p:cNvPr id="133122" name="Picture 2"/>
          <p:cNvPicPr>
            <a:picLocks noChangeAspect="1" noChangeArrowheads="1"/>
          </p:cNvPicPr>
          <p:nvPr/>
        </p:nvPicPr>
        <p:blipFill>
          <a:blip r:embed="rId3"/>
          <a:srcRect/>
          <a:stretch>
            <a:fillRect/>
          </a:stretch>
        </p:blipFill>
        <p:spPr bwMode="auto">
          <a:xfrm>
            <a:off x="1540001" y="1878557"/>
            <a:ext cx="1708174" cy="703003"/>
          </a:xfrm>
          <a:prstGeom prst="rect">
            <a:avLst/>
          </a:prstGeom>
          <a:noFill/>
          <a:ln w="9525">
            <a:noFill/>
            <a:miter lim="800000"/>
            <a:headEnd/>
            <a:tailEnd/>
          </a:ln>
        </p:spPr>
      </p:pic>
      <p:sp>
        <p:nvSpPr>
          <p:cNvPr id="30" name="Right Arrow 29"/>
          <p:cNvSpPr/>
          <p:nvPr/>
        </p:nvSpPr>
        <p:spPr>
          <a:xfrm flipV="1">
            <a:off x="1733272" y="2101752"/>
            <a:ext cx="259307" cy="218364"/>
          </a:xfrm>
          <a:prstGeom prst="rightArrow">
            <a:avLst/>
          </a:prstGeom>
          <a:noFill/>
          <a:ln>
            <a:solidFill>
              <a:srgbClr val="00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Arrow 30"/>
          <p:cNvSpPr/>
          <p:nvPr/>
        </p:nvSpPr>
        <p:spPr>
          <a:xfrm flipH="1" flipV="1">
            <a:off x="2786425" y="2104027"/>
            <a:ext cx="259307" cy="218364"/>
          </a:xfrm>
          <a:prstGeom prst="rightArrow">
            <a:avLst/>
          </a:prstGeom>
          <a:noFill/>
          <a:ln>
            <a:solidFill>
              <a:srgbClr val="00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942903" y="1237649"/>
            <a:ext cx="4558427" cy="338554"/>
          </a:xfrm>
          <a:prstGeom prst="rect">
            <a:avLst/>
          </a:prstGeom>
          <a:solidFill>
            <a:srgbClr val="FFC000"/>
          </a:solidFill>
        </p:spPr>
        <p:txBody>
          <a:bodyPr wrap="none" rtlCol="0">
            <a:spAutoFit/>
          </a:bodyPr>
          <a:lstStyle/>
          <a:p>
            <a:r>
              <a:rPr lang="en-US" sz="1600" b="1" dirty="0" smtClean="0"/>
              <a:t>Proton probe (Kugland, Spitkovsky, Monday)</a:t>
            </a:r>
            <a:endParaRPr lang="en-US" sz="1600" b="1" dirty="0"/>
          </a:p>
        </p:txBody>
      </p:sp>
      <p:sp>
        <p:nvSpPr>
          <p:cNvPr id="38" name="TextBox 37"/>
          <p:cNvSpPr txBox="1"/>
          <p:nvPr/>
        </p:nvSpPr>
        <p:spPr>
          <a:xfrm>
            <a:off x="5771163" y="6494628"/>
            <a:ext cx="1965603" cy="307777"/>
          </a:xfrm>
          <a:prstGeom prst="rect">
            <a:avLst/>
          </a:prstGeom>
          <a:solidFill>
            <a:srgbClr val="FFC000"/>
          </a:solidFill>
        </p:spPr>
        <p:txBody>
          <a:bodyPr wrap="none" rtlCol="0">
            <a:spAutoFit/>
          </a:bodyPr>
          <a:lstStyle/>
          <a:p>
            <a:r>
              <a:rPr lang="en-US" sz="1400" b="1" dirty="0" err="1" smtClean="0"/>
              <a:t>Bdot</a:t>
            </a:r>
            <a:r>
              <a:rPr lang="en-US" sz="1400" b="1" dirty="0" smtClean="0"/>
              <a:t> Probe (Gregori)</a:t>
            </a:r>
            <a:endParaRPr lang="en-US" sz="1400" b="1" dirty="0"/>
          </a:p>
        </p:txBody>
      </p:sp>
      <p:sp>
        <p:nvSpPr>
          <p:cNvPr id="39" name="TextBox 38"/>
          <p:cNvSpPr txBox="1"/>
          <p:nvPr/>
        </p:nvSpPr>
        <p:spPr>
          <a:xfrm>
            <a:off x="5755553" y="5717824"/>
            <a:ext cx="1645002" cy="307777"/>
          </a:xfrm>
          <a:prstGeom prst="rect">
            <a:avLst/>
          </a:prstGeom>
          <a:solidFill>
            <a:srgbClr val="FFC000"/>
          </a:solidFill>
        </p:spPr>
        <p:txBody>
          <a:bodyPr wrap="none" rtlCol="0">
            <a:spAutoFit/>
          </a:bodyPr>
          <a:lstStyle/>
          <a:p>
            <a:r>
              <a:rPr lang="en-US" sz="1400" b="1" dirty="0" smtClean="0"/>
              <a:t>Faraday Rotation</a:t>
            </a:r>
            <a:endParaRPr lang="en-US" sz="1400" b="1" dirty="0"/>
          </a:p>
        </p:txBody>
      </p:sp>
      <p:sp>
        <p:nvSpPr>
          <p:cNvPr id="40" name="TextBox 39"/>
          <p:cNvSpPr txBox="1"/>
          <p:nvPr/>
        </p:nvSpPr>
        <p:spPr>
          <a:xfrm>
            <a:off x="5768774" y="6094432"/>
            <a:ext cx="3236784" cy="307777"/>
          </a:xfrm>
          <a:prstGeom prst="rect">
            <a:avLst/>
          </a:prstGeom>
          <a:solidFill>
            <a:srgbClr val="FFC000"/>
          </a:solidFill>
        </p:spPr>
        <p:txBody>
          <a:bodyPr wrap="none" rtlCol="0">
            <a:spAutoFit/>
          </a:bodyPr>
          <a:lstStyle/>
          <a:p>
            <a:r>
              <a:rPr lang="en-US" sz="1400" b="1" dirty="0" smtClean="0"/>
              <a:t>Zeeman Splitting (Presura, Monday)</a:t>
            </a:r>
            <a:endParaRPr lang="en-US" sz="1400" b="1" dirty="0"/>
          </a:p>
        </p:txBody>
      </p:sp>
      <p:sp>
        <p:nvSpPr>
          <p:cNvPr id="41" name="TextBox 40"/>
          <p:cNvSpPr txBox="1"/>
          <p:nvPr/>
        </p:nvSpPr>
        <p:spPr>
          <a:xfrm>
            <a:off x="2481944" y="6709558"/>
            <a:ext cx="1247457" cy="307777"/>
          </a:xfrm>
          <a:prstGeom prst="rect">
            <a:avLst/>
          </a:prstGeom>
          <a:noFill/>
        </p:spPr>
        <p:txBody>
          <a:bodyPr wrap="none" rtlCol="0">
            <a:spAutoFit/>
          </a:bodyPr>
          <a:lstStyle/>
          <a:p>
            <a:r>
              <a:rPr lang="en-US" sz="1400" b="1" dirty="0" smtClean="0"/>
              <a:t>(Spitkovsky)</a:t>
            </a:r>
            <a:endParaRPr lang="en-US" sz="1400" b="1" dirty="0"/>
          </a:p>
        </p:txBody>
      </p:sp>
      <p:pic>
        <p:nvPicPr>
          <p:cNvPr id="133123" name="Picture 3"/>
          <p:cNvPicPr>
            <a:picLocks noChangeAspect="1" noChangeArrowheads="1"/>
          </p:cNvPicPr>
          <p:nvPr/>
        </p:nvPicPr>
        <p:blipFill>
          <a:blip r:embed="rId4"/>
          <a:srcRect/>
          <a:stretch>
            <a:fillRect/>
          </a:stretch>
        </p:blipFill>
        <p:spPr bwMode="auto">
          <a:xfrm>
            <a:off x="5047421" y="1765738"/>
            <a:ext cx="4304826" cy="2801007"/>
          </a:xfrm>
          <a:prstGeom prst="rect">
            <a:avLst/>
          </a:prstGeom>
          <a:noFill/>
          <a:ln w="9525">
            <a:noFill/>
            <a:miter lim="800000"/>
            <a:headEnd/>
            <a:tailEnd/>
          </a:ln>
        </p:spPr>
      </p:pic>
      <p:sp>
        <p:nvSpPr>
          <p:cNvPr id="43" name="TextBox 42"/>
          <p:cNvSpPr txBox="1"/>
          <p:nvPr/>
        </p:nvSpPr>
        <p:spPr>
          <a:xfrm>
            <a:off x="5249917" y="4587766"/>
            <a:ext cx="4162097" cy="646331"/>
          </a:xfrm>
          <a:prstGeom prst="rect">
            <a:avLst/>
          </a:prstGeom>
          <a:noFill/>
        </p:spPr>
        <p:txBody>
          <a:bodyPr wrap="square" rtlCol="0">
            <a:spAutoFit/>
          </a:bodyPr>
          <a:lstStyle/>
          <a:p>
            <a:r>
              <a:rPr lang="en-US" sz="1800" b="1" dirty="0" smtClean="0"/>
              <a:t>Omega data show some filamentary structures at late times</a:t>
            </a:r>
            <a:endParaRPr lang="en-US" sz="1800" b="1" dirty="0"/>
          </a:p>
        </p:txBody>
      </p:sp>
      <p:sp>
        <p:nvSpPr>
          <p:cNvPr id="44" name="Rectangle 43"/>
          <p:cNvSpPr/>
          <p:nvPr/>
        </p:nvSpPr>
        <p:spPr>
          <a:xfrm>
            <a:off x="4934607" y="1560786"/>
            <a:ext cx="4540469" cy="364183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4993243" y="5365808"/>
            <a:ext cx="4162097" cy="369332"/>
          </a:xfrm>
          <a:prstGeom prst="rect">
            <a:avLst/>
          </a:prstGeom>
          <a:noFill/>
        </p:spPr>
        <p:txBody>
          <a:bodyPr wrap="square" rtlCol="0">
            <a:spAutoFit/>
          </a:bodyPr>
          <a:lstStyle/>
          <a:p>
            <a:r>
              <a:rPr lang="en-US" sz="1800" b="1" dirty="0" smtClean="0"/>
              <a:t>We are also studying</a:t>
            </a:r>
            <a:endParaRPr lang="en-US" sz="1800" b="1" dirty="0"/>
          </a:p>
        </p:txBody>
      </p:sp>
      <p:sp>
        <p:nvSpPr>
          <p:cNvPr id="46" name="Rectangle 45"/>
          <p:cNvSpPr/>
          <p:nvPr/>
        </p:nvSpPr>
        <p:spPr>
          <a:xfrm>
            <a:off x="4942628" y="5322660"/>
            <a:ext cx="4540469" cy="172784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C:\Users\park1\Documents\NIF_photos\NIF-0509-16338DP-01.jpg"/>
          <p:cNvPicPr>
            <a:picLocks noChangeAspect="1" noChangeArrowheads="1"/>
          </p:cNvPicPr>
          <p:nvPr/>
        </p:nvPicPr>
        <p:blipFill>
          <a:blip r:embed="rId2"/>
          <a:srcRect/>
          <a:stretch>
            <a:fillRect/>
          </a:stretch>
        </p:blipFill>
        <p:spPr bwMode="auto">
          <a:xfrm>
            <a:off x="504" y="-12029"/>
            <a:ext cx="10058400" cy="7543800"/>
          </a:xfrm>
          <a:prstGeom prst="rect">
            <a:avLst/>
          </a:prstGeom>
          <a:noFill/>
        </p:spPr>
      </p:pic>
      <p:sp>
        <p:nvSpPr>
          <p:cNvPr id="4" name="TextBox 3"/>
          <p:cNvSpPr txBox="1"/>
          <p:nvPr/>
        </p:nvSpPr>
        <p:spPr>
          <a:xfrm>
            <a:off x="144380" y="6223167"/>
            <a:ext cx="3031646" cy="1200318"/>
          </a:xfrm>
          <a:prstGeom prst="rect">
            <a:avLst/>
          </a:prstGeom>
          <a:solidFill>
            <a:schemeClr val="accent2">
              <a:lumMod val="20000"/>
              <a:lumOff val="80000"/>
            </a:schemeClr>
          </a:solidFill>
          <a:ln w="38100">
            <a:solidFill>
              <a:schemeClr val="accent4"/>
            </a:solidFill>
          </a:ln>
        </p:spPr>
        <p:txBody>
          <a:bodyPr wrap="none" lIns="91431" tIns="45715" rIns="91431" bIns="45715" rtlCol="0">
            <a:spAutoFit/>
          </a:bodyPr>
          <a:lstStyle/>
          <a:p>
            <a:r>
              <a:rPr lang="en-US" sz="1800" b="1" dirty="0" smtClean="0"/>
              <a:t>NIF</a:t>
            </a:r>
          </a:p>
          <a:p>
            <a:r>
              <a:rPr lang="en-US" sz="1800" b="1" dirty="0" smtClean="0"/>
              <a:t>192 beams</a:t>
            </a:r>
          </a:p>
          <a:p>
            <a:r>
              <a:rPr lang="en-US" sz="1800" b="1" dirty="0" smtClean="0"/>
              <a:t>1.8 MJ (1.2 MJ, 12/05/09)</a:t>
            </a:r>
          </a:p>
          <a:p>
            <a:r>
              <a:rPr lang="en-US" sz="1800" b="1" dirty="0" smtClean="0"/>
              <a:t>500 TW (300 TW, 12/05/09)</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684194" y="2078695"/>
            <a:ext cx="4251960" cy="4177432"/>
          </a:xfrm>
          <a:prstGeom prst="rect">
            <a:avLst/>
          </a:prstGeom>
          <a:solidFill>
            <a:schemeClr val="bg2"/>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p:cNvSpPr/>
          <p:nvPr/>
        </p:nvSpPr>
        <p:spPr>
          <a:xfrm>
            <a:off x="5121880" y="2078695"/>
            <a:ext cx="4251960" cy="4177432"/>
          </a:xfrm>
          <a:prstGeom prst="rect">
            <a:avLst/>
          </a:prstGeom>
          <a:solidFill>
            <a:schemeClr val="bg2"/>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Picture 3" descr="C:\Park09\NIF_UUNProposals\5pagers\visrad_CollessShk\gg_v1.bmp"/>
          <p:cNvPicPr>
            <a:picLocks noChangeAspect="1" noChangeArrowheads="1"/>
          </p:cNvPicPr>
          <p:nvPr/>
        </p:nvPicPr>
        <p:blipFill>
          <a:blip r:embed="rId2" cstate="print">
            <a:clrChange>
              <a:clrFrom>
                <a:srgbClr val="FFFFFF"/>
              </a:clrFrom>
              <a:clrTo>
                <a:srgbClr val="FFFFFF">
                  <a:alpha val="0"/>
                </a:srgbClr>
              </a:clrTo>
            </a:clrChange>
          </a:blip>
          <a:srcRect l="20191" t="21315" r="24498" b="7373"/>
          <a:stretch>
            <a:fillRect/>
          </a:stretch>
        </p:blipFill>
        <p:spPr bwMode="auto">
          <a:xfrm>
            <a:off x="6112666" y="2565446"/>
            <a:ext cx="2216128" cy="3094941"/>
          </a:xfrm>
          <a:prstGeom prst="rect">
            <a:avLst/>
          </a:prstGeom>
          <a:noFill/>
        </p:spPr>
      </p:pic>
      <p:sp>
        <p:nvSpPr>
          <p:cNvPr id="2" name="Title 1"/>
          <p:cNvSpPr>
            <a:spLocks noGrp="1"/>
          </p:cNvSpPr>
          <p:nvPr>
            <p:ph type="title"/>
          </p:nvPr>
        </p:nvSpPr>
        <p:spPr/>
        <p:txBody>
          <a:bodyPr/>
          <a:lstStyle/>
          <a:p>
            <a:r>
              <a:rPr lang="en-US" dirty="0" smtClean="0"/>
              <a:t>Two configurations are proposed for </a:t>
            </a:r>
            <a:br>
              <a:rPr lang="en-US" dirty="0" smtClean="0"/>
            </a:br>
            <a:r>
              <a:rPr lang="en-US" dirty="0" smtClean="0"/>
              <a:t>NIF experiments</a:t>
            </a:r>
            <a:endParaRPr lang="en-US" dirty="0"/>
          </a:p>
        </p:txBody>
      </p:sp>
      <p:sp>
        <p:nvSpPr>
          <p:cNvPr id="35" name="TextBox 34"/>
          <p:cNvSpPr txBox="1"/>
          <p:nvPr/>
        </p:nvSpPr>
        <p:spPr>
          <a:xfrm>
            <a:off x="621033" y="6496379"/>
            <a:ext cx="8994324" cy="717119"/>
          </a:xfrm>
          <a:prstGeom prst="rect">
            <a:avLst/>
          </a:prstGeom>
          <a:solidFill>
            <a:srgbClr val="FFFBCD"/>
          </a:solidFill>
          <a:ln w="12700">
            <a:solidFill>
              <a:schemeClr val="tx1"/>
            </a:solidFill>
          </a:ln>
        </p:spPr>
        <p:txBody>
          <a:bodyPr wrap="square" lIns="100584" tIns="50292" rIns="100584" bIns="50292" rtlCol="0" anchor="ctr">
            <a:spAutoFit/>
          </a:bodyPr>
          <a:lstStyle/>
          <a:p>
            <a:pPr marL="236538" indent="-236538">
              <a:buFont typeface="Wingdings" pitchFamily="2" charset="2"/>
              <a:buChar char="§"/>
            </a:pPr>
            <a:r>
              <a:rPr lang="en-US" b="1" dirty="0" smtClean="0"/>
              <a:t>200 kJ to 800 kJ laser energies with 5−20 ns pulse width will be used</a:t>
            </a:r>
          </a:p>
          <a:p>
            <a:pPr marL="236538" indent="-236538">
              <a:buFont typeface="Wingdings" pitchFamily="2" charset="2"/>
              <a:buChar char="§"/>
            </a:pPr>
            <a:r>
              <a:rPr lang="en-US" b="1" dirty="0" smtClean="0"/>
              <a:t>Necessary diagnostics will be implemented </a:t>
            </a:r>
            <a:endParaRPr lang="en-US" b="1" dirty="0"/>
          </a:p>
        </p:txBody>
      </p:sp>
      <p:pic>
        <p:nvPicPr>
          <p:cNvPr id="39" name="Picture 2" descr="C:\Park09\NIF_UUNProposals\5pagers\visrad_CollessShk\ys_v1.bmp"/>
          <p:cNvPicPr>
            <a:picLocks noChangeAspect="1" noChangeArrowheads="1"/>
          </p:cNvPicPr>
          <p:nvPr/>
        </p:nvPicPr>
        <p:blipFill>
          <a:blip r:embed="rId3" cstate="print">
            <a:clrChange>
              <a:clrFrom>
                <a:srgbClr val="FFFFFF"/>
              </a:clrFrom>
              <a:clrTo>
                <a:srgbClr val="FFFFFF">
                  <a:alpha val="0"/>
                </a:srgbClr>
              </a:clrTo>
            </a:clrChange>
          </a:blip>
          <a:srcRect l="19202" t="14879" r="32707" b="11648"/>
          <a:stretch>
            <a:fillRect/>
          </a:stretch>
        </p:blipFill>
        <p:spPr bwMode="auto">
          <a:xfrm>
            <a:off x="1918143" y="2912064"/>
            <a:ext cx="1888831" cy="2751389"/>
          </a:xfrm>
          <a:prstGeom prst="rect">
            <a:avLst/>
          </a:prstGeom>
          <a:noFill/>
        </p:spPr>
      </p:pic>
      <p:sp>
        <p:nvSpPr>
          <p:cNvPr id="42" name="TextBox 41"/>
          <p:cNvSpPr txBox="1"/>
          <p:nvPr/>
        </p:nvSpPr>
        <p:spPr>
          <a:xfrm>
            <a:off x="2366971" y="2178948"/>
            <a:ext cx="1333572" cy="532453"/>
          </a:xfrm>
          <a:prstGeom prst="rect">
            <a:avLst/>
          </a:prstGeom>
          <a:solidFill>
            <a:srgbClr val="E6E6E6"/>
          </a:solidFill>
        </p:spPr>
        <p:txBody>
          <a:bodyPr wrap="square" lIns="100584" tIns="50292" rIns="100584" bIns="50292" rtlCol="0">
            <a:spAutoFit/>
          </a:bodyPr>
          <a:lstStyle/>
          <a:p>
            <a:pPr marL="123984" indent="-123984"/>
            <a:r>
              <a:rPr lang="en-US" sz="1400" b="1" dirty="0" smtClean="0"/>
              <a:t>Polar DIM</a:t>
            </a:r>
          </a:p>
          <a:p>
            <a:pPr marL="123984" indent="-123984"/>
            <a:r>
              <a:rPr lang="en-US" sz="1400" b="1" dirty="0" smtClean="0"/>
              <a:t>RCF or CR39</a:t>
            </a:r>
            <a:endParaRPr lang="en-US" sz="1400" b="1" dirty="0"/>
          </a:p>
        </p:txBody>
      </p:sp>
      <p:sp>
        <p:nvSpPr>
          <p:cNvPr id="44" name="TextBox 43"/>
          <p:cNvSpPr txBox="1"/>
          <p:nvPr/>
        </p:nvSpPr>
        <p:spPr>
          <a:xfrm>
            <a:off x="684194" y="5939117"/>
            <a:ext cx="4251960" cy="317010"/>
          </a:xfrm>
          <a:prstGeom prst="rect">
            <a:avLst/>
          </a:prstGeom>
          <a:solidFill>
            <a:schemeClr val="accent2"/>
          </a:solidFill>
          <a:ln w="12700" cap="flat" cmpd="sng" algn="ctr">
            <a:solidFill>
              <a:schemeClr val="tx1"/>
            </a:solidFill>
            <a:prstDash val="solid"/>
            <a:round/>
            <a:headEnd type="none" w="med" len="med"/>
            <a:tailEnd type="none" w="med" len="med"/>
          </a:ln>
        </p:spPr>
        <p:txBody>
          <a:bodyPr wrap="square" lIns="100584" tIns="50292" rIns="100584" bIns="50292" rtlCol="0">
            <a:spAutoFit/>
          </a:bodyPr>
          <a:lstStyle/>
          <a:p>
            <a:pPr algn="ctr"/>
            <a:r>
              <a:rPr lang="en-US" sz="1400" b="1" dirty="0" smtClean="0"/>
              <a:t>Proton source either by DHe3 capsule or ARC</a:t>
            </a:r>
            <a:endParaRPr lang="en-US" sz="1400" b="1" dirty="0"/>
          </a:p>
        </p:txBody>
      </p:sp>
      <p:sp>
        <p:nvSpPr>
          <p:cNvPr id="46" name="TextBox 45"/>
          <p:cNvSpPr txBox="1"/>
          <p:nvPr/>
        </p:nvSpPr>
        <p:spPr>
          <a:xfrm>
            <a:off x="1114994" y="2165427"/>
            <a:ext cx="1229712" cy="532453"/>
          </a:xfrm>
          <a:prstGeom prst="rect">
            <a:avLst/>
          </a:prstGeom>
          <a:noFill/>
        </p:spPr>
        <p:txBody>
          <a:bodyPr wrap="square" lIns="100584" tIns="50292" rIns="100584" bIns="50292" rtlCol="0">
            <a:spAutoFit/>
          </a:bodyPr>
          <a:lstStyle/>
          <a:p>
            <a:pPr marL="12700" indent="-12700"/>
            <a:r>
              <a:rPr lang="en-US" sz="1400" b="1" dirty="0" smtClean="0"/>
              <a:t>Thomson Scattering</a:t>
            </a:r>
            <a:endParaRPr lang="en-US" sz="1400" b="1" dirty="0"/>
          </a:p>
        </p:txBody>
      </p:sp>
      <p:cxnSp>
        <p:nvCxnSpPr>
          <p:cNvPr id="48" name="Straight Arrow Connector 47"/>
          <p:cNvCxnSpPr/>
          <p:nvPr/>
        </p:nvCxnSpPr>
        <p:spPr bwMode="auto">
          <a:xfrm>
            <a:off x="3099334" y="3723192"/>
            <a:ext cx="732097" cy="1957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9" name="TextBox 48"/>
          <p:cNvSpPr txBox="1"/>
          <p:nvPr/>
        </p:nvSpPr>
        <p:spPr>
          <a:xfrm>
            <a:off x="835474" y="3244706"/>
            <a:ext cx="1241586" cy="747897"/>
          </a:xfrm>
          <a:prstGeom prst="rect">
            <a:avLst/>
          </a:prstGeom>
          <a:noFill/>
        </p:spPr>
        <p:txBody>
          <a:bodyPr wrap="square" lIns="100584" tIns="50292" rIns="100584" bIns="50292" rtlCol="0">
            <a:spAutoFit/>
          </a:bodyPr>
          <a:lstStyle/>
          <a:p>
            <a:pPr indent="1588"/>
            <a:r>
              <a:rPr lang="en-US" sz="1400" b="1" dirty="0" smtClean="0"/>
              <a:t>CH disks, 3 mm </a:t>
            </a:r>
            <a:r>
              <a:rPr lang="en-US" sz="1400" b="1" dirty="0" err="1" smtClean="0"/>
              <a:t>dia</a:t>
            </a:r>
            <a:r>
              <a:rPr lang="en-US" sz="1400" b="1" dirty="0" smtClean="0"/>
              <a:t>, 1 mm thick</a:t>
            </a:r>
          </a:p>
        </p:txBody>
      </p:sp>
      <p:cxnSp>
        <p:nvCxnSpPr>
          <p:cNvPr id="50" name="Straight Arrow Connector 49"/>
          <p:cNvCxnSpPr/>
          <p:nvPr/>
        </p:nvCxnSpPr>
        <p:spPr bwMode="auto">
          <a:xfrm flipV="1">
            <a:off x="3178194" y="3326791"/>
            <a:ext cx="648470" cy="1741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4" name="Straight Arrow Connector 63"/>
          <p:cNvCxnSpPr/>
          <p:nvPr/>
        </p:nvCxnSpPr>
        <p:spPr bwMode="auto">
          <a:xfrm rot="16200000" flipV="1">
            <a:off x="2014547" y="2963257"/>
            <a:ext cx="930531" cy="4278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rot="16200000" flipV="1">
            <a:off x="2178967" y="3133854"/>
            <a:ext cx="985475" cy="338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5" name="TextBox 24"/>
          <p:cNvSpPr txBox="1"/>
          <p:nvPr/>
        </p:nvSpPr>
        <p:spPr>
          <a:xfrm>
            <a:off x="5121880" y="5939117"/>
            <a:ext cx="4251960" cy="317010"/>
          </a:xfrm>
          <a:prstGeom prst="rect">
            <a:avLst/>
          </a:prstGeom>
          <a:solidFill>
            <a:schemeClr val="accent2"/>
          </a:solidFill>
          <a:ln w="12700" cap="flat" cmpd="sng" algn="ctr">
            <a:solidFill>
              <a:schemeClr val="tx1"/>
            </a:solidFill>
            <a:prstDash val="solid"/>
            <a:round/>
            <a:headEnd type="none" w="med" len="med"/>
            <a:tailEnd type="none" w="med" len="med"/>
          </a:ln>
        </p:spPr>
        <p:txBody>
          <a:bodyPr wrap="square" lIns="100584" tIns="50292" rIns="100584" bIns="50292" rtlCol="0">
            <a:spAutoFit/>
          </a:bodyPr>
          <a:lstStyle/>
          <a:p>
            <a:pPr algn="ctr"/>
            <a:r>
              <a:rPr lang="en-US" sz="1400" b="1" dirty="0" smtClean="0"/>
              <a:t>Proton source either by DHe3 capsule or ARC</a:t>
            </a:r>
            <a:endParaRPr lang="en-US" sz="1400" b="1" dirty="0"/>
          </a:p>
        </p:txBody>
      </p:sp>
      <p:sp>
        <p:nvSpPr>
          <p:cNvPr id="26" name="TextBox 25"/>
          <p:cNvSpPr txBox="1"/>
          <p:nvPr/>
        </p:nvSpPr>
        <p:spPr>
          <a:xfrm>
            <a:off x="3778411" y="3633290"/>
            <a:ext cx="1196936" cy="747897"/>
          </a:xfrm>
          <a:prstGeom prst="rect">
            <a:avLst/>
          </a:prstGeom>
          <a:noFill/>
        </p:spPr>
        <p:txBody>
          <a:bodyPr wrap="square" lIns="100584" tIns="50292" rIns="100584" bIns="50292" rtlCol="0">
            <a:spAutoFit/>
          </a:bodyPr>
          <a:lstStyle/>
          <a:p>
            <a:pPr marL="12700" indent="-12700"/>
            <a:r>
              <a:rPr lang="en-US" sz="1400" b="1" dirty="0" smtClean="0"/>
              <a:t>DIM90-315</a:t>
            </a:r>
          </a:p>
          <a:p>
            <a:pPr marL="12700" indent="-12700"/>
            <a:r>
              <a:rPr lang="en-US" sz="1400" b="1" dirty="0" smtClean="0"/>
              <a:t>Optical diagnostics</a:t>
            </a:r>
            <a:endParaRPr lang="en-US" sz="1400" b="1" dirty="0"/>
          </a:p>
        </p:txBody>
      </p:sp>
      <p:sp>
        <p:nvSpPr>
          <p:cNvPr id="30" name="TextBox 29"/>
          <p:cNvSpPr txBox="1"/>
          <p:nvPr/>
        </p:nvSpPr>
        <p:spPr>
          <a:xfrm>
            <a:off x="3743829" y="3004017"/>
            <a:ext cx="997236" cy="532453"/>
          </a:xfrm>
          <a:prstGeom prst="rect">
            <a:avLst/>
          </a:prstGeom>
          <a:noFill/>
        </p:spPr>
        <p:txBody>
          <a:bodyPr wrap="square" lIns="100584" tIns="50292" rIns="100584" bIns="50292" rtlCol="0">
            <a:spAutoFit/>
          </a:bodyPr>
          <a:lstStyle/>
          <a:p>
            <a:pPr marL="12700" indent="-12700"/>
            <a:r>
              <a:rPr lang="en-US" sz="1400" b="1" dirty="0" smtClean="0"/>
              <a:t>DIM90-78</a:t>
            </a:r>
          </a:p>
          <a:p>
            <a:pPr marL="12700" indent="-12700"/>
            <a:r>
              <a:rPr lang="en-US" sz="1400" b="1" dirty="0" smtClean="0"/>
              <a:t>GXD</a:t>
            </a:r>
            <a:endParaRPr lang="en-US" sz="1400" b="1" dirty="0"/>
          </a:p>
        </p:txBody>
      </p:sp>
      <p:sp>
        <p:nvSpPr>
          <p:cNvPr id="32" name="TextBox 31"/>
          <p:cNvSpPr txBox="1"/>
          <p:nvPr/>
        </p:nvSpPr>
        <p:spPr>
          <a:xfrm>
            <a:off x="8248247" y="2847671"/>
            <a:ext cx="1328317" cy="532453"/>
          </a:xfrm>
          <a:prstGeom prst="rect">
            <a:avLst/>
          </a:prstGeom>
          <a:noFill/>
        </p:spPr>
        <p:txBody>
          <a:bodyPr wrap="square" lIns="100584" tIns="50292" rIns="100584" bIns="50292" rtlCol="0">
            <a:spAutoFit/>
          </a:bodyPr>
          <a:lstStyle/>
          <a:p>
            <a:pPr marL="12700" indent="-12700"/>
            <a:r>
              <a:rPr lang="en-US" sz="1400" b="1" dirty="0" smtClean="0"/>
              <a:t>DIM90-78</a:t>
            </a:r>
          </a:p>
          <a:p>
            <a:pPr marL="12700" indent="-12700"/>
            <a:r>
              <a:rPr lang="en-US" sz="1400" b="1" dirty="0" smtClean="0"/>
              <a:t>GXD</a:t>
            </a:r>
            <a:endParaRPr lang="en-US" sz="1400" b="1" dirty="0"/>
          </a:p>
        </p:txBody>
      </p:sp>
      <p:sp>
        <p:nvSpPr>
          <p:cNvPr id="33" name="TextBox 32"/>
          <p:cNvSpPr txBox="1"/>
          <p:nvPr/>
        </p:nvSpPr>
        <p:spPr>
          <a:xfrm>
            <a:off x="8175286" y="3565307"/>
            <a:ext cx="1412399" cy="747897"/>
          </a:xfrm>
          <a:prstGeom prst="rect">
            <a:avLst/>
          </a:prstGeom>
          <a:noFill/>
        </p:spPr>
        <p:txBody>
          <a:bodyPr wrap="square" lIns="100584" tIns="50292" rIns="100584" bIns="50292" rtlCol="0">
            <a:spAutoFit/>
          </a:bodyPr>
          <a:lstStyle/>
          <a:p>
            <a:pPr marL="12700" indent="-12700"/>
            <a:r>
              <a:rPr lang="en-US" sz="1400" b="1" dirty="0" smtClean="0"/>
              <a:t>DIM90-315</a:t>
            </a:r>
          </a:p>
          <a:p>
            <a:pPr marL="12700" indent="-12700"/>
            <a:r>
              <a:rPr lang="en-US" sz="1400" b="1" dirty="0" smtClean="0"/>
              <a:t>Optical diagnostics</a:t>
            </a:r>
            <a:endParaRPr lang="en-US" sz="1400" b="1" dirty="0"/>
          </a:p>
        </p:txBody>
      </p:sp>
      <p:sp>
        <p:nvSpPr>
          <p:cNvPr id="34" name="TextBox 33"/>
          <p:cNvSpPr txBox="1"/>
          <p:nvPr/>
        </p:nvSpPr>
        <p:spPr>
          <a:xfrm>
            <a:off x="5155153" y="2180170"/>
            <a:ext cx="1205816" cy="1169551"/>
          </a:xfrm>
          <a:prstGeom prst="rect">
            <a:avLst/>
          </a:prstGeom>
          <a:solidFill>
            <a:srgbClr val="E6E6E6"/>
          </a:solidFill>
        </p:spPr>
        <p:txBody>
          <a:bodyPr wrap="square" rtlCol="0">
            <a:spAutoFit/>
          </a:bodyPr>
          <a:lstStyle/>
          <a:p>
            <a:pPr algn="l"/>
            <a:r>
              <a:rPr lang="en-US" sz="1400" b="1" dirty="0" smtClean="0">
                <a:solidFill>
                  <a:srgbClr val="FF0000"/>
                </a:solidFill>
              </a:rPr>
              <a:t>NIF chamber filled with He gas at P~1e-4 </a:t>
            </a:r>
            <a:r>
              <a:rPr lang="en-US" sz="1400" b="1" dirty="0" err="1" smtClean="0">
                <a:solidFill>
                  <a:srgbClr val="FF0000"/>
                </a:solidFill>
              </a:rPr>
              <a:t>atm</a:t>
            </a:r>
            <a:endParaRPr lang="en-US" sz="1400" b="1" dirty="0">
              <a:solidFill>
                <a:srgbClr val="FF0000"/>
              </a:solidFill>
            </a:endParaRPr>
          </a:p>
        </p:txBody>
      </p:sp>
      <p:sp>
        <p:nvSpPr>
          <p:cNvPr id="54" name="TextBox 53"/>
          <p:cNvSpPr txBox="1"/>
          <p:nvPr/>
        </p:nvSpPr>
        <p:spPr>
          <a:xfrm>
            <a:off x="684194" y="1427039"/>
            <a:ext cx="4251960" cy="655564"/>
          </a:xfrm>
          <a:prstGeom prst="rect">
            <a:avLst/>
          </a:prstGeom>
          <a:solidFill>
            <a:srgbClr val="FFFBCD"/>
          </a:solidFill>
          <a:ln w="12700" cmpd="sng">
            <a:solidFill>
              <a:schemeClr val="tx1"/>
            </a:solidFill>
          </a:ln>
        </p:spPr>
        <p:txBody>
          <a:bodyPr wrap="square" lIns="100584" tIns="50292" rIns="100584" bIns="50292" rtlCol="0">
            <a:spAutoFit/>
          </a:bodyPr>
          <a:lstStyle/>
          <a:p>
            <a:pPr algn="ctr"/>
            <a:r>
              <a:rPr lang="en-US" sz="1800" b="1" dirty="0" smtClean="0"/>
              <a:t>Counter-streaming plasma </a:t>
            </a:r>
            <a:br>
              <a:rPr lang="en-US" sz="1800" b="1" dirty="0" smtClean="0"/>
            </a:br>
            <a:r>
              <a:rPr lang="en-US" sz="1800" b="1" dirty="0" smtClean="0"/>
              <a:t>flow experiment</a:t>
            </a:r>
            <a:endParaRPr lang="en-US" sz="1800" b="1" dirty="0"/>
          </a:p>
        </p:txBody>
      </p:sp>
      <p:sp>
        <p:nvSpPr>
          <p:cNvPr id="62" name="TextBox 61"/>
          <p:cNvSpPr txBox="1"/>
          <p:nvPr/>
        </p:nvSpPr>
        <p:spPr>
          <a:xfrm>
            <a:off x="5121880" y="1427039"/>
            <a:ext cx="4251960" cy="655564"/>
          </a:xfrm>
          <a:prstGeom prst="rect">
            <a:avLst/>
          </a:prstGeom>
          <a:solidFill>
            <a:srgbClr val="FFFBCD"/>
          </a:solidFill>
          <a:ln w="12700" cmpd="sng">
            <a:solidFill>
              <a:schemeClr val="tx1"/>
            </a:solidFill>
          </a:ln>
        </p:spPr>
        <p:txBody>
          <a:bodyPr wrap="square" lIns="100584" tIns="50292" rIns="100584" bIns="50292" rtlCol="0">
            <a:spAutoFit/>
          </a:bodyPr>
          <a:lstStyle/>
          <a:p>
            <a:pPr algn="ctr"/>
            <a:r>
              <a:rPr lang="en-US" sz="1800" b="1" dirty="0" smtClean="0"/>
              <a:t>Expanding plasma flow into </a:t>
            </a:r>
            <a:br>
              <a:rPr lang="en-US" sz="1800" b="1" dirty="0" smtClean="0"/>
            </a:br>
            <a:r>
              <a:rPr lang="en-US" sz="1800" b="1" dirty="0" smtClean="0"/>
              <a:t>gas-filled chamber</a:t>
            </a:r>
            <a:endParaRPr lang="en-US" sz="1800" b="1" dirty="0"/>
          </a:p>
        </p:txBody>
      </p:sp>
      <p:cxnSp>
        <p:nvCxnSpPr>
          <p:cNvPr id="63" name="Straight Arrow Connector 62"/>
          <p:cNvCxnSpPr/>
          <p:nvPr/>
        </p:nvCxnSpPr>
        <p:spPr bwMode="auto">
          <a:xfrm>
            <a:off x="7451968" y="3694450"/>
            <a:ext cx="732097" cy="1957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flipV="1">
            <a:off x="7542567" y="3354991"/>
            <a:ext cx="669851" cy="1275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6" name="Straight Arrow Connector 65"/>
          <p:cNvCxnSpPr/>
          <p:nvPr/>
        </p:nvCxnSpPr>
        <p:spPr bwMode="auto">
          <a:xfrm rot="16200000" flipV="1">
            <a:off x="6367181" y="2934515"/>
            <a:ext cx="930531" cy="4278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7" name="Straight Arrow Connector 66"/>
          <p:cNvCxnSpPr/>
          <p:nvPr/>
        </p:nvCxnSpPr>
        <p:spPr bwMode="auto">
          <a:xfrm rot="16200000" flipV="1">
            <a:off x="6531601" y="3105112"/>
            <a:ext cx="985475" cy="338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0" name="TextBox 69"/>
          <p:cNvSpPr txBox="1"/>
          <p:nvPr/>
        </p:nvSpPr>
        <p:spPr>
          <a:xfrm>
            <a:off x="5238574" y="3738547"/>
            <a:ext cx="1241586" cy="963341"/>
          </a:xfrm>
          <a:prstGeom prst="rect">
            <a:avLst/>
          </a:prstGeom>
          <a:noFill/>
        </p:spPr>
        <p:txBody>
          <a:bodyPr wrap="square" lIns="100584" tIns="50292" rIns="100584" bIns="50292" rtlCol="0">
            <a:spAutoFit/>
          </a:bodyPr>
          <a:lstStyle/>
          <a:p>
            <a:pPr indent="1588" algn="r"/>
            <a:r>
              <a:rPr lang="en-US" sz="1400" b="1" dirty="0" smtClean="0"/>
              <a:t>600 </a:t>
            </a:r>
            <a:r>
              <a:rPr lang="en-US" sz="1400" b="1" dirty="0" smtClean="0">
                <a:latin typeface="Symbol" pitchFamily="18" charset="2"/>
              </a:rPr>
              <a:t>m</a:t>
            </a:r>
            <a:r>
              <a:rPr lang="en-US" sz="1400" b="1" dirty="0" smtClean="0"/>
              <a:t>m </a:t>
            </a:r>
            <a:r>
              <a:rPr lang="en-US" sz="1400" b="1" dirty="0" err="1" smtClean="0"/>
              <a:t>dia</a:t>
            </a:r>
            <a:r>
              <a:rPr lang="en-US" sz="1400" b="1" dirty="0" smtClean="0"/>
              <a:t> micro sphere foam target</a:t>
            </a:r>
          </a:p>
        </p:txBody>
      </p:sp>
      <p:sp>
        <p:nvSpPr>
          <p:cNvPr id="31" name="TextBox 30"/>
          <p:cNvSpPr txBox="1"/>
          <p:nvPr/>
        </p:nvSpPr>
        <p:spPr>
          <a:xfrm>
            <a:off x="3930556" y="5554639"/>
            <a:ext cx="960519" cy="307777"/>
          </a:xfrm>
          <a:prstGeom prst="rect">
            <a:avLst/>
          </a:prstGeom>
          <a:noFill/>
        </p:spPr>
        <p:txBody>
          <a:bodyPr wrap="none" rtlCol="0">
            <a:spAutoFit/>
          </a:bodyPr>
          <a:lstStyle/>
          <a:p>
            <a:r>
              <a:rPr lang="en-US" sz="1400" b="1" dirty="0" smtClean="0"/>
              <a:t>(Sakawa)</a:t>
            </a:r>
            <a:endParaRPr lang="en-US" sz="1400" b="1" dirty="0"/>
          </a:p>
        </p:txBody>
      </p:sp>
      <p:sp>
        <p:nvSpPr>
          <p:cNvPr id="36" name="TextBox 35"/>
          <p:cNvSpPr txBox="1"/>
          <p:nvPr/>
        </p:nvSpPr>
        <p:spPr>
          <a:xfrm>
            <a:off x="8366077" y="5529619"/>
            <a:ext cx="950901" cy="307777"/>
          </a:xfrm>
          <a:prstGeom prst="rect">
            <a:avLst/>
          </a:prstGeom>
          <a:noFill/>
        </p:spPr>
        <p:txBody>
          <a:bodyPr wrap="none" rtlCol="0">
            <a:spAutoFit/>
          </a:bodyPr>
          <a:lstStyle/>
          <a:p>
            <a:r>
              <a:rPr lang="en-US" sz="1400" b="1" dirty="0" smtClean="0"/>
              <a:t>(Gregori)</a:t>
            </a:r>
            <a:endParaRPr lang="en-US" sz="14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50" name="Picture 6"/>
          <p:cNvPicPr>
            <a:picLocks noChangeAspect="1" noChangeArrowheads="1"/>
          </p:cNvPicPr>
          <p:nvPr/>
        </p:nvPicPr>
        <p:blipFill>
          <a:blip r:embed="rId2"/>
          <a:srcRect/>
          <a:stretch>
            <a:fillRect/>
          </a:stretch>
        </p:blipFill>
        <p:spPr bwMode="auto">
          <a:xfrm>
            <a:off x="4259762" y="2140385"/>
            <a:ext cx="5574030" cy="4107180"/>
          </a:xfrm>
          <a:prstGeom prst="rect">
            <a:avLst/>
          </a:prstGeom>
          <a:noFill/>
          <a:ln w="9525">
            <a:noFill/>
            <a:miter lim="800000"/>
            <a:headEnd/>
            <a:tailEnd/>
          </a:ln>
        </p:spPr>
      </p:pic>
      <p:pic>
        <p:nvPicPr>
          <p:cNvPr id="134146" name="Picture 2" descr="C:\Users\park1\Documents\People\MichaelGrosskopf\Ne_HSP.png"/>
          <p:cNvPicPr>
            <a:picLocks noChangeAspect="1" noChangeArrowheads="1"/>
          </p:cNvPicPr>
          <p:nvPr/>
        </p:nvPicPr>
        <p:blipFill>
          <a:blip r:embed="rId3"/>
          <a:srcRect l="14797" t="13116" r="22163" b="10448"/>
          <a:stretch>
            <a:fillRect/>
          </a:stretch>
        </p:blipFill>
        <p:spPr bwMode="auto">
          <a:xfrm>
            <a:off x="1028882" y="2650870"/>
            <a:ext cx="3248535" cy="2680877"/>
          </a:xfrm>
          <a:prstGeom prst="rect">
            <a:avLst/>
          </a:prstGeom>
          <a:noFill/>
        </p:spPr>
      </p:pic>
      <p:sp>
        <p:nvSpPr>
          <p:cNvPr id="2" name="Title 1"/>
          <p:cNvSpPr>
            <a:spLocks noGrp="1"/>
          </p:cNvSpPr>
          <p:nvPr>
            <p:ph type="title"/>
          </p:nvPr>
        </p:nvSpPr>
        <p:spPr>
          <a:xfrm>
            <a:off x="700009" y="240115"/>
            <a:ext cx="8471286" cy="904415"/>
          </a:xfrm>
        </p:spPr>
        <p:txBody>
          <a:bodyPr/>
          <a:lstStyle/>
          <a:p>
            <a:pPr algn="l"/>
            <a:r>
              <a:rPr lang="en-US" sz="2400" b="1" dirty="0" smtClean="0">
                <a:latin typeface="Arial Narrow" pitchFamily="34" charset="0"/>
              </a:rPr>
              <a:t>Simulations with the NIF laser conditions  show much higher temperature and density flow</a:t>
            </a:r>
            <a:endParaRPr lang="en-US" sz="2400" b="1" dirty="0">
              <a:latin typeface="Arial Narrow" pitchFamily="34" charset="0"/>
            </a:endParaRPr>
          </a:p>
        </p:txBody>
      </p:sp>
      <p:sp>
        <p:nvSpPr>
          <p:cNvPr id="7" name="TextBox 6"/>
          <p:cNvSpPr txBox="1"/>
          <p:nvPr/>
        </p:nvSpPr>
        <p:spPr>
          <a:xfrm>
            <a:off x="709447" y="6709786"/>
            <a:ext cx="8649768" cy="707886"/>
          </a:xfrm>
          <a:prstGeom prst="rect">
            <a:avLst/>
          </a:prstGeom>
          <a:solidFill>
            <a:srgbClr val="FFFBCD"/>
          </a:solidFill>
          <a:ln>
            <a:solidFill>
              <a:schemeClr val="tx1"/>
            </a:solidFill>
          </a:ln>
        </p:spPr>
        <p:txBody>
          <a:bodyPr wrap="square" rtlCol="0">
            <a:spAutoFit/>
          </a:bodyPr>
          <a:lstStyle/>
          <a:p>
            <a:pPr algn="ctr"/>
            <a:r>
              <a:rPr lang="en-US" b="1" dirty="0" smtClean="0">
                <a:latin typeface="Arial Narrow" pitchFamily="34" charset="0"/>
              </a:rPr>
              <a:t>We are continuing optimizing NIF experimental condition.</a:t>
            </a:r>
          </a:p>
          <a:p>
            <a:pPr algn="ctr"/>
            <a:r>
              <a:rPr lang="en-US" b="1" dirty="0" smtClean="0">
                <a:latin typeface="Arial Narrow" pitchFamily="34" charset="0"/>
              </a:rPr>
              <a:t>NIF  </a:t>
            </a:r>
            <a:r>
              <a:rPr lang="en-US" b="1" dirty="0" err="1" smtClean="0">
                <a:latin typeface="Arial Narrow" pitchFamily="34" charset="0"/>
              </a:rPr>
              <a:t>collisionless</a:t>
            </a:r>
            <a:r>
              <a:rPr lang="en-US" b="1" dirty="0" smtClean="0">
                <a:latin typeface="Arial Narrow" pitchFamily="34" charset="0"/>
              </a:rPr>
              <a:t> shock experiments will be performed FY13-15.</a:t>
            </a:r>
            <a:endParaRPr lang="en-US" dirty="0"/>
          </a:p>
        </p:txBody>
      </p:sp>
      <p:sp>
        <p:nvSpPr>
          <p:cNvPr id="8" name="TextBox 7"/>
          <p:cNvSpPr txBox="1"/>
          <p:nvPr/>
        </p:nvSpPr>
        <p:spPr>
          <a:xfrm rot="16200000">
            <a:off x="-55627" y="3703743"/>
            <a:ext cx="949299" cy="307777"/>
          </a:xfrm>
          <a:prstGeom prst="rect">
            <a:avLst/>
          </a:prstGeom>
          <a:noFill/>
        </p:spPr>
        <p:txBody>
          <a:bodyPr wrap="none" rtlCol="0">
            <a:spAutoFit/>
          </a:bodyPr>
          <a:lstStyle/>
          <a:p>
            <a:r>
              <a:rPr lang="en-US" sz="1400" b="1" dirty="0" smtClean="0"/>
              <a:t>Ne (cm</a:t>
            </a:r>
            <a:r>
              <a:rPr lang="en-US" sz="1400" b="1" baseline="30000" dirty="0" smtClean="0"/>
              <a:t>-3</a:t>
            </a:r>
            <a:r>
              <a:rPr lang="en-US" sz="1400" b="1" dirty="0" smtClean="0"/>
              <a:t>)</a:t>
            </a:r>
            <a:endParaRPr lang="en-US" sz="1400" b="1" dirty="0"/>
          </a:p>
        </p:txBody>
      </p:sp>
      <p:sp>
        <p:nvSpPr>
          <p:cNvPr id="9" name="TextBox 8"/>
          <p:cNvSpPr txBox="1"/>
          <p:nvPr/>
        </p:nvSpPr>
        <p:spPr>
          <a:xfrm>
            <a:off x="2187958" y="5587518"/>
            <a:ext cx="976486" cy="307777"/>
          </a:xfrm>
          <a:prstGeom prst="rect">
            <a:avLst/>
          </a:prstGeom>
          <a:noFill/>
        </p:spPr>
        <p:txBody>
          <a:bodyPr wrap="none" rtlCol="0">
            <a:spAutoFit/>
          </a:bodyPr>
          <a:lstStyle/>
          <a:p>
            <a:r>
              <a:rPr lang="en-US" sz="1400" b="1" dirty="0" smtClean="0"/>
              <a:t>Time (ns)</a:t>
            </a:r>
            <a:endParaRPr lang="en-US" sz="1400" b="1" dirty="0"/>
          </a:p>
        </p:txBody>
      </p:sp>
      <p:sp>
        <p:nvSpPr>
          <p:cNvPr id="10" name="TextBox 9"/>
          <p:cNvSpPr txBox="1"/>
          <p:nvPr/>
        </p:nvSpPr>
        <p:spPr>
          <a:xfrm>
            <a:off x="913783" y="5292523"/>
            <a:ext cx="3504486" cy="276999"/>
          </a:xfrm>
          <a:prstGeom prst="rect">
            <a:avLst/>
          </a:prstGeom>
          <a:noFill/>
        </p:spPr>
        <p:txBody>
          <a:bodyPr wrap="none" rtlCol="0">
            <a:spAutoFit/>
          </a:bodyPr>
          <a:lstStyle/>
          <a:p>
            <a:r>
              <a:rPr lang="en-US" sz="1200" b="1" dirty="0" smtClean="0"/>
              <a:t>0                 5               10               15              20</a:t>
            </a:r>
            <a:endParaRPr lang="en-US" sz="1200" b="1" dirty="0"/>
          </a:p>
        </p:txBody>
      </p:sp>
      <p:sp>
        <p:nvSpPr>
          <p:cNvPr id="13" name="TextBox 12"/>
          <p:cNvSpPr txBox="1"/>
          <p:nvPr/>
        </p:nvSpPr>
        <p:spPr>
          <a:xfrm>
            <a:off x="584021" y="5140756"/>
            <a:ext cx="470000" cy="276999"/>
          </a:xfrm>
          <a:prstGeom prst="rect">
            <a:avLst/>
          </a:prstGeom>
          <a:noFill/>
        </p:spPr>
        <p:txBody>
          <a:bodyPr wrap="none" rtlCol="0">
            <a:spAutoFit/>
          </a:bodyPr>
          <a:lstStyle/>
          <a:p>
            <a:r>
              <a:rPr lang="en-US" sz="1200" b="1" dirty="0" smtClean="0"/>
              <a:t>10</a:t>
            </a:r>
            <a:r>
              <a:rPr lang="en-US" sz="1200" b="1" baseline="30000" dirty="0" smtClean="0"/>
              <a:t>17</a:t>
            </a:r>
            <a:endParaRPr lang="en-US" sz="1200" b="1" baseline="30000" dirty="0"/>
          </a:p>
        </p:txBody>
      </p:sp>
      <p:sp>
        <p:nvSpPr>
          <p:cNvPr id="14" name="TextBox 13"/>
          <p:cNvSpPr txBox="1"/>
          <p:nvPr/>
        </p:nvSpPr>
        <p:spPr>
          <a:xfrm>
            <a:off x="580283" y="3851479"/>
            <a:ext cx="470000" cy="276999"/>
          </a:xfrm>
          <a:prstGeom prst="rect">
            <a:avLst/>
          </a:prstGeom>
          <a:noFill/>
        </p:spPr>
        <p:txBody>
          <a:bodyPr wrap="none" rtlCol="0">
            <a:spAutoFit/>
          </a:bodyPr>
          <a:lstStyle/>
          <a:p>
            <a:r>
              <a:rPr lang="en-US" sz="1200" b="1" dirty="0" smtClean="0"/>
              <a:t>10</a:t>
            </a:r>
            <a:r>
              <a:rPr lang="en-US" sz="1200" b="1" baseline="30000" dirty="0" smtClean="0"/>
              <a:t>19</a:t>
            </a:r>
            <a:endParaRPr lang="en-US" sz="1200" b="1" baseline="30000" dirty="0"/>
          </a:p>
        </p:txBody>
      </p:sp>
      <p:sp>
        <p:nvSpPr>
          <p:cNvPr id="15" name="TextBox 14"/>
          <p:cNvSpPr txBox="1"/>
          <p:nvPr/>
        </p:nvSpPr>
        <p:spPr>
          <a:xfrm>
            <a:off x="575726" y="2558271"/>
            <a:ext cx="470000" cy="276999"/>
          </a:xfrm>
          <a:prstGeom prst="rect">
            <a:avLst/>
          </a:prstGeom>
          <a:noFill/>
        </p:spPr>
        <p:txBody>
          <a:bodyPr wrap="none" rtlCol="0">
            <a:spAutoFit/>
          </a:bodyPr>
          <a:lstStyle/>
          <a:p>
            <a:r>
              <a:rPr lang="en-US" sz="1200" b="1" dirty="0" smtClean="0"/>
              <a:t>10</a:t>
            </a:r>
            <a:r>
              <a:rPr lang="en-US" sz="1200" b="1" baseline="30000" dirty="0" smtClean="0"/>
              <a:t>21</a:t>
            </a:r>
            <a:endParaRPr lang="en-US" sz="1200" b="1" baseline="30000" dirty="0"/>
          </a:p>
        </p:txBody>
      </p:sp>
      <p:sp>
        <p:nvSpPr>
          <p:cNvPr id="16" name="TextBox 15"/>
          <p:cNvSpPr txBox="1"/>
          <p:nvPr/>
        </p:nvSpPr>
        <p:spPr>
          <a:xfrm rot="735635">
            <a:off x="2272597" y="2757719"/>
            <a:ext cx="1338828" cy="276999"/>
          </a:xfrm>
          <a:prstGeom prst="rect">
            <a:avLst/>
          </a:prstGeom>
          <a:noFill/>
        </p:spPr>
        <p:txBody>
          <a:bodyPr wrap="none" rtlCol="0">
            <a:spAutoFit/>
          </a:bodyPr>
          <a:lstStyle/>
          <a:p>
            <a:r>
              <a:rPr lang="en-US" sz="1200" b="1" dirty="0" smtClean="0"/>
              <a:t>500 kJ, 1ns, NIF</a:t>
            </a:r>
            <a:endParaRPr lang="en-US" sz="1200" b="1" dirty="0"/>
          </a:p>
        </p:txBody>
      </p:sp>
      <p:sp>
        <p:nvSpPr>
          <p:cNvPr id="17" name="TextBox 16"/>
          <p:cNvSpPr txBox="1"/>
          <p:nvPr/>
        </p:nvSpPr>
        <p:spPr>
          <a:xfrm>
            <a:off x="1714282" y="3050193"/>
            <a:ext cx="898601" cy="461665"/>
          </a:xfrm>
          <a:prstGeom prst="rect">
            <a:avLst/>
          </a:prstGeom>
          <a:noFill/>
        </p:spPr>
        <p:txBody>
          <a:bodyPr wrap="square" rtlCol="0">
            <a:spAutoFit/>
          </a:bodyPr>
          <a:lstStyle/>
          <a:p>
            <a:r>
              <a:rPr lang="en-US" sz="1200" b="1" dirty="0" smtClean="0"/>
              <a:t>500 kJ, 10ns, NIF</a:t>
            </a:r>
            <a:endParaRPr lang="en-US" sz="1200" b="1" dirty="0"/>
          </a:p>
        </p:txBody>
      </p:sp>
      <p:sp>
        <p:nvSpPr>
          <p:cNvPr id="47" name="TextBox 46"/>
          <p:cNvSpPr txBox="1"/>
          <p:nvPr/>
        </p:nvSpPr>
        <p:spPr>
          <a:xfrm>
            <a:off x="3118552" y="3899511"/>
            <a:ext cx="1047082" cy="276999"/>
          </a:xfrm>
          <a:prstGeom prst="rect">
            <a:avLst/>
          </a:prstGeom>
          <a:noFill/>
        </p:spPr>
        <p:txBody>
          <a:bodyPr wrap="none" rtlCol="0">
            <a:spAutoFit/>
          </a:bodyPr>
          <a:lstStyle/>
          <a:p>
            <a:r>
              <a:rPr lang="en-US" sz="1200" b="1" dirty="0" smtClean="0"/>
              <a:t>0.5 kJ, 10ns</a:t>
            </a:r>
            <a:endParaRPr lang="en-US" sz="1200" b="1" dirty="0"/>
          </a:p>
        </p:txBody>
      </p:sp>
      <p:sp>
        <p:nvSpPr>
          <p:cNvPr id="48" name="TextBox 47"/>
          <p:cNvSpPr txBox="1"/>
          <p:nvPr/>
        </p:nvSpPr>
        <p:spPr>
          <a:xfrm rot="823545">
            <a:off x="1792470" y="3964054"/>
            <a:ext cx="833883" cy="276999"/>
          </a:xfrm>
          <a:prstGeom prst="rect">
            <a:avLst/>
          </a:prstGeom>
          <a:noFill/>
        </p:spPr>
        <p:txBody>
          <a:bodyPr wrap="none" rtlCol="0">
            <a:spAutoFit/>
          </a:bodyPr>
          <a:lstStyle/>
          <a:p>
            <a:r>
              <a:rPr lang="en-US" sz="1200" b="1" dirty="0" smtClean="0"/>
              <a:t>5 kJ, 1ns</a:t>
            </a:r>
            <a:endParaRPr lang="en-US" sz="1200" b="1" dirty="0"/>
          </a:p>
        </p:txBody>
      </p:sp>
      <p:sp>
        <p:nvSpPr>
          <p:cNvPr id="49" name="TextBox 48"/>
          <p:cNvSpPr txBox="1"/>
          <p:nvPr/>
        </p:nvSpPr>
        <p:spPr>
          <a:xfrm rot="1159102">
            <a:off x="1936497" y="4353575"/>
            <a:ext cx="962123" cy="276999"/>
          </a:xfrm>
          <a:prstGeom prst="rect">
            <a:avLst/>
          </a:prstGeom>
          <a:noFill/>
        </p:spPr>
        <p:txBody>
          <a:bodyPr wrap="none" rtlCol="0">
            <a:spAutoFit/>
          </a:bodyPr>
          <a:lstStyle/>
          <a:p>
            <a:r>
              <a:rPr lang="en-US" sz="1200" b="1" dirty="0" smtClean="0"/>
              <a:t>0.5 kJ, 1ns</a:t>
            </a:r>
            <a:endParaRPr lang="en-US" sz="1200" b="1" dirty="0"/>
          </a:p>
        </p:txBody>
      </p:sp>
      <p:sp>
        <p:nvSpPr>
          <p:cNvPr id="50" name="TextBox 49"/>
          <p:cNvSpPr txBox="1"/>
          <p:nvPr/>
        </p:nvSpPr>
        <p:spPr>
          <a:xfrm>
            <a:off x="582181" y="4505329"/>
            <a:ext cx="470000" cy="276999"/>
          </a:xfrm>
          <a:prstGeom prst="rect">
            <a:avLst/>
          </a:prstGeom>
          <a:noFill/>
        </p:spPr>
        <p:txBody>
          <a:bodyPr wrap="none" rtlCol="0">
            <a:spAutoFit/>
          </a:bodyPr>
          <a:lstStyle/>
          <a:p>
            <a:r>
              <a:rPr lang="en-US" sz="1200" b="1" dirty="0" smtClean="0"/>
              <a:t>10</a:t>
            </a:r>
            <a:r>
              <a:rPr lang="en-US" sz="1200" b="1" baseline="30000" dirty="0" smtClean="0"/>
              <a:t>18</a:t>
            </a:r>
            <a:endParaRPr lang="en-US" sz="1200" b="1" baseline="30000" dirty="0"/>
          </a:p>
        </p:txBody>
      </p:sp>
      <p:sp>
        <p:nvSpPr>
          <p:cNvPr id="51" name="TextBox 50"/>
          <p:cNvSpPr txBox="1"/>
          <p:nvPr/>
        </p:nvSpPr>
        <p:spPr>
          <a:xfrm>
            <a:off x="570264" y="3216987"/>
            <a:ext cx="470000" cy="276999"/>
          </a:xfrm>
          <a:prstGeom prst="rect">
            <a:avLst/>
          </a:prstGeom>
          <a:noFill/>
        </p:spPr>
        <p:txBody>
          <a:bodyPr wrap="none" rtlCol="0">
            <a:spAutoFit/>
          </a:bodyPr>
          <a:lstStyle/>
          <a:p>
            <a:r>
              <a:rPr lang="en-US" sz="1200" b="1" dirty="0" smtClean="0"/>
              <a:t>10</a:t>
            </a:r>
            <a:r>
              <a:rPr lang="en-US" sz="1200" b="1" baseline="30000" dirty="0" smtClean="0"/>
              <a:t>20</a:t>
            </a:r>
            <a:endParaRPr lang="en-US" sz="1200" b="1" baseline="30000" dirty="0"/>
          </a:p>
        </p:txBody>
      </p:sp>
      <p:sp>
        <p:nvSpPr>
          <p:cNvPr id="56" name="TextBox 55"/>
          <p:cNvSpPr txBox="1"/>
          <p:nvPr/>
        </p:nvSpPr>
        <p:spPr>
          <a:xfrm>
            <a:off x="1534883" y="2204715"/>
            <a:ext cx="1980029" cy="369332"/>
          </a:xfrm>
          <a:prstGeom prst="rect">
            <a:avLst/>
          </a:prstGeom>
          <a:noFill/>
        </p:spPr>
        <p:txBody>
          <a:bodyPr wrap="none" rtlCol="0">
            <a:spAutoFit/>
          </a:bodyPr>
          <a:lstStyle/>
          <a:p>
            <a:r>
              <a:rPr lang="en-US" sz="1800" b="1" dirty="0" smtClean="0"/>
              <a:t>Electron density</a:t>
            </a:r>
            <a:endParaRPr lang="en-US" sz="1800" b="1" dirty="0"/>
          </a:p>
        </p:txBody>
      </p:sp>
      <p:sp>
        <p:nvSpPr>
          <p:cNvPr id="59" name="TextBox 58"/>
          <p:cNvSpPr txBox="1"/>
          <p:nvPr/>
        </p:nvSpPr>
        <p:spPr>
          <a:xfrm rot="19313776">
            <a:off x="5655930" y="2831441"/>
            <a:ext cx="2795958" cy="338554"/>
          </a:xfrm>
          <a:prstGeom prst="rect">
            <a:avLst/>
          </a:prstGeom>
          <a:noFill/>
        </p:spPr>
        <p:txBody>
          <a:bodyPr wrap="none" rtlCol="0">
            <a:spAutoFit/>
          </a:bodyPr>
          <a:lstStyle/>
          <a:p>
            <a:r>
              <a:rPr lang="en-US" sz="1600" b="1" dirty="0" smtClean="0">
                <a:solidFill>
                  <a:schemeClr val="accent1">
                    <a:lumMod val="75000"/>
                  </a:schemeClr>
                </a:solidFill>
              </a:rPr>
              <a:t>300 ion skin depth contour</a:t>
            </a:r>
            <a:endParaRPr lang="en-US" sz="1600" b="1" dirty="0">
              <a:solidFill>
                <a:schemeClr val="accent1">
                  <a:lumMod val="75000"/>
                </a:schemeClr>
              </a:solidFill>
            </a:endParaRPr>
          </a:p>
        </p:txBody>
      </p:sp>
      <p:sp>
        <p:nvSpPr>
          <p:cNvPr id="60" name="TextBox 59"/>
          <p:cNvSpPr txBox="1"/>
          <p:nvPr/>
        </p:nvSpPr>
        <p:spPr>
          <a:xfrm rot="19578471">
            <a:off x="6497715" y="3587229"/>
            <a:ext cx="2795958" cy="338554"/>
          </a:xfrm>
          <a:prstGeom prst="rect">
            <a:avLst/>
          </a:prstGeom>
          <a:noFill/>
        </p:spPr>
        <p:txBody>
          <a:bodyPr wrap="none" rtlCol="0">
            <a:spAutoFit/>
          </a:bodyPr>
          <a:lstStyle/>
          <a:p>
            <a:r>
              <a:rPr lang="en-US" sz="1600" b="1" dirty="0" smtClean="0">
                <a:solidFill>
                  <a:schemeClr val="accent1">
                    <a:lumMod val="75000"/>
                  </a:schemeClr>
                </a:solidFill>
              </a:rPr>
              <a:t>300 ion skin depth contour</a:t>
            </a:r>
            <a:endParaRPr lang="en-US" sz="1600" b="1" dirty="0">
              <a:solidFill>
                <a:schemeClr val="accent1">
                  <a:lumMod val="75000"/>
                </a:schemeClr>
              </a:solidFill>
            </a:endParaRPr>
          </a:p>
        </p:txBody>
      </p:sp>
      <p:sp>
        <p:nvSpPr>
          <p:cNvPr id="61" name="Rectangle 60"/>
          <p:cNvSpPr/>
          <p:nvPr/>
        </p:nvSpPr>
        <p:spPr>
          <a:xfrm>
            <a:off x="6116080" y="1343208"/>
            <a:ext cx="1887889" cy="378565"/>
          </a:xfrm>
          <a:prstGeom prst="rect">
            <a:avLst/>
          </a:prstGeom>
        </p:spPr>
        <p:txBody>
          <a:bodyPr wrap="none" lIns="100584" tIns="50292" rIns="100584" bIns="50292">
            <a:spAutoFit/>
          </a:bodyPr>
          <a:lstStyle/>
          <a:p>
            <a:r>
              <a:rPr lang="en-US" sz="1800" b="1" dirty="0" smtClean="0">
                <a:latin typeface="MT Extra" pitchFamily="18" charset="2"/>
              </a:rPr>
              <a:t>l</a:t>
            </a:r>
            <a:r>
              <a:rPr lang="en-US" sz="1800" b="1" i="1" dirty="0" smtClean="0"/>
              <a:t>* &lt;&lt;</a:t>
            </a:r>
            <a:r>
              <a:rPr lang="en-US" sz="1800" b="1" dirty="0" smtClean="0"/>
              <a:t> </a:t>
            </a:r>
            <a:r>
              <a:rPr lang="en-US" sz="1800" b="1" i="1" dirty="0" smtClean="0"/>
              <a:t> </a:t>
            </a:r>
            <a:r>
              <a:rPr lang="en-US" sz="1800" b="1" dirty="0" smtClean="0">
                <a:latin typeface="MT Extra" pitchFamily="18" charset="2"/>
              </a:rPr>
              <a:t>l</a:t>
            </a:r>
            <a:r>
              <a:rPr lang="en-US" sz="1800" b="1" baseline="-25000" dirty="0" smtClean="0"/>
              <a:t>int</a:t>
            </a:r>
            <a:r>
              <a:rPr lang="en-US" sz="1800" b="1" i="1" dirty="0" smtClean="0"/>
              <a:t> &lt;&lt;</a:t>
            </a:r>
            <a:r>
              <a:rPr lang="en-US" sz="1800" b="1" dirty="0" err="1" smtClean="0">
                <a:latin typeface="Symbol" pitchFamily="18" charset="2"/>
              </a:rPr>
              <a:t>l</a:t>
            </a:r>
            <a:r>
              <a:rPr lang="en-US" sz="1800" b="1" baseline="-25000" dirty="0" err="1" smtClean="0"/>
              <a:t>mfp</a:t>
            </a:r>
            <a:endParaRPr lang="en-US" sz="1800" b="1" dirty="0"/>
          </a:p>
        </p:txBody>
      </p:sp>
      <p:sp>
        <p:nvSpPr>
          <p:cNvPr id="64" name="TextBox 63"/>
          <p:cNvSpPr txBox="1"/>
          <p:nvPr/>
        </p:nvSpPr>
        <p:spPr>
          <a:xfrm>
            <a:off x="2154671" y="3707527"/>
            <a:ext cx="1158138" cy="276999"/>
          </a:xfrm>
          <a:prstGeom prst="rect">
            <a:avLst/>
          </a:prstGeom>
          <a:noFill/>
        </p:spPr>
        <p:txBody>
          <a:bodyPr wrap="none" rtlCol="0">
            <a:spAutoFit/>
          </a:bodyPr>
          <a:lstStyle/>
          <a:p>
            <a:r>
              <a:rPr lang="en-US" sz="1200" b="1" dirty="0" smtClean="0"/>
              <a:t>Omega, Titan</a:t>
            </a:r>
            <a:endParaRPr lang="en-US" sz="1200" b="1" dirty="0"/>
          </a:p>
        </p:txBody>
      </p:sp>
      <p:sp>
        <p:nvSpPr>
          <p:cNvPr id="65" name="TextBox 64"/>
          <p:cNvSpPr txBox="1"/>
          <p:nvPr/>
        </p:nvSpPr>
        <p:spPr>
          <a:xfrm>
            <a:off x="5830783" y="1805050"/>
            <a:ext cx="2808782" cy="338554"/>
          </a:xfrm>
          <a:prstGeom prst="rect">
            <a:avLst/>
          </a:prstGeom>
          <a:noFill/>
        </p:spPr>
        <p:txBody>
          <a:bodyPr wrap="none" rtlCol="0">
            <a:spAutoFit/>
          </a:bodyPr>
          <a:lstStyle/>
          <a:p>
            <a:r>
              <a:rPr lang="en-US" sz="1600" b="1" dirty="0" smtClean="0"/>
              <a:t>NIF 500 kJ/target, 1ns case</a:t>
            </a:r>
            <a:endParaRPr lang="en-US" sz="1600" b="1" dirty="0"/>
          </a:p>
        </p:txBody>
      </p:sp>
      <p:sp>
        <p:nvSpPr>
          <p:cNvPr id="66" name="Rectangle 65"/>
          <p:cNvSpPr/>
          <p:nvPr/>
        </p:nvSpPr>
        <p:spPr>
          <a:xfrm rot="20233134">
            <a:off x="7681644" y="3894422"/>
            <a:ext cx="1365310" cy="378565"/>
          </a:xfrm>
          <a:prstGeom prst="rect">
            <a:avLst/>
          </a:prstGeom>
        </p:spPr>
        <p:txBody>
          <a:bodyPr wrap="none" lIns="100584" tIns="50292" rIns="100584" bIns="50292">
            <a:spAutoFit/>
          </a:bodyPr>
          <a:lstStyle/>
          <a:p>
            <a:r>
              <a:rPr lang="en-US" sz="1800" b="1" dirty="0" err="1" smtClean="0">
                <a:solidFill>
                  <a:srgbClr val="0000FF"/>
                </a:solidFill>
                <a:latin typeface="Symbol" pitchFamily="18" charset="2"/>
              </a:rPr>
              <a:t>l</a:t>
            </a:r>
            <a:r>
              <a:rPr lang="en-US" sz="1800" b="1" baseline="-25000" dirty="0" err="1" smtClean="0">
                <a:solidFill>
                  <a:srgbClr val="0000FF"/>
                </a:solidFill>
              </a:rPr>
              <a:t>mfp</a:t>
            </a:r>
            <a:r>
              <a:rPr lang="en-US" sz="1800" b="1" dirty="0" smtClean="0">
                <a:solidFill>
                  <a:srgbClr val="0000FF"/>
                </a:solidFill>
              </a:rPr>
              <a:t>&gt; 3</a:t>
            </a:r>
            <a:r>
              <a:rPr lang="en-US" sz="1800" b="1" dirty="0" smtClean="0">
                <a:solidFill>
                  <a:srgbClr val="0000FF"/>
                </a:solidFill>
                <a:latin typeface="MT Extra" pitchFamily="18" charset="2"/>
              </a:rPr>
              <a:t> l</a:t>
            </a:r>
            <a:r>
              <a:rPr lang="en-US" sz="1800" b="1" baseline="-25000" dirty="0" smtClean="0">
                <a:solidFill>
                  <a:srgbClr val="0000FF"/>
                </a:solidFill>
              </a:rPr>
              <a:t>int</a:t>
            </a:r>
            <a:r>
              <a:rPr lang="en-US" sz="1800" b="1" i="1" dirty="0" smtClean="0">
                <a:solidFill>
                  <a:srgbClr val="0000FF"/>
                </a:solidFill>
              </a:rPr>
              <a:t> </a:t>
            </a:r>
            <a:endParaRPr lang="en-US" sz="1800" b="1" dirty="0">
              <a:solidFill>
                <a:srgbClr val="0000FF"/>
              </a:solidFill>
            </a:endParaRPr>
          </a:p>
        </p:txBody>
      </p:sp>
      <p:sp>
        <p:nvSpPr>
          <p:cNvPr id="26" name="Rectangle 25"/>
          <p:cNvSpPr/>
          <p:nvPr/>
        </p:nvSpPr>
        <p:spPr>
          <a:xfrm>
            <a:off x="2990789" y="6267748"/>
            <a:ext cx="3698448" cy="400110"/>
          </a:xfrm>
          <a:prstGeom prst="rect">
            <a:avLst/>
          </a:prstGeom>
        </p:spPr>
        <p:txBody>
          <a:bodyPr wrap="none">
            <a:spAutoFit/>
          </a:bodyPr>
          <a:lstStyle/>
          <a:p>
            <a:r>
              <a:rPr lang="en-US" b="1" dirty="0" smtClean="0">
                <a:latin typeface="Arial Narrow" pitchFamily="34" charset="0"/>
              </a:rPr>
              <a:t>(M. Grosskopf, using CRASH code)</a:t>
            </a:r>
            <a:endParaRPr lang="en-US" dirty="0"/>
          </a:p>
        </p:txBody>
      </p:sp>
    </p:spTree>
    <p:extLst>
      <p:ext uri="{BB962C8B-B14F-4D97-AF65-F5344CB8AC3E}">
        <p14:creationId xmlns="" xmlns:p14="http://schemas.microsoft.com/office/powerpoint/2010/main" val="3577911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future work</a:t>
            </a:r>
            <a:endParaRPr lang="en-US" dirty="0"/>
          </a:p>
        </p:txBody>
      </p:sp>
      <p:sp>
        <p:nvSpPr>
          <p:cNvPr id="6" name="Content Placeholder 5"/>
          <p:cNvSpPr>
            <a:spLocks noGrp="1"/>
          </p:cNvSpPr>
          <p:nvPr>
            <p:ph idx="1"/>
          </p:nvPr>
        </p:nvSpPr>
        <p:spPr>
          <a:xfrm>
            <a:off x="652585" y="1590344"/>
            <a:ext cx="8601774" cy="5378014"/>
          </a:xfrm>
        </p:spPr>
        <p:txBody>
          <a:bodyPr/>
          <a:lstStyle/>
          <a:p>
            <a:pPr>
              <a:spcBef>
                <a:spcPts val="1200"/>
              </a:spcBef>
            </a:pPr>
            <a:r>
              <a:rPr lang="en-US" dirty="0" smtClean="0"/>
              <a:t>Detection of self-generated electromagnetic fields from </a:t>
            </a:r>
            <a:r>
              <a:rPr lang="en-US" dirty="0" err="1" smtClean="0"/>
              <a:t>Weibel</a:t>
            </a:r>
            <a:r>
              <a:rPr lang="en-US" dirty="0" smtClean="0"/>
              <a:t> instability will be a break-through in laboratory astrophysics and may provide a generation mechanism of the seed magnetic fields in universe</a:t>
            </a:r>
          </a:p>
          <a:p>
            <a:pPr>
              <a:spcBef>
                <a:spcPts val="1200"/>
              </a:spcBef>
            </a:pPr>
            <a:r>
              <a:rPr lang="en-US" dirty="0" smtClean="0"/>
              <a:t>Omega experiments measure quantitative plasma conditions for optimizing collisionless shock creation</a:t>
            </a:r>
          </a:p>
          <a:p>
            <a:pPr>
              <a:spcBef>
                <a:spcPts val="1200"/>
              </a:spcBef>
            </a:pPr>
            <a:r>
              <a:rPr lang="en-US" dirty="0" smtClean="0"/>
              <a:t>Omega experiments suggests the existence of previously unknown mechanisms for electric and/or magnetic field generation in the </a:t>
            </a:r>
            <a:r>
              <a:rPr lang="en-US" dirty="0" err="1" smtClean="0"/>
              <a:t>counterstreaming</a:t>
            </a:r>
            <a:r>
              <a:rPr lang="en-US" dirty="0" smtClean="0"/>
              <a:t> plasma flows</a:t>
            </a:r>
          </a:p>
          <a:p>
            <a:pPr>
              <a:spcBef>
                <a:spcPts val="1200"/>
              </a:spcBef>
            </a:pPr>
            <a:r>
              <a:rPr lang="en-US" dirty="0" smtClean="0"/>
              <a:t>We are continuing in our Omega and EP experiments to study collisionless shock formation under pre-existing magnetic fields as well as theory and  experimental optimization</a:t>
            </a:r>
          </a:p>
          <a:p>
            <a:pPr>
              <a:spcBef>
                <a:spcPts val="1200"/>
              </a:spcBef>
            </a:pPr>
            <a:r>
              <a:rPr lang="en-US" dirty="0" smtClean="0"/>
              <a:t>NIF experiments will begin when the required diagnostics are constructed</a:t>
            </a:r>
          </a:p>
          <a:p>
            <a:pPr>
              <a:spcBef>
                <a:spcPts val="1200"/>
              </a:spcBef>
            </a:pPr>
            <a:r>
              <a:rPr lang="en-US" dirty="0" smtClean="0"/>
              <a:t>NIF experiments will lead to a truly scaled  collisionless shock laboratory astrophysics experiment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bwMode="auto">
          <a:xfrm>
            <a:off x="5373271" y="1316233"/>
            <a:ext cx="4389120" cy="6101136"/>
          </a:xfrm>
          <a:prstGeom prst="rect">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100574" tIns="50287" rIns="100574" bIns="50287" numCol="1" rtlCol="0" anchor="t" anchorCtr="0" compatLnSpc="1">
            <a:prstTxWarp prst="textNoShape">
              <a:avLst/>
            </a:prstTxWarp>
          </a:bodyPr>
          <a:lstStyle/>
          <a:p>
            <a:pPr defTabSz="1005740" eaLnBrk="0" fontAlgn="base" hangingPunct="0">
              <a:spcBef>
                <a:spcPct val="0"/>
              </a:spcBef>
              <a:spcAft>
                <a:spcPct val="0"/>
              </a:spcAft>
            </a:pPr>
            <a:endParaRPr lang="en-US" sz="1500" b="1" dirty="0">
              <a:latin typeface=""/>
              <a:ea typeface="ＭＳ Ｐゴシック" pitchFamily="32" charset="-128"/>
            </a:endParaRPr>
          </a:p>
        </p:txBody>
      </p:sp>
      <p:sp>
        <p:nvSpPr>
          <p:cNvPr id="69" name="Rectangle 68"/>
          <p:cNvSpPr/>
          <p:nvPr/>
        </p:nvSpPr>
        <p:spPr bwMode="auto">
          <a:xfrm>
            <a:off x="277505" y="1316233"/>
            <a:ext cx="4386592" cy="6103450"/>
          </a:xfrm>
          <a:prstGeom prst="rect">
            <a:avLst/>
          </a:prstGeom>
          <a:solidFill>
            <a:schemeClr val="bg1">
              <a:lumMod val="95000"/>
            </a:schemeClr>
          </a:solidFill>
          <a:ln w="12700" cap="flat" cmpd="sng" algn="ctr">
            <a:solidFill>
              <a:schemeClr val="tx2"/>
            </a:solidFill>
            <a:prstDash val="solid"/>
            <a:round/>
            <a:headEnd type="none" w="med" len="med"/>
            <a:tailEnd type="none" w="med" len="med"/>
          </a:ln>
          <a:effectLst/>
        </p:spPr>
        <p:txBody>
          <a:bodyPr vert="horz" wrap="square" lIns="100574" tIns="50287" rIns="100574" bIns="50287" numCol="1" rtlCol="0" anchor="t" anchorCtr="0" compatLnSpc="1">
            <a:prstTxWarp prst="textNoShape">
              <a:avLst/>
            </a:prstTxWarp>
          </a:bodyPr>
          <a:lstStyle/>
          <a:p>
            <a:pPr defTabSz="1005740" eaLnBrk="0" fontAlgn="base" hangingPunct="0">
              <a:spcBef>
                <a:spcPct val="0"/>
              </a:spcBef>
              <a:spcAft>
                <a:spcPct val="0"/>
              </a:spcAft>
            </a:pPr>
            <a:endParaRPr lang="en-US" sz="1500" b="1" dirty="0">
              <a:latin typeface=""/>
              <a:ea typeface="ＭＳ Ｐゴシック" pitchFamily="32" charset="-128"/>
            </a:endParaRPr>
          </a:p>
        </p:txBody>
      </p:sp>
      <p:sp>
        <p:nvSpPr>
          <p:cNvPr id="71" name="Title 1"/>
          <p:cNvSpPr>
            <a:spLocks noGrp="1"/>
          </p:cNvSpPr>
          <p:nvPr>
            <p:ph type="title"/>
          </p:nvPr>
        </p:nvSpPr>
        <p:spPr>
          <a:xfrm>
            <a:off x="316276" y="-148935"/>
            <a:ext cx="8079298" cy="1370703"/>
          </a:xfrm>
        </p:spPr>
        <p:txBody>
          <a:bodyPr>
            <a:normAutofit/>
          </a:bodyPr>
          <a:lstStyle/>
          <a:p>
            <a:r>
              <a:rPr lang="en-US" sz="2000" dirty="0" smtClean="0"/>
              <a:t>Thomson scattering measured great data for each target material for a series of probe beam times</a:t>
            </a:r>
            <a:endParaRPr lang="en-US" sz="2000" dirty="0"/>
          </a:p>
        </p:txBody>
      </p:sp>
      <p:sp>
        <p:nvSpPr>
          <p:cNvPr id="75" name="TextBox 74"/>
          <p:cNvSpPr txBox="1"/>
          <p:nvPr/>
        </p:nvSpPr>
        <p:spPr>
          <a:xfrm>
            <a:off x="286747" y="1321495"/>
            <a:ext cx="4374088" cy="922381"/>
          </a:xfrm>
          <a:prstGeom prst="rect">
            <a:avLst/>
          </a:prstGeom>
          <a:solidFill>
            <a:srgbClr val="FFFBCD"/>
          </a:solidFill>
          <a:ln w="12700">
            <a:solidFill>
              <a:schemeClr val="tx1"/>
            </a:solidFill>
          </a:ln>
        </p:spPr>
        <p:txBody>
          <a:bodyPr wrap="square" lIns="100574" tIns="50287" rIns="100574" bIns="50287" rtlCol="0">
            <a:noAutofit/>
          </a:bodyPr>
          <a:lstStyle/>
          <a:p>
            <a:pPr algn="ctr"/>
            <a:r>
              <a:rPr lang="en-US" sz="1800" b="1" dirty="0" smtClean="0"/>
              <a:t>Be </a:t>
            </a:r>
            <a:r>
              <a:rPr lang="en-US" sz="1800" b="1" dirty="0"/>
              <a:t>Target</a:t>
            </a:r>
          </a:p>
          <a:p>
            <a:pPr algn="ctr"/>
            <a:r>
              <a:rPr lang="en-US" sz="1800" b="1" dirty="0" smtClean="0"/>
              <a:t>1 ns Probe Length</a:t>
            </a:r>
            <a:endParaRPr lang="en-US" sz="1800" b="1" dirty="0"/>
          </a:p>
          <a:p>
            <a:pPr algn="ctr"/>
            <a:r>
              <a:rPr lang="en-US" sz="1800" b="1" dirty="0" smtClean="0"/>
              <a:t>60 J Probe Energy</a:t>
            </a:r>
            <a:endParaRPr lang="en-US" sz="1800" b="1" dirty="0"/>
          </a:p>
          <a:p>
            <a:pPr algn="ctr"/>
            <a:endParaRPr lang="en-US" sz="1800" b="1" dirty="0"/>
          </a:p>
        </p:txBody>
      </p:sp>
      <p:sp>
        <p:nvSpPr>
          <p:cNvPr id="76" name="TextBox 75"/>
          <p:cNvSpPr txBox="1"/>
          <p:nvPr/>
        </p:nvSpPr>
        <p:spPr>
          <a:xfrm>
            <a:off x="5383576" y="1313618"/>
            <a:ext cx="4374088" cy="922381"/>
          </a:xfrm>
          <a:prstGeom prst="rect">
            <a:avLst/>
          </a:prstGeom>
          <a:solidFill>
            <a:srgbClr val="FFFBCD"/>
          </a:solidFill>
          <a:ln w="12700">
            <a:solidFill>
              <a:schemeClr val="tx1"/>
            </a:solidFill>
          </a:ln>
        </p:spPr>
        <p:txBody>
          <a:bodyPr wrap="square" lIns="100574" tIns="50287" rIns="100574" bIns="50287" rtlCol="0">
            <a:noAutofit/>
          </a:bodyPr>
          <a:lstStyle/>
          <a:p>
            <a:pPr algn="ctr"/>
            <a:r>
              <a:rPr lang="en-US" sz="1800" b="1" dirty="0" smtClean="0"/>
              <a:t>Carbon </a:t>
            </a:r>
            <a:r>
              <a:rPr lang="en-US" sz="1800" b="1" dirty="0"/>
              <a:t>Target</a:t>
            </a:r>
          </a:p>
          <a:p>
            <a:pPr algn="ctr"/>
            <a:r>
              <a:rPr lang="en-US" sz="1800" b="1" dirty="0"/>
              <a:t>1 ns Probe Length</a:t>
            </a:r>
          </a:p>
          <a:p>
            <a:pPr algn="ctr"/>
            <a:r>
              <a:rPr lang="en-US" sz="1800" b="1" dirty="0"/>
              <a:t>60 J Probe </a:t>
            </a:r>
            <a:r>
              <a:rPr lang="en-US" sz="1800" b="1" dirty="0" smtClean="0"/>
              <a:t>Energy</a:t>
            </a:r>
            <a:endParaRPr lang="en-US" sz="1800" b="1" dirty="0"/>
          </a:p>
        </p:txBody>
      </p:sp>
      <p:pic>
        <p:nvPicPr>
          <p:cNvPr id="81" name="Picture 80" descr="DoubleFoilIcon.eps"/>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70468" y="6824233"/>
            <a:ext cx="1214120" cy="462281"/>
          </a:xfrm>
          <a:prstGeom prst="rect">
            <a:avLst/>
          </a:prstGeom>
        </p:spPr>
      </p:pic>
      <p:pic>
        <p:nvPicPr>
          <p:cNvPr id="82" name="Picture 81" descr="DoubleFoilIcon.ep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555978" y="6829567"/>
            <a:ext cx="1214120" cy="462281"/>
          </a:xfrm>
          <a:prstGeom prst="rect">
            <a:avLst/>
          </a:prstGeom>
        </p:spPr>
      </p:pic>
      <p:pic>
        <p:nvPicPr>
          <p:cNvPr id="25" name="Picture 24" descr="BeTS.eps"/>
          <p:cNvPicPr>
            <a:picLocks noChangeAspect="1"/>
          </p:cNvPicPr>
          <p:nvPr/>
        </p:nvPicPr>
        <p:blipFill rotWithShape="1">
          <a:blip r:embed="rId4" cstate="print">
            <a:extLst>
              <a:ext uri="{28A0092B-C50C-407E-A947-70E740481C1C}">
                <a14:useLocalDpi xmlns="" xmlns:a14="http://schemas.microsoft.com/office/drawing/2010/main" val="0"/>
              </a:ext>
            </a:extLst>
          </a:blip>
          <a:srcRect r="50019"/>
          <a:stretch/>
        </p:blipFill>
        <p:spPr>
          <a:xfrm>
            <a:off x="791529" y="2504560"/>
            <a:ext cx="3008746" cy="4046767"/>
          </a:xfrm>
          <a:prstGeom prst="rect">
            <a:avLst/>
          </a:prstGeom>
        </p:spPr>
      </p:pic>
      <p:pic>
        <p:nvPicPr>
          <p:cNvPr id="27" name="Picture 26" descr="CVDTS.eps"/>
          <p:cNvPicPr>
            <a:picLocks noChangeAspect="1"/>
          </p:cNvPicPr>
          <p:nvPr/>
        </p:nvPicPr>
        <p:blipFill rotWithShape="1">
          <a:blip r:embed="rId5" cstate="print">
            <a:extLst>
              <a:ext uri="{28A0092B-C50C-407E-A947-70E740481C1C}">
                <a14:useLocalDpi xmlns="" xmlns:a14="http://schemas.microsoft.com/office/drawing/2010/main" val="0"/>
              </a:ext>
            </a:extLst>
          </a:blip>
          <a:srcRect r="48926"/>
          <a:stretch/>
        </p:blipFill>
        <p:spPr>
          <a:xfrm>
            <a:off x="5702476" y="2464955"/>
            <a:ext cx="3478808" cy="4495832"/>
          </a:xfrm>
          <a:prstGeom prst="rect">
            <a:avLst/>
          </a:prstGeom>
        </p:spPr>
      </p:pic>
      <p:sp>
        <p:nvSpPr>
          <p:cNvPr id="6" name="TextBox 5"/>
          <p:cNvSpPr txBox="1"/>
          <p:nvPr/>
        </p:nvSpPr>
        <p:spPr>
          <a:xfrm>
            <a:off x="8435179" y="5989747"/>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65754</a:t>
            </a:r>
            <a:endParaRPr lang="en-US" sz="1300" b="1" dirty="0">
              <a:solidFill>
                <a:schemeClr val="bg2"/>
              </a:solidFill>
            </a:endParaRPr>
          </a:p>
        </p:txBody>
      </p:sp>
      <p:sp>
        <p:nvSpPr>
          <p:cNvPr id="29" name="TextBox 28"/>
          <p:cNvSpPr txBox="1"/>
          <p:nvPr/>
        </p:nvSpPr>
        <p:spPr>
          <a:xfrm>
            <a:off x="8435179" y="5118450"/>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65744</a:t>
            </a:r>
            <a:endParaRPr lang="en-US" sz="1300" b="1" dirty="0">
              <a:solidFill>
                <a:schemeClr val="bg2"/>
              </a:solidFill>
            </a:endParaRPr>
          </a:p>
        </p:txBody>
      </p:sp>
      <p:sp>
        <p:nvSpPr>
          <p:cNvPr id="30" name="TextBox 29"/>
          <p:cNvSpPr txBox="1"/>
          <p:nvPr/>
        </p:nvSpPr>
        <p:spPr>
          <a:xfrm>
            <a:off x="8395574" y="4247153"/>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65747</a:t>
            </a:r>
            <a:endParaRPr lang="en-US" sz="1300" b="1" dirty="0">
              <a:solidFill>
                <a:schemeClr val="bg2"/>
              </a:solidFill>
            </a:endParaRPr>
          </a:p>
        </p:txBody>
      </p:sp>
      <p:sp>
        <p:nvSpPr>
          <p:cNvPr id="31" name="TextBox 30"/>
          <p:cNvSpPr txBox="1"/>
          <p:nvPr/>
        </p:nvSpPr>
        <p:spPr>
          <a:xfrm>
            <a:off x="8435179" y="3336252"/>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65753</a:t>
            </a:r>
            <a:endParaRPr lang="en-US" sz="1300" b="1" dirty="0">
              <a:solidFill>
                <a:schemeClr val="bg2"/>
              </a:solidFill>
            </a:endParaRPr>
          </a:p>
        </p:txBody>
      </p:sp>
      <p:sp>
        <p:nvSpPr>
          <p:cNvPr id="33" name="TextBox 32"/>
          <p:cNvSpPr txBox="1"/>
          <p:nvPr/>
        </p:nvSpPr>
        <p:spPr>
          <a:xfrm>
            <a:off x="3048980" y="3534274"/>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65750</a:t>
            </a:r>
            <a:endParaRPr lang="en-US" sz="1300" b="1" dirty="0">
              <a:solidFill>
                <a:schemeClr val="bg2"/>
              </a:solidFill>
            </a:endParaRPr>
          </a:p>
        </p:txBody>
      </p:sp>
      <p:sp>
        <p:nvSpPr>
          <p:cNvPr id="34" name="TextBox 33"/>
          <p:cNvSpPr txBox="1"/>
          <p:nvPr/>
        </p:nvSpPr>
        <p:spPr>
          <a:xfrm>
            <a:off x="3048980" y="4563989"/>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65749</a:t>
            </a:r>
            <a:endParaRPr lang="en-US" sz="1300" b="1" dirty="0">
              <a:solidFill>
                <a:schemeClr val="bg2"/>
              </a:solidFill>
            </a:endParaRPr>
          </a:p>
        </p:txBody>
      </p:sp>
      <p:sp>
        <p:nvSpPr>
          <p:cNvPr id="35" name="TextBox 34"/>
          <p:cNvSpPr txBox="1"/>
          <p:nvPr/>
        </p:nvSpPr>
        <p:spPr>
          <a:xfrm>
            <a:off x="3048980" y="5633307"/>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65755</a:t>
            </a:r>
            <a:endParaRPr lang="en-US" sz="1300" b="1" dirty="0">
              <a:solidFill>
                <a:schemeClr val="bg2"/>
              </a:solidFill>
            </a:endParaRPr>
          </a:p>
        </p:txBody>
      </p:sp>
      <p:sp>
        <p:nvSpPr>
          <p:cNvPr id="8" name="TextBox 7"/>
          <p:cNvSpPr txBox="1"/>
          <p:nvPr/>
        </p:nvSpPr>
        <p:spPr>
          <a:xfrm>
            <a:off x="1940057" y="6821439"/>
            <a:ext cx="2693099" cy="575542"/>
          </a:xfrm>
          <a:prstGeom prst="rect">
            <a:avLst/>
          </a:prstGeom>
          <a:noFill/>
        </p:spPr>
        <p:txBody>
          <a:bodyPr wrap="square" lIns="100584" tIns="50292" rIns="100584" bIns="50292" rtlCol="0">
            <a:spAutoFit/>
          </a:bodyPr>
          <a:lstStyle/>
          <a:p>
            <a:r>
              <a:rPr lang="en-US" sz="1500" b="1" dirty="0" smtClean="0"/>
              <a:t>Full analysis to determine n</a:t>
            </a:r>
            <a:r>
              <a:rPr lang="en-US" sz="1500" b="1" baseline="-25000" dirty="0" smtClean="0"/>
              <a:t>e</a:t>
            </a:r>
            <a:r>
              <a:rPr lang="en-US" sz="1500" b="1" dirty="0" smtClean="0"/>
              <a:t> and </a:t>
            </a:r>
            <a:r>
              <a:rPr lang="en-US" sz="1500" b="1" dirty="0" err="1" smtClean="0"/>
              <a:t>T</a:t>
            </a:r>
            <a:r>
              <a:rPr lang="en-US" sz="1500" b="1" baseline="-25000" dirty="0" err="1" smtClean="0"/>
              <a:t>e</a:t>
            </a:r>
            <a:r>
              <a:rPr lang="en-US" sz="1500" b="1" dirty="0" smtClean="0"/>
              <a:t> in progress</a:t>
            </a:r>
            <a:endParaRPr lang="en-US" sz="1500" b="1" dirty="0"/>
          </a:p>
        </p:txBody>
      </p:sp>
    </p:spTree>
    <p:extLst>
      <p:ext uri="{BB962C8B-B14F-4D97-AF65-F5344CB8AC3E}">
        <p14:creationId xmlns="" xmlns:p14="http://schemas.microsoft.com/office/powerpoint/2010/main" val="4232370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bwMode="auto">
          <a:xfrm>
            <a:off x="5373271" y="1316233"/>
            <a:ext cx="4389120" cy="6101136"/>
          </a:xfrm>
          <a:prstGeom prst="rect">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100574" tIns="50287" rIns="100574" bIns="50287" numCol="1" rtlCol="0" anchor="t" anchorCtr="0" compatLnSpc="1">
            <a:prstTxWarp prst="textNoShape">
              <a:avLst/>
            </a:prstTxWarp>
          </a:bodyPr>
          <a:lstStyle/>
          <a:p>
            <a:pPr defTabSz="1005740" eaLnBrk="0" fontAlgn="base" hangingPunct="0">
              <a:spcBef>
                <a:spcPct val="0"/>
              </a:spcBef>
              <a:spcAft>
                <a:spcPct val="0"/>
              </a:spcAft>
            </a:pPr>
            <a:endParaRPr lang="en-US" sz="1500" b="1" dirty="0">
              <a:latin typeface=""/>
              <a:ea typeface="ＭＳ Ｐゴシック" pitchFamily="32" charset="-128"/>
            </a:endParaRPr>
          </a:p>
        </p:txBody>
      </p:sp>
      <p:sp>
        <p:nvSpPr>
          <p:cNvPr id="69" name="Rectangle 68"/>
          <p:cNvSpPr/>
          <p:nvPr/>
        </p:nvSpPr>
        <p:spPr bwMode="auto">
          <a:xfrm>
            <a:off x="277505" y="1316233"/>
            <a:ext cx="4386592" cy="6103450"/>
          </a:xfrm>
          <a:prstGeom prst="rect">
            <a:avLst/>
          </a:prstGeom>
          <a:solidFill>
            <a:schemeClr val="bg1">
              <a:lumMod val="95000"/>
            </a:schemeClr>
          </a:solidFill>
          <a:ln w="12700" cap="flat" cmpd="sng" algn="ctr">
            <a:solidFill>
              <a:schemeClr val="tx2"/>
            </a:solidFill>
            <a:prstDash val="solid"/>
            <a:round/>
            <a:headEnd type="none" w="med" len="med"/>
            <a:tailEnd type="none" w="med" len="med"/>
          </a:ln>
          <a:effectLst/>
        </p:spPr>
        <p:txBody>
          <a:bodyPr vert="horz" wrap="square" lIns="100574" tIns="50287" rIns="100574" bIns="50287" numCol="1" rtlCol="0" anchor="t" anchorCtr="0" compatLnSpc="1">
            <a:prstTxWarp prst="textNoShape">
              <a:avLst/>
            </a:prstTxWarp>
          </a:bodyPr>
          <a:lstStyle/>
          <a:p>
            <a:pPr defTabSz="1005740" eaLnBrk="0" fontAlgn="base" hangingPunct="0">
              <a:spcBef>
                <a:spcPct val="0"/>
              </a:spcBef>
              <a:spcAft>
                <a:spcPct val="0"/>
              </a:spcAft>
            </a:pPr>
            <a:endParaRPr lang="en-US" sz="1500" b="1" dirty="0">
              <a:latin typeface=""/>
              <a:ea typeface="ＭＳ Ｐゴシック" pitchFamily="32" charset="-128"/>
            </a:endParaRPr>
          </a:p>
        </p:txBody>
      </p:sp>
      <p:sp>
        <p:nvSpPr>
          <p:cNvPr id="71" name="Title 1"/>
          <p:cNvSpPr>
            <a:spLocks noGrp="1"/>
          </p:cNvSpPr>
          <p:nvPr>
            <p:ph type="title"/>
          </p:nvPr>
        </p:nvSpPr>
        <p:spPr>
          <a:xfrm>
            <a:off x="316277" y="-148935"/>
            <a:ext cx="7781021" cy="1370703"/>
          </a:xfrm>
        </p:spPr>
        <p:txBody>
          <a:bodyPr>
            <a:normAutofit/>
          </a:bodyPr>
          <a:lstStyle/>
          <a:p>
            <a:r>
              <a:rPr lang="en-US" sz="2000" dirty="0" smtClean="0"/>
              <a:t>Thomson scattering from the ion feature is used to determine flow velocity and ion temperature</a:t>
            </a:r>
            <a:endParaRPr lang="en-US" sz="2000" dirty="0"/>
          </a:p>
        </p:txBody>
      </p:sp>
      <p:sp>
        <p:nvSpPr>
          <p:cNvPr id="75" name="TextBox 74"/>
          <p:cNvSpPr txBox="1"/>
          <p:nvPr/>
        </p:nvSpPr>
        <p:spPr>
          <a:xfrm>
            <a:off x="286747" y="1321495"/>
            <a:ext cx="4374088" cy="922381"/>
          </a:xfrm>
          <a:prstGeom prst="rect">
            <a:avLst/>
          </a:prstGeom>
          <a:solidFill>
            <a:srgbClr val="FFFBCD"/>
          </a:solidFill>
          <a:ln w="12700">
            <a:solidFill>
              <a:schemeClr val="tx1"/>
            </a:solidFill>
          </a:ln>
        </p:spPr>
        <p:txBody>
          <a:bodyPr wrap="square" lIns="100574" tIns="50287" rIns="100574" bIns="50287" rtlCol="0">
            <a:noAutofit/>
          </a:bodyPr>
          <a:lstStyle/>
          <a:p>
            <a:pPr algn="ctr"/>
            <a:r>
              <a:rPr lang="en-US" sz="1800" b="1" dirty="0"/>
              <a:t>Be Target</a:t>
            </a:r>
          </a:p>
          <a:p>
            <a:pPr algn="ctr"/>
            <a:r>
              <a:rPr lang="en-US" sz="1800" b="1" dirty="0"/>
              <a:t>1 ns Probe Length</a:t>
            </a:r>
          </a:p>
          <a:p>
            <a:pPr algn="ctr"/>
            <a:r>
              <a:rPr lang="en-US" sz="1800" b="1" dirty="0"/>
              <a:t>60 J Probe Energy</a:t>
            </a:r>
          </a:p>
          <a:p>
            <a:pPr algn="ctr"/>
            <a:endParaRPr lang="en-US" sz="1800" b="1" dirty="0"/>
          </a:p>
        </p:txBody>
      </p:sp>
      <p:sp>
        <p:nvSpPr>
          <p:cNvPr id="76" name="TextBox 75"/>
          <p:cNvSpPr txBox="1"/>
          <p:nvPr/>
        </p:nvSpPr>
        <p:spPr>
          <a:xfrm>
            <a:off x="5383576" y="1313618"/>
            <a:ext cx="4374088" cy="922381"/>
          </a:xfrm>
          <a:prstGeom prst="rect">
            <a:avLst/>
          </a:prstGeom>
          <a:solidFill>
            <a:srgbClr val="FFFBCD"/>
          </a:solidFill>
          <a:ln w="12700">
            <a:solidFill>
              <a:schemeClr val="tx1"/>
            </a:solidFill>
          </a:ln>
        </p:spPr>
        <p:txBody>
          <a:bodyPr wrap="square" lIns="100574" tIns="50287" rIns="100574" bIns="50287" rtlCol="0">
            <a:noAutofit/>
          </a:bodyPr>
          <a:lstStyle/>
          <a:p>
            <a:pPr algn="ctr"/>
            <a:r>
              <a:rPr lang="en-US" sz="1800" b="1" dirty="0"/>
              <a:t>Carbon Target</a:t>
            </a:r>
          </a:p>
          <a:p>
            <a:pPr algn="ctr"/>
            <a:r>
              <a:rPr lang="en-US" sz="1800" b="1" dirty="0"/>
              <a:t>1 ns Probe Length</a:t>
            </a:r>
          </a:p>
          <a:p>
            <a:pPr algn="ctr"/>
            <a:r>
              <a:rPr lang="en-US" sz="1800" b="1" dirty="0"/>
              <a:t>60 J Probe Energy</a:t>
            </a:r>
          </a:p>
          <a:p>
            <a:pPr algn="ctr"/>
            <a:endParaRPr lang="en-US" sz="1800" b="1" dirty="0"/>
          </a:p>
        </p:txBody>
      </p:sp>
      <p:pic>
        <p:nvPicPr>
          <p:cNvPr id="81" name="Picture 80" descr="DoubleFoilIcon.eps"/>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70468" y="6824233"/>
            <a:ext cx="1214120" cy="462281"/>
          </a:xfrm>
          <a:prstGeom prst="rect">
            <a:avLst/>
          </a:prstGeom>
        </p:spPr>
      </p:pic>
      <p:pic>
        <p:nvPicPr>
          <p:cNvPr id="82" name="Picture 81" descr="DoubleFoilIcon.ep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555978" y="6829567"/>
            <a:ext cx="1214120" cy="462281"/>
          </a:xfrm>
          <a:prstGeom prst="rect">
            <a:avLst/>
          </a:prstGeom>
        </p:spPr>
      </p:pic>
      <p:pic>
        <p:nvPicPr>
          <p:cNvPr id="12" name="Picture 11" descr="CVDTS.eps"/>
          <p:cNvPicPr>
            <a:picLocks noChangeAspect="1"/>
          </p:cNvPicPr>
          <p:nvPr/>
        </p:nvPicPr>
        <p:blipFill rotWithShape="1">
          <a:blip r:embed="rId4" cstate="print">
            <a:extLst>
              <a:ext uri="{28A0092B-C50C-407E-A947-70E740481C1C}">
                <a14:useLocalDpi xmlns="" xmlns:a14="http://schemas.microsoft.com/office/drawing/2010/main" val="0"/>
              </a:ext>
            </a:extLst>
          </a:blip>
          <a:srcRect l="50938"/>
          <a:stretch/>
        </p:blipFill>
        <p:spPr>
          <a:xfrm>
            <a:off x="5742080" y="2346142"/>
            <a:ext cx="3341801" cy="4495832"/>
          </a:xfrm>
          <a:prstGeom prst="rect">
            <a:avLst/>
          </a:prstGeom>
        </p:spPr>
      </p:pic>
      <p:pic>
        <p:nvPicPr>
          <p:cNvPr id="13" name="Picture 12" descr="BeTS.eps"/>
          <p:cNvPicPr>
            <a:picLocks noChangeAspect="1"/>
          </p:cNvPicPr>
          <p:nvPr/>
        </p:nvPicPr>
        <p:blipFill rotWithShape="1">
          <a:blip r:embed="rId5" cstate="print">
            <a:extLst>
              <a:ext uri="{28A0092B-C50C-407E-A947-70E740481C1C}">
                <a14:useLocalDpi xmlns="" xmlns:a14="http://schemas.microsoft.com/office/drawing/2010/main" val="0"/>
              </a:ext>
            </a:extLst>
          </a:blip>
          <a:srcRect l="49525"/>
          <a:stretch/>
        </p:blipFill>
        <p:spPr>
          <a:xfrm>
            <a:off x="435090" y="2346142"/>
            <a:ext cx="3398579" cy="4526280"/>
          </a:xfrm>
          <a:prstGeom prst="rect">
            <a:avLst/>
          </a:prstGeom>
        </p:spPr>
      </p:pic>
      <p:sp>
        <p:nvSpPr>
          <p:cNvPr id="14" name="TextBox 13"/>
          <p:cNvSpPr txBox="1"/>
          <p:nvPr/>
        </p:nvSpPr>
        <p:spPr>
          <a:xfrm>
            <a:off x="8474783" y="6544209"/>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65754</a:t>
            </a:r>
            <a:endParaRPr lang="en-US" sz="1300" b="1" dirty="0">
              <a:solidFill>
                <a:schemeClr val="bg2"/>
              </a:solidFill>
            </a:endParaRPr>
          </a:p>
        </p:txBody>
      </p:sp>
      <p:sp>
        <p:nvSpPr>
          <p:cNvPr id="15" name="TextBox 14"/>
          <p:cNvSpPr txBox="1"/>
          <p:nvPr/>
        </p:nvSpPr>
        <p:spPr>
          <a:xfrm>
            <a:off x="8474783" y="5831329"/>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65744</a:t>
            </a:r>
            <a:endParaRPr lang="en-US" sz="1300" b="1" dirty="0">
              <a:solidFill>
                <a:schemeClr val="bg2"/>
              </a:solidFill>
            </a:endParaRPr>
          </a:p>
        </p:txBody>
      </p:sp>
      <p:sp>
        <p:nvSpPr>
          <p:cNvPr id="16" name="TextBox 15"/>
          <p:cNvSpPr txBox="1"/>
          <p:nvPr/>
        </p:nvSpPr>
        <p:spPr>
          <a:xfrm>
            <a:off x="8435179" y="3930318"/>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65747</a:t>
            </a:r>
            <a:endParaRPr lang="en-US" sz="1300" b="1" dirty="0">
              <a:solidFill>
                <a:schemeClr val="bg2"/>
              </a:solidFill>
            </a:endParaRPr>
          </a:p>
        </p:txBody>
      </p:sp>
      <p:sp>
        <p:nvSpPr>
          <p:cNvPr id="17" name="TextBox 16"/>
          <p:cNvSpPr txBox="1"/>
          <p:nvPr/>
        </p:nvSpPr>
        <p:spPr>
          <a:xfrm>
            <a:off x="8435179" y="2702582"/>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65753</a:t>
            </a:r>
            <a:endParaRPr lang="en-US" sz="1300" b="1" dirty="0">
              <a:solidFill>
                <a:schemeClr val="bg2"/>
              </a:solidFill>
            </a:endParaRPr>
          </a:p>
        </p:txBody>
      </p:sp>
      <p:sp>
        <p:nvSpPr>
          <p:cNvPr id="18" name="TextBox 17"/>
          <p:cNvSpPr txBox="1"/>
          <p:nvPr/>
        </p:nvSpPr>
        <p:spPr>
          <a:xfrm>
            <a:off x="3088585" y="4088736"/>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65750</a:t>
            </a:r>
            <a:endParaRPr lang="en-US" sz="1300" b="1" dirty="0">
              <a:solidFill>
                <a:schemeClr val="bg2"/>
              </a:solidFill>
            </a:endParaRPr>
          </a:p>
        </p:txBody>
      </p:sp>
      <p:sp>
        <p:nvSpPr>
          <p:cNvPr id="19" name="TextBox 18"/>
          <p:cNvSpPr txBox="1"/>
          <p:nvPr/>
        </p:nvSpPr>
        <p:spPr>
          <a:xfrm>
            <a:off x="3088585" y="5752121"/>
            <a:ext cx="687959" cy="304699"/>
          </a:xfrm>
          <a:prstGeom prst="rect">
            <a:avLst/>
          </a:prstGeom>
          <a:noFill/>
        </p:spPr>
        <p:txBody>
          <a:bodyPr wrap="none" lIns="100584" tIns="50292" rIns="100584" bIns="50292" rtlCol="0">
            <a:spAutoFit/>
          </a:bodyPr>
          <a:lstStyle/>
          <a:p>
            <a:r>
              <a:rPr lang="en-US" sz="1300" b="1" dirty="0" smtClean="0">
                <a:solidFill>
                  <a:schemeClr val="bg2"/>
                </a:solidFill>
              </a:rPr>
              <a:t>65749</a:t>
            </a:r>
            <a:endParaRPr lang="en-US" sz="1300" b="1" dirty="0">
              <a:solidFill>
                <a:schemeClr val="bg2"/>
              </a:solidFill>
            </a:endParaRPr>
          </a:p>
        </p:txBody>
      </p:sp>
      <p:sp>
        <p:nvSpPr>
          <p:cNvPr id="20" name="TextBox 19"/>
          <p:cNvSpPr txBox="1"/>
          <p:nvPr/>
        </p:nvSpPr>
        <p:spPr>
          <a:xfrm>
            <a:off x="1940057" y="6821439"/>
            <a:ext cx="2693099" cy="575542"/>
          </a:xfrm>
          <a:prstGeom prst="rect">
            <a:avLst/>
          </a:prstGeom>
          <a:noFill/>
        </p:spPr>
        <p:txBody>
          <a:bodyPr wrap="square" lIns="100584" tIns="50292" rIns="100584" bIns="50292" rtlCol="0">
            <a:spAutoFit/>
          </a:bodyPr>
          <a:lstStyle/>
          <a:p>
            <a:r>
              <a:rPr lang="en-US" sz="1500" b="1" dirty="0" smtClean="0"/>
              <a:t>Full analysis to determine v and T</a:t>
            </a:r>
            <a:r>
              <a:rPr lang="en-US" sz="1500" b="1" baseline="-25000" dirty="0"/>
              <a:t>i</a:t>
            </a:r>
            <a:r>
              <a:rPr lang="en-US" sz="1500" b="1" dirty="0" smtClean="0"/>
              <a:t> in progress</a:t>
            </a:r>
            <a:endParaRPr lang="en-US" sz="1500" b="1" dirty="0"/>
          </a:p>
        </p:txBody>
      </p:sp>
    </p:spTree>
    <p:extLst>
      <p:ext uri="{BB962C8B-B14F-4D97-AF65-F5344CB8AC3E}">
        <p14:creationId xmlns="" xmlns:p14="http://schemas.microsoft.com/office/powerpoint/2010/main" val="1663787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56" y="251754"/>
            <a:ext cx="7829049" cy="890588"/>
          </a:xfrm>
        </p:spPr>
        <p:txBody>
          <a:bodyPr/>
          <a:lstStyle/>
          <a:p>
            <a:pPr algn="l"/>
            <a:r>
              <a:rPr lang="en-US" sz="2400" b="1" dirty="0" smtClean="0"/>
              <a:t>ACSEL (Astrophysical Collisionless Shock Experiments with Lasers) team</a:t>
            </a:r>
            <a:endParaRPr lang="en-US" sz="2400" b="1" dirty="0"/>
          </a:p>
        </p:txBody>
      </p:sp>
      <p:sp>
        <p:nvSpPr>
          <p:cNvPr id="6" name="Rectangle 3"/>
          <p:cNvSpPr txBox="1">
            <a:spLocks noChangeArrowheads="1"/>
          </p:cNvSpPr>
          <p:nvPr/>
        </p:nvSpPr>
        <p:spPr bwMode="auto">
          <a:xfrm>
            <a:off x="615176" y="1579519"/>
            <a:ext cx="8986023" cy="5641087"/>
          </a:xfrm>
          <a:prstGeom prst="rect">
            <a:avLst/>
          </a:prstGeom>
          <a:solidFill>
            <a:srgbClr val="FFFBCD"/>
          </a:solidFill>
          <a:ln w="9525">
            <a:solidFill>
              <a:schemeClr val="tx1"/>
            </a:solidFill>
            <a:miter lim="800000"/>
            <a:headEnd/>
            <a:tailEnd/>
          </a:ln>
        </p:spPr>
        <p:txBody>
          <a:bodyPr lIns="100574" tIns="50287" rIns="100574" bIns="50287"/>
          <a:lstStyle/>
          <a:p>
            <a:pPr marL="3527425" indent="-3527425">
              <a:spcBef>
                <a:spcPct val="20000"/>
              </a:spcBef>
              <a:buClr>
                <a:srgbClr val="124A91"/>
              </a:buClr>
              <a:tabLst>
                <a:tab pos="2521333" algn="l"/>
                <a:tab pos="3527072" algn="l"/>
              </a:tabLst>
              <a:defRPr/>
            </a:pPr>
            <a:r>
              <a:rPr lang="en-US" sz="1700" b="1" i="1" kern="0" dirty="0" smtClean="0">
                <a:cs typeface="ＭＳ Ｐゴシック" pitchFamily="-65" charset="-128"/>
              </a:rPr>
              <a:t>LLNL (USA):</a:t>
            </a:r>
            <a:r>
              <a:rPr lang="en-US" sz="1700" b="1" kern="0" dirty="0" smtClean="0">
                <a:cs typeface="ＭＳ Ｐゴシック" pitchFamily="-65" charset="-128"/>
              </a:rPr>
              <a:t>		H.-S. Park, N. Kugland, S. Glenzer, C. Plechaty, S. Prisbrey, B. Remington, S. Ross, D. Ryutov </a:t>
            </a:r>
            <a:endParaRPr lang="en-US" sz="1700" b="1" i="1" kern="0" dirty="0" smtClean="0">
              <a:cs typeface="ＭＳ Ｐゴシック" pitchFamily="-65" charset="-128"/>
            </a:endParaRPr>
          </a:p>
          <a:p>
            <a:pPr marL="377153" indent="-377153">
              <a:spcBef>
                <a:spcPct val="20000"/>
              </a:spcBef>
              <a:buClr>
                <a:srgbClr val="124A91"/>
              </a:buClr>
              <a:tabLst>
                <a:tab pos="2521333" algn="l"/>
                <a:tab pos="3527072" algn="l"/>
              </a:tabLst>
              <a:defRPr/>
            </a:pPr>
            <a:r>
              <a:rPr lang="en-US" sz="1700" b="1" i="1" kern="0" dirty="0" smtClean="0">
                <a:cs typeface="ＭＳ Ｐゴシック" pitchFamily="-65" charset="-128"/>
              </a:rPr>
              <a:t>Osaka University (Japan):</a:t>
            </a:r>
            <a:r>
              <a:rPr lang="en-US" sz="1700" b="1" kern="0" dirty="0" smtClean="0">
                <a:cs typeface="ＭＳ Ｐゴシック" pitchFamily="-65" charset="-128"/>
              </a:rPr>
              <a:t> 	Y. </a:t>
            </a:r>
            <a:r>
              <a:rPr lang="en-US" sz="1700" b="1" kern="0" dirty="0" err="1" smtClean="0">
                <a:cs typeface="ＭＳ Ｐゴシック" pitchFamily="-65" charset="-128"/>
              </a:rPr>
              <a:t>Sakawa</a:t>
            </a:r>
            <a:r>
              <a:rPr lang="en-US" sz="1700" b="1" kern="0" dirty="0" smtClean="0">
                <a:cs typeface="ＭＳ Ｐゴシック" pitchFamily="-65" charset="-128"/>
              </a:rPr>
              <a:t>, H. </a:t>
            </a:r>
            <a:r>
              <a:rPr lang="en-US" sz="1700" b="1" kern="0" dirty="0" err="1" smtClean="0">
                <a:cs typeface="ＭＳ Ｐゴシック" pitchFamily="-65" charset="-128"/>
              </a:rPr>
              <a:t>Takabe</a:t>
            </a:r>
            <a:r>
              <a:rPr lang="en-US" sz="1700" b="1" kern="0" dirty="0" smtClean="0">
                <a:cs typeface="ＭＳ Ｐゴシック" pitchFamily="-65" charset="-128"/>
              </a:rPr>
              <a:t>, Y. </a:t>
            </a:r>
            <a:r>
              <a:rPr lang="en-US" sz="1700" b="1" kern="0" dirty="0" err="1" smtClean="0">
                <a:cs typeface="ＭＳ Ｐゴシック" pitchFamily="-65" charset="-128"/>
              </a:rPr>
              <a:t>Kuramitsu</a:t>
            </a:r>
            <a:r>
              <a:rPr lang="en-US" sz="1700" b="1" kern="0" dirty="0" smtClean="0">
                <a:cs typeface="ＭＳ Ｐゴシック" pitchFamily="-65" charset="-128"/>
              </a:rPr>
              <a:t>, T. Morita</a:t>
            </a:r>
            <a:endParaRPr lang="en-US" sz="1700" b="1" i="1" kern="0" dirty="0" smtClean="0">
              <a:cs typeface="ＭＳ Ｐゴシック" pitchFamily="-65" charset="-128"/>
            </a:endParaRPr>
          </a:p>
          <a:p>
            <a:pPr marL="377153" indent="-377153">
              <a:spcBef>
                <a:spcPct val="20000"/>
              </a:spcBef>
              <a:buClr>
                <a:srgbClr val="124A91"/>
              </a:buClr>
              <a:tabLst>
                <a:tab pos="2521333" algn="l"/>
                <a:tab pos="3527072" algn="l"/>
              </a:tabLst>
              <a:defRPr/>
            </a:pPr>
            <a:r>
              <a:rPr lang="en-US" sz="1700" b="1" i="1" kern="0" dirty="0" smtClean="0">
                <a:cs typeface="ＭＳ Ｐゴシック" pitchFamily="-65" charset="-128"/>
              </a:rPr>
              <a:t>Oxford University (UK):	</a:t>
            </a:r>
            <a:r>
              <a:rPr lang="en-US" sz="1700" b="1" kern="0" dirty="0" smtClean="0">
                <a:cs typeface="ＭＳ Ｐゴシック" pitchFamily="-65" charset="-128"/>
              </a:rPr>
              <a:t>	G. Gregori, A. Bell, J. </a:t>
            </a:r>
            <a:r>
              <a:rPr lang="en-US" sz="1700" b="1" kern="0" dirty="0" err="1" smtClean="0">
                <a:cs typeface="ＭＳ Ｐゴシック" pitchFamily="-65" charset="-128"/>
              </a:rPr>
              <a:t>Meineke</a:t>
            </a:r>
            <a:endParaRPr lang="en-US" sz="1700" b="1" kern="0" dirty="0" smtClean="0">
              <a:cs typeface="ＭＳ Ｐゴシック" pitchFamily="-65" charset="-128"/>
            </a:endParaRPr>
          </a:p>
          <a:p>
            <a:pPr marL="2519587" indent="-2519587">
              <a:spcBef>
                <a:spcPct val="20000"/>
              </a:spcBef>
              <a:buClr>
                <a:srgbClr val="124A91"/>
              </a:buClr>
              <a:tabLst>
                <a:tab pos="2521333" algn="l"/>
                <a:tab pos="3527072" algn="l"/>
              </a:tabLst>
              <a:defRPr/>
            </a:pPr>
            <a:r>
              <a:rPr lang="en-US" sz="1700" b="1" i="1" kern="0" dirty="0" smtClean="0">
                <a:cs typeface="ＭＳ Ｐゴシック" pitchFamily="-65" charset="-128"/>
              </a:rPr>
              <a:t>Princeton University (USA):</a:t>
            </a:r>
            <a:r>
              <a:rPr lang="en-US" sz="1700" b="1" kern="0" dirty="0" smtClean="0">
                <a:cs typeface="ＭＳ Ｐゴシック" pitchFamily="-65" charset="-128"/>
              </a:rPr>
              <a:t> 	A. Spitkovsky</a:t>
            </a:r>
          </a:p>
          <a:p>
            <a:pPr marL="377153" indent="-377153">
              <a:spcBef>
                <a:spcPct val="20000"/>
              </a:spcBef>
              <a:buClr>
                <a:srgbClr val="124A91"/>
              </a:buClr>
              <a:tabLst>
                <a:tab pos="2521333" algn="l"/>
                <a:tab pos="3527072" algn="l"/>
              </a:tabLst>
              <a:defRPr/>
            </a:pPr>
            <a:r>
              <a:rPr lang="en-US" sz="1700" b="1" i="1" kern="0" dirty="0" smtClean="0">
                <a:cs typeface="ＭＳ Ｐゴシック" pitchFamily="-65" charset="-128"/>
              </a:rPr>
              <a:t>LLE</a:t>
            </a:r>
            <a:r>
              <a:rPr lang="en-US" sz="1700" b="1" i="1" kern="0" dirty="0">
                <a:cs typeface="ＭＳ Ｐゴシック" pitchFamily="-65" charset="-128"/>
              </a:rPr>
              <a:t>, Univ. of </a:t>
            </a:r>
            <a:r>
              <a:rPr lang="en-US" sz="1700" b="1" i="1" kern="0" dirty="0" smtClean="0">
                <a:cs typeface="ＭＳ Ｐゴシック" pitchFamily="-65" charset="-128"/>
              </a:rPr>
              <a:t>Rochester (USA):</a:t>
            </a:r>
            <a:r>
              <a:rPr lang="en-US" sz="1700" b="1" kern="0" dirty="0" smtClean="0">
                <a:cs typeface="ＭＳ Ｐゴシック" pitchFamily="-65" charset="-128"/>
              </a:rPr>
              <a:t> 	D. </a:t>
            </a:r>
            <a:r>
              <a:rPr lang="en-US" sz="1700" b="1" kern="0" dirty="0" err="1" smtClean="0">
                <a:cs typeface="ＭＳ Ｐゴシック" pitchFamily="-65" charset="-128"/>
              </a:rPr>
              <a:t>Froula</a:t>
            </a:r>
            <a:r>
              <a:rPr lang="en-US" sz="1700" b="1" kern="0" dirty="0" smtClean="0">
                <a:cs typeface="ＭＳ Ｐゴシック" pitchFamily="-65" charset="-128"/>
              </a:rPr>
              <a:t>, J. </a:t>
            </a:r>
            <a:r>
              <a:rPr lang="en-US" sz="1700" b="1" kern="0" dirty="0" err="1">
                <a:cs typeface="ＭＳ Ｐゴシック" pitchFamily="-65" charset="-128"/>
              </a:rPr>
              <a:t>Knauer</a:t>
            </a:r>
            <a:r>
              <a:rPr lang="en-US" sz="1700" b="1" kern="0" dirty="0">
                <a:cs typeface="ＭＳ Ｐゴシック" pitchFamily="-65" charset="-128"/>
              </a:rPr>
              <a:t>, G. </a:t>
            </a:r>
            <a:r>
              <a:rPr lang="en-US" sz="1700" b="1" kern="0" dirty="0" err="1">
                <a:cs typeface="ＭＳ Ｐゴシック" pitchFamily="-65" charset="-128"/>
              </a:rPr>
              <a:t>Fiskel</a:t>
            </a:r>
            <a:endParaRPr lang="en-US" sz="1700" b="1" kern="0" dirty="0">
              <a:cs typeface="ＭＳ Ｐゴシック" pitchFamily="-65" charset="-128"/>
            </a:endParaRPr>
          </a:p>
          <a:p>
            <a:pPr marL="4028196" indent="-4028196">
              <a:spcBef>
                <a:spcPct val="20000"/>
              </a:spcBef>
              <a:buClr>
                <a:srgbClr val="124A91"/>
              </a:buClr>
              <a:tabLst>
                <a:tab pos="2947375" algn="l"/>
                <a:tab pos="3527072" algn="l"/>
              </a:tabLst>
              <a:defRPr/>
            </a:pPr>
            <a:r>
              <a:rPr lang="en-US" sz="1700" b="1" i="1" kern="0" dirty="0" smtClean="0">
                <a:cs typeface="ＭＳ Ｐゴシック" pitchFamily="-65" charset="-128"/>
              </a:rPr>
              <a:t>LULI (France):</a:t>
            </a:r>
            <a:r>
              <a:rPr lang="en-US" sz="1700" b="1" kern="0" dirty="0" smtClean="0">
                <a:cs typeface="ＭＳ Ｐゴシック" pitchFamily="-65" charset="-128"/>
              </a:rPr>
              <a:t> 		M</a:t>
            </a:r>
            <a:r>
              <a:rPr lang="en-US" sz="1700" b="1" kern="0" dirty="0">
                <a:cs typeface="ＭＳ Ｐゴシック" pitchFamily="-65" charset="-128"/>
              </a:rPr>
              <a:t>. Koenig, A. </a:t>
            </a:r>
            <a:r>
              <a:rPr lang="en-US" sz="1700" b="1" kern="0" dirty="0" smtClean="0">
                <a:cs typeface="ＭＳ Ｐゴシック" pitchFamily="-65" charset="-128"/>
              </a:rPr>
              <a:t>Ravasio, A. Pelka, T. Vinci, C. </a:t>
            </a:r>
            <a:r>
              <a:rPr lang="en-US" sz="1700" b="1" kern="0" dirty="0" err="1" smtClean="0">
                <a:cs typeface="ＭＳ Ｐゴシック" pitchFamily="-65" charset="-128"/>
              </a:rPr>
              <a:t>Riconda</a:t>
            </a:r>
            <a:r>
              <a:rPr lang="en-US" sz="1700" b="1" kern="0" dirty="0" smtClean="0">
                <a:cs typeface="ＭＳ Ｐゴシック" pitchFamily="-65" charset="-128"/>
              </a:rPr>
              <a:t>, R. </a:t>
            </a:r>
            <a:r>
              <a:rPr lang="en-US" sz="1700" b="1" kern="0" dirty="0" err="1" smtClean="0">
                <a:cs typeface="ＭＳ Ｐゴシック" pitchFamily="-65" charset="-128"/>
              </a:rPr>
              <a:t>Yurchak</a:t>
            </a:r>
            <a:endParaRPr lang="en-US" sz="1700" b="1" kern="0" dirty="0">
              <a:cs typeface="ＭＳ Ｐゴシック" pitchFamily="-65" charset="-128"/>
            </a:endParaRPr>
          </a:p>
          <a:p>
            <a:pPr marL="377153" indent="-377153">
              <a:spcBef>
                <a:spcPct val="20000"/>
              </a:spcBef>
              <a:buClr>
                <a:srgbClr val="124A91"/>
              </a:buClr>
              <a:tabLst>
                <a:tab pos="2521333" algn="l"/>
                <a:tab pos="3527072" algn="l"/>
              </a:tabLst>
              <a:defRPr/>
            </a:pPr>
            <a:r>
              <a:rPr lang="en-US" sz="1700" b="1" i="1" kern="0" dirty="0">
                <a:cs typeface="ＭＳ Ｐゴシック" pitchFamily="-65" charset="-128"/>
              </a:rPr>
              <a:t>ETH </a:t>
            </a:r>
            <a:r>
              <a:rPr lang="en-US" sz="1700" b="1" i="1" kern="0" dirty="0" smtClean="0">
                <a:cs typeface="ＭＳ Ｐゴシック" pitchFamily="-65" charset="-128"/>
              </a:rPr>
              <a:t>Zurich (Switzerland):</a:t>
            </a:r>
            <a:r>
              <a:rPr lang="en-US" sz="1700" b="1" kern="0" dirty="0" smtClean="0">
                <a:cs typeface="ＭＳ Ｐゴシック" pitchFamily="-65" charset="-128"/>
              </a:rPr>
              <a:t>	F</a:t>
            </a:r>
            <a:r>
              <a:rPr lang="en-US" sz="1700" b="1" kern="0" dirty="0">
                <a:cs typeface="ＭＳ Ｐゴシック" pitchFamily="-65" charset="-128"/>
              </a:rPr>
              <a:t>. </a:t>
            </a:r>
            <a:r>
              <a:rPr lang="en-US" sz="1700" b="1" kern="0" dirty="0" err="1">
                <a:cs typeface="ＭＳ Ｐゴシック" pitchFamily="-65" charset="-128"/>
              </a:rPr>
              <a:t>Miniati</a:t>
            </a:r>
            <a:endParaRPr lang="en-US" sz="1700" b="1" kern="0" dirty="0">
              <a:cs typeface="ＭＳ Ｐゴシック" pitchFamily="-65" charset="-128"/>
            </a:endParaRPr>
          </a:p>
          <a:p>
            <a:pPr marL="377153" indent="-377153">
              <a:spcBef>
                <a:spcPct val="20000"/>
              </a:spcBef>
              <a:buClr>
                <a:srgbClr val="124A91"/>
              </a:buClr>
              <a:tabLst>
                <a:tab pos="2521333" algn="l"/>
                <a:tab pos="3527072" algn="l"/>
              </a:tabLst>
              <a:defRPr/>
            </a:pPr>
            <a:r>
              <a:rPr lang="en-US" sz="1700" b="1" i="1" kern="0" dirty="0">
                <a:cs typeface="ＭＳ Ｐゴシック" pitchFamily="-65" charset="-128"/>
              </a:rPr>
              <a:t>York </a:t>
            </a:r>
            <a:r>
              <a:rPr lang="en-US" sz="1700" b="1" i="1" kern="0" dirty="0" smtClean="0">
                <a:cs typeface="ＭＳ Ｐゴシック" pitchFamily="-65" charset="-128"/>
              </a:rPr>
              <a:t>University (UK):</a:t>
            </a:r>
            <a:r>
              <a:rPr lang="en-US" sz="1700" b="1" kern="0" dirty="0" smtClean="0">
                <a:cs typeface="ＭＳ Ｐゴシック" pitchFamily="-65" charset="-128"/>
              </a:rPr>
              <a:t>		N. Woolsey</a:t>
            </a:r>
          </a:p>
          <a:p>
            <a:pPr marL="377153" indent="-377153">
              <a:spcBef>
                <a:spcPct val="20000"/>
              </a:spcBef>
              <a:buClr>
                <a:srgbClr val="124A91"/>
              </a:buClr>
              <a:tabLst>
                <a:tab pos="2521333" algn="l"/>
                <a:tab pos="3527072" algn="l"/>
              </a:tabLst>
              <a:defRPr/>
            </a:pPr>
            <a:r>
              <a:rPr lang="en-US" sz="1700" b="1" i="1" kern="0" dirty="0" smtClean="0">
                <a:cs typeface="ＭＳ Ｐゴシック" pitchFamily="-65" charset="-128"/>
              </a:rPr>
              <a:t>Rice University (USA):</a:t>
            </a:r>
            <a:r>
              <a:rPr lang="en-US" sz="1700" b="1" kern="0" dirty="0" smtClean="0">
                <a:cs typeface="ＭＳ Ｐゴシック" pitchFamily="-65" charset="-128"/>
              </a:rPr>
              <a:t>		E. Liang</a:t>
            </a:r>
          </a:p>
          <a:p>
            <a:pPr marL="3829144" indent="-3829144">
              <a:spcBef>
                <a:spcPct val="20000"/>
              </a:spcBef>
              <a:buClr>
                <a:srgbClr val="124A91"/>
              </a:buClr>
              <a:tabLst>
                <a:tab pos="3527072" algn="l"/>
              </a:tabLst>
              <a:defRPr/>
            </a:pPr>
            <a:r>
              <a:rPr lang="en-US" sz="1700" b="1" i="1" kern="0" dirty="0" smtClean="0">
                <a:cs typeface="ＭＳ Ｐゴシック" pitchFamily="-65" charset="-128"/>
              </a:rPr>
              <a:t>University of Michigan (USA):</a:t>
            </a:r>
            <a:r>
              <a:rPr lang="en-US" sz="1700" b="1" kern="0" dirty="0" smtClean="0">
                <a:cs typeface="ＭＳ Ｐゴシック" pitchFamily="-65" charset="-128"/>
              </a:rPr>
              <a:t>	M. Grosskopf, P. Drake, C. </a:t>
            </a:r>
            <a:r>
              <a:rPr lang="en-US" sz="1700" b="1" kern="0" dirty="0" err="1" smtClean="0">
                <a:cs typeface="ＭＳ Ｐゴシック" pitchFamily="-65" charset="-128"/>
              </a:rPr>
              <a:t>Kuranz</a:t>
            </a:r>
            <a:endParaRPr lang="en-US" sz="1700" b="1" kern="0" dirty="0" smtClean="0">
              <a:cs typeface="ＭＳ Ｐゴシック" pitchFamily="-65" charset="-128"/>
            </a:endParaRPr>
          </a:p>
          <a:p>
            <a:pPr marL="3829144" indent="-3829144">
              <a:spcBef>
                <a:spcPct val="20000"/>
              </a:spcBef>
              <a:buClr>
                <a:srgbClr val="124A91"/>
              </a:buClr>
              <a:tabLst>
                <a:tab pos="3527072" algn="l"/>
              </a:tabLst>
              <a:defRPr/>
            </a:pPr>
            <a:r>
              <a:rPr lang="en-US" sz="1700" b="1" i="1" kern="0" dirty="0" smtClean="0">
                <a:cs typeface="ＭＳ Ｐゴシック" pitchFamily="-65" charset="-128"/>
              </a:rPr>
              <a:t>University of Nevada, Reno (USA):	</a:t>
            </a:r>
            <a:r>
              <a:rPr lang="en-US" sz="1700" b="1" kern="0" dirty="0" smtClean="0">
                <a:cs typeface="ＭＳ Ｐゴシック" pitchFamily="-65" charset="-128"/>
              </a:rPr>
              <a:t>R. </a:t>
            </a:r>
            <a:r>
              <a:rPr lang="en-US" sz="1700" b="1" kern="0" dirty="0" err="1" smtClean="0">
                <a:cs typeface="ＭＳ Ｐゴシック" pitchFamily="-65" charset="-128"/>
              </a:rPr>
              <a:t>Presura</a:t>
            </a:r>
            <a:endParaRPr lang="en-US" sz="1700" b="1" i="1" kern="0" dirty="0" smtClean="0">
              <a:cs typeface="ＭＳ Ｐゴシック" pitchFamily="-65" charset="-128"/>
            </a:endParaRPr>
          </a:p>
        </p:txBody>
      </p:sp>
      <p:sp>
        <p:nvSpPr>
          <p:cNvPr id="7" name="TextBox 6"/>
          <p:cNvSpPr txBox="1"/>
          <p:nvPr/>
        </p:nvSpPr>
        <p:spPr>
          <a:xfrm rot="5400000">
            <a:off x="4036489" y="5912670"/>
            <a:ext cx="1031051" cy="1107996"/>
          </a:xfrm>
          <a:prstGeom prst="rect">
            <a:avLst/>
          </a:prstGeom>
          <a:noFill/>
        </p:spPr>
        <p:txBody>
          <a:bodyPr wrap="none" lIns="91431" tIns="45715" rIns="91431" bIns="45715" rtlCol="0">
            <a:spAutoFit/>
          </a:bodyPr>
          <a:lstStyle/>
          <a:p>
            <a:r>
              <a:rPr lang="en-US" sz="6600" dirty="0" smtClean="0"/>
              <a:t>…</a:t>
            </a:r>
            <a:endParaRPr lang="en-US" sz="6600" dirty="0"/>
          </a:p>
        </p:txBody>
      </p:sp>
      <p:sp>
        <p:nvSpPr>
          <p:cNvPr id="8" name="TextBox 7"/>
          <p:cNvSpPr txBox="1"/>
          <p:nvPr/>
        </p:nvSpPr>
        <p:spPr>
          <a:xfrm>
            <a:off x="3998016" y="6866673"/>
            <a:ext cx="1325986" cy="353933"/>
          </a:xfrm>
          <a:prstGeom prst="rect">
            <a:avLst/>
          </a:prstGeom>
          <a:noFill/>
        </p:spPr>
        <p:txBody>
          <a:bodyPr wrap="none" lIns="91431" tIns="45715" rIns="91431" bIns="45715" rtlCol="0">
            <a:spAutoFit/>
          </a:bodyPr>
          <a:lstStyle/>
          <a:p>
            <a:r>
              <a:rPr lang="en-US" sz="1700" dirty="0" smtClean="0">
                <a:solidFill>
                  <a:srgbClr val="0033CC"/>
                </a:solidFill>
              </a:rPr>
              <a:t>More to join</a:t>
            </a:r>
            <a:endParaRPr lang="en-US" sz="1700" dirty="0">
              <a:solidFill>
                <a:srgbClr val="0033CC"/>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bwMode="auto">
          <a:xfrm>
            <a:off x="5373271" y="1316233"/>
            <a:ext cx="4389120" cy="6101136"/>
          </a:xfrm>
          <a:prstGeom prst="rect">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100574" tIns="50287" rIns="100574" bIns="50287" numCol="1" rtlCol="0" anchor="t" anchorCtr="0" compatLnSpc="1">
            <a:prstTxWarp prst="textNoShape">
              <a:avLst/>
            </a:prstTxWarp>
          </a:bodyPr>
          <a:lstStyle/>
          <a:p>
            <a:pPr defTabSz="1005740" eaLnBrk="0" fontAlgn="base" hangingPunct="0">
              <a:spcBef>
                <a:spcPct val="0"/>
              </a:spcBef>
              <a:spcAft>
                <a:spcPct val="0"/>
              </a:spcAft>
            </a:pPr>
            <a:endParaRPr lang="en-US" sz="1500" b="1" dirty="0">
              <a:latin typeface=""/>
              <a:ea typeface="ＭＳ Ｐゴシック" pitchFamily="32" charset="-128"/>
            </a:endParaRPr>
          </a:p>
        </p:txBody>
      </p:sp>
      <p:sp>
        <p:nvSpPr>
          <p:cNvPr id="69" name="Rectangle 68"/>
          <p:cNvSpPr/>
          <p:nvPr/>
        </p:nvSpPr>
        <p:spPr bwMode="auto">
          <a:xfrm>
            <a:off x="277505" y="1316233"/>
            <a:ext cx="4386592" cy="6103450"/>
          </a:xfrm>
          <a:prstGeom prst="rect">
            <a:avLst/>
          </a:prstGeom>
          <a:solidFill>
            <a:schemeClr val="bg1">
              <a:lumMod val="95000"/>
            </a:schemeClr>
          </a:solidFill>
          <a:ln w="12700" cap="flat" cmpd="sng" algn="ctr">
            <a:solidFill>
              <a:schemeClr val="tx2"/>
            </a:solidFill>
            <a:prstDash val="solid"/>
            <a:round/>
            <a:headEnd type="none" w="med" len="med"/>
            <a:tailEnd type="none" w="med" len="med"/>
          </a:ln>
          <a:effectLst/>
        </p:spPr>
        <p:txBody>
          <a:bodyPr vert="horz" wrap="square" lIns="100574" tIns="50287" rIns="100574" bIns="50287" numCol="1" rtlCol="0" anchor="t" anchorCtr="0" compatLnSpc="1">
            <a:prstTxWarp prst="textNoShape">
              <a:avLst/>
            </a:prstTxWarp>
          </a:bodyPr>
          <a:lstStyle/>
          <a:p>
            <a:pPr defTabSz="1005740" eaLnBrk="0" fontAlgn="base" hangingPunct="0">
              <a:spcBef>
                <a:spcPct val="0"/>
              </a:spcBef>
              <a:spcAft>
                <a:spcPct val="0"/>
              </a:spcAft>
            </a:pPr>
            <a:endParaRPr lang="en-US" sz="1500" b="1" dirty="0">
              <a:latin typeface=""/>
              <a:ea typeface="ＭＳ Ｐゴシック" pitchFamily="32" charset="-128"/>
            </a:endParaRPr>
          </a:p>
        </p:txBody>
      </p:sp>
      <p:sp>
        <p:nvSpPr>
          <p:cNvPr id="71" name="Title 1"/>
          <p:cNvSpPr>
            <a:spLocks noGrp="1"/>
          </p:cNvSpPr>
          <p:nvPr>
            <p:ph type="title"/>
          </p:nvPr>
        </p:nvSpPr>
        <p:spPr>
          <a:xfrm>
            <a:off x="316277" y="-30122"/>
            <a:ext cx="7781021" cy="1370703"/>
          </a:xfrm>
        </p:spPr>
        <p:txBody>
          <a:bodyPr>
            <a:normAutofit/>
          </a:bodyPr>
          <a:lstStyle/>
          <a:p>
            <a:r>
              <a:rPr lang="en-US" sz="2000" dirty="0" smtClean="0"/>
              <a:t>The Gated Optical Imager (GOI) provided excellent images of the expanding plasma </a:t>
            </a:r>
            <a:endParaRPr lang="en-US" sz="2000" dirty="0"/>
          </a:p>
        </p:txBody>
      </p:sp>
      <p:sp>
        <p:nvSpPr>
          <p:cNvPr id="75" name="TextBox 74"/>
          <p:cNvSpPr txBox="1"/>
          <p:nvPr/>
        </p:nvSpPr>
        <p:spPr>
          <a:xfrm>
            <a:off x="286747" y="1321495"/>
            <a:ext cx="4374088" cy="922381"/>
          </a:xfrm>
          <a:prstGeom prst="rect">
            <a:avLst/>
          </a:prstGeom>
          <a:solidFill>
            <a:srgbClr val="FFFBCD"/>
          </a:solidFill>
          <a:ln w="12700">
            <a:solidFill>
              <a:schemeClr val="tx1"/>
            </a:solidFill>
          </a:ln>
        </p:spPr>
        <p:txBody>
          <a:bodyPr wrap="square" lIns="100574" tIns="50287" rIns="100574" bIns="50287" rtlCol="0">
            <a:noAutofit/>
          </a:bodyPr>
          <a:lstStyle/>
          <a:p>
            <a:pPr algn="ctr"/>
            <a:r>
              <a:rPr lang="en-US" sz="1800" b="1" dirty="0" smtClean="0"/>
              <a:t>CH</a:t>
            </a:r>
            <a:r>
              <a:rPr lang="en-US" sz="1800" b="1" baseline="-25000" dirty="0" smtClean="0"/>
              <a:t>2</a:t>
            </a:r>
            <a:r>
              <a:rPr lang="en-US" sz="1800" b="1" dirty="0" smtClean="0"/>
              <a:t> Target</a:t>
            </a:r>
          </a:p>
          <a:p>
            <a:pPr algn="ctr"/>
            <a:r>
              <a:rPr lang="en-US" sz="1800" b="1" dirty="0" smtClean="0"/>
              <a:t>20 ns Gate </a:t>
            </a:r>
            <a:r>
              <a:rPr lang="en-US" sz="1800" b="1" dirty="0"/>
              <a:t>D</a:t>
            </a:r>
            <a:r>
              <a:rPr lang="en-US" sz="1800" b="1" dirty="0" smtClean="0"/>
              <a:t>elay</a:t>
            </a:r>
          </a:p>
          <a:p>
            <a:pPr algn="ctr"/>
            <a:r>
              <a:rPr lang="en-US" sz="1800" b="1" dirty="0" smtClean="0"/>
              <a:t>2 ns </a:t>
            </a:r>
            <a:r>
              <a:rPr lang="en-US" sz="1800" b="1" dirty="0"/>
              <a:t>G</a:t>
            </a:r>
            <a:r>
              <a:rPr lang="en-US" sz="1800" b="1" dirty="0" smtClean="0"/>
              <a:t>ate Length</a:t>
            </a:r>
            <a:endParaRPr lang="en-US" sz="1800" b="1" dirty="0"/>
          </a:p>
        </p:txBody>
      </p:sp>
      <p:sp>
        <p:nvSpPr>
          <p:cNvPr id="76" name="TextBox 75"/>
          <p:cNvSpPr txBox="1"/>
          <p:nvPr/>
        </p:nvSpPr>
        <p:spPr>
          <a:xfrm>
            <a:off x="5383576" y="1313618"/>
            <a:ext cx="4374088" cy="922381"/>
          </a:xfrm>
          <a:prstGeom prst="rect">
            <a:avLst/>
          </a:prstGeom>
          <a:solidFill>
            <a:srgbClr val="FFFBCD"/>
          </a:solidFill>
          <a:ln w="12700">
            <a:solidFill>
              <a:schemeClr val="tx1"/>
            </a:solidFill>
          </a:ln>
        </p:spPr>
        <p:txBody>
          <a:bodyPr wrap="square" lIns="100574" tIns="50287" rIns="100574" bIns="50287" rtlCol="0">
            <a:noAutofit/>
          </a:bodyPr>
          <a:lstStyle/>
          <a:p>
            <a:pPr algn="ctr"/>
            <a:r>
              <a:rPr lang="en-US" sz="1800" b="1" dirty="0" smtClean="0"/>
              <a:t>Pure Carbon Target</a:t>
            </a:r>
            <a:endParaRPr lang="en-US" sz="1800" b="1" dirty="0"/>
          </a:p>
          <a:p>
            <a:pPr algn="ctr"/>
            <a:r>
              <a:rPr lang="en-US" sz="1800" b="1" dirty="0"/>
              <a:t>20 ns Gate Delay</a:t>
            </a:r>
          </a:p>
          <a:p>
            <a:pPr algn="ctr"/>
            <a:r>
              <a:rPr lang="en-US" sz="1800" b="1" dirty="0"/>
              <a:t>2 ns Gate Length</a:t>
            </a:r>
          </a:p>
          <a:p>
            <a:pPr algn="ctr"/>
            <a:endParaRPr lang="en-US" sz="1800" b="1" dirty="0"/>
          </a:p>
        </p:txBody>
      </p:sp>
      <p:pic>
        <p:nvPicPr>
          <p:cNvPr id="81" name="Picture 80" descr="DoubleFoilIcon.eps"/>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20734928">
            <a:off x="470468" y="6824233"/>
            <a:ext cx="1214120" cy="462281"/>
          </a:xfrm>
          <a:prstGeom prst="rect">
            <a:avLst/>
          </a:prstGeom>
        </p:spPr>
      </p:pic>
      <p:pic>
        <p:nvPicPr>
          <p:cNvPr id="9" name="Picture 8" descr="GOI_65744.tiff"/>
          <p:cNvPicPr>
            <a:picLocks/>
          </p:cNvPicPr>
          <p:nvPr/>
        </p:nvPicPr>
        <p:blipFill>
          <a:blip r:embed="rId3" cstate="print">
            <a:extLst>
              <a:ext uri="{28A0092B-C50C-407E-A947-70E740481C1C}">
                <a14:useLocalDpi xmlns="" xmlns:a14="http://schemas.microsoft.com/office/drawing/2010/main"/>
              </a:ext>
            </a:extLst>
          </a:blip>
          <a:stretch>
            <a:fillRect/>
          </a:stretch>
        </p:blipFill>
        <p:spPr>
          <a:xfrm>
            <a:off x="5583662" y="2441639"/>
            <a:ext cx="4023360" cy="4023360"/>
          </a:xfrm>
          <a:prstGeom prst="rect">
            <a:avLst/>
          </a:prstGeom>
        </p:spPr>
      </p:pic>
      <p:pic>
        <p:nvPicPr>
          <p:cNvPr id="10" name="Picture 9" descr="GOI_65751.tiff"/>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570790" y="2441639"/>
            <a:ext cx="3785135" cy="4023360"/>
          </a:xfrm>
          <a:prstGeom prst="rect">
            <a:avLst/>
          </a:prstGeom>
        </p:spPr>
      </p:pic>
      <p:pic>
        <p:nvPicPr>
          <p:cNvPr id="11" name="Picture 10" descr="DoubleFoilIcon.eps"/>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20734928">
            <a:off x="5820117" y="6727686"/>
            <a:ext cx="1214120" cy="462281"/>
          </a:xfrm>
          <a:prstGeom prst="rect">
            <a:avLst/>
          </a:prstGeom>
        </p:spPr>
      </p:pic>
      <p:sp>
        <p:nvSpPr>
          <p:cNvPr id="2" name="Rectangle 1"/>
          <p:cNvSpPr/>
          <p:nvPr/>
        </p:nvSpPr>
        <p:spPr>
          <a:xfrm>
            <a:off x="751925" y="6742230"/>
            <a:ext cx="633670" cy="633670"/>
          </a:xfrm>
          <a:prstGeom prst="rect">
            <a:avLst/>
          </a:prstGeom>
          <a:noFill/>
        </p:spPr>
        <p:style>
          <a:lnRef idx="1">
            <a:schemeClr val="accent1"/>
          </a:lnRef>
          <a:fillRef idx="3">
            <a:schemeClr val="accent1"/>
          </a:fillRef>
          <a:effectRef idx="2">
            <a:schemeClr val="accent1"/>
          </a:effectRef>
          <a:fontRef idx="minor">
            <a:schemeClr val="lt1"/>
          </a:fontRef>
        </p:style>
        <p:txBody>
          <a:bodyPr lIns="100584" tIns="50292" rIns="100584" bIns="50292" rtlCol="0" anchor="ctr"/>
          <a:lstStyle/>
          <a:p>
            <a:pPr algn="ctr"/>
            <a:endParaRPr lang="en-US"/>
          </a:p>
        </p:txBody>
      </p:sp>
      <p:sp>
        <p:nvSpPr>
          <p:cNvPr id="13" name="Rectangle 12"/>
          <p:cNvSpPr/>
          <p:nvPr/>
        </p:nvSpPr>
        <p:spPr>
          <a:xfrm>
            <a:off x="6098519" y="6663021"/>
            <a:ext cx="633670" cy="633670"/>
          </a:xfrm>
          <a:prstGeom prst="rect">
            <a:avLst/>
          </a:prstGeom>
          <a:noFill/>
        </p:spPr>
        <p:style>
          <a:lnRef idx="1">
            <a:schemeClr val="accent1"/>
          </a:lnRef>
          <a:fillRef idx="3">
            <a:schemeClr val="accent1"/>
          </a:fillRef>
          <a:effectRef idx="2">
            <a:schemeClr val="accent1"/>
          </a:effectRef>
          <a:fontRef idx="minor">
            <a:schemeClr val="lt1"/>
          </a:fontRef>
        </p:style>
        <p:txBody>
          <a:bodyPr lIns="100584" tIns="50292" rIns="100584" bIns="50292" rtlCol="0" anchor="ctr"/>
          <a:lstStyle/>
          <a:p>
            <a:pPr algn="ctr"/>
            <a:endParaRPr lang="en-US"/>
          </a:p>
        </p:txBody>
      </p:sp>
      <p:sp>
        <p:nvSpPr>
          <p:cNvPr id="7" name="TextBox 6"/>
          <p:cNvSpPr txBox="1"/>
          <p:nvPr/>
        </p:nvSpPr>
        <p:spPr>
          <a:xfrm>
            <a:off x="7314293" y="6702626"/>
            <a:ext cx="2732704" cy="575542"/>
          </a:xfrm>
          <a:prstGeom prst="rect">
            <a:avLst/>
          </a:prstGeom>
          <a:noFill/>
        </p:spPr>
        <p:txBody>
          <a:bodyPr wrap="square" lIns="100584" tIns="50292" rIns="100584" bIns="50292" rtlCol="0">
            <a:spAutoFit/>
          </a:bodyPr>
          <a:lstStyle/>
          <a:p>
            <a:r>
              <a:rPr lang="en-US" sz="1500" b="1" dirty="0" smtClean="0"/>
              <a:t>Beryllium also measured for a series of times</a:t>
            </a:r>
            <a:endParaRPr lang="en-US" sz="1500" b="1" dirty="0"/>
          </a:p>
        </p:txBody>
      </p:sp>
    </p:spTree>
    <p:extLst>
      <p:ext uri="{BB962C8B-B14F-4D97-AF65-F5344CB8AC3E}">
        <p14:creationId xmlns="" xmlns:p14="http://schemas.microsoft.com/office/powerpoint/2010/main" val="2139701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2"/>
          <a:srcRect l="10295" t="9390" r="8812" b="12000"/>
          <a:stretch/>
        </p:blipFill>
        <p:spPr>
          <a:xfrm>
            <a:off x="247650" y="3867150"/>
            <a:ext cx="4191000" cy="3543300"/>
          </a:xfrm>
          <a:prstGeom prst="rect">
            <a:avLst/>
          </a:prstGeom>
        </p:spPr>
      </p:pic>
      <p:sp>
        <p:nvSpPr>
          <p:cNvPr id="2" name="Title 1"/>
          <p:cNvSpPr>
            <a:spLocks noGrp="1"/>
          </p:cNvSpPr>
          <p:nvPr>
            <p:ph type="title"/>
          </p:nvPr>
        </p:nvSpPr>
        <p:spPr>
          <a:xfrm>
            <a:off x="414880" y="246996"/>
            <a:ext cx="8157620" cy="774702"/>
          </a:xfrm>
        </p:spPr>
        <p:txBody>
          <a:bodyPr/>
          <a:lstStyle/>
          <a:p>
            <a:r>
              <a:rPr lang="en-US" dirty="0" smtClean="0"/>
              <a:t>We use proton radiography / </a:t>
            </a:r>
            <a:r>
              <a:rPr lang="en-US" dirty="0" err="1" smtClean="0"/>
              <a:t>deflectometry</a:t>
            </a:r>
            <a:r>
              <a:rPr lang="en-US" dirty="0" smtClean="0"/>
              <a:t> to image shock formation and to measure magnetic fields</a:t>
            </a:r>
            <a:endParaRPr lang="en-US" dirty="0"/>
          </a:p>
        </p:txBody>
      </p:sp>
      <p:sp>
        <p:nvSpPr>
          <p:cNvPr id="27" name="Title 1"/>
          <p:cNvSpPr txBox="1">
            <a:spLocks/>
          </p:cNvSpPr>
          <p:nvPr/>
        </p:nvSpPr>
        <p:spPr>
          <a:xfrm>
            <a:off x="5029201" y="3892134"/>
            <a:ext cx="4574628" cy="3604368"/>
          </a:xfrm>
          <a:prstGeom prst="rect">
            <a:avLst/>
          </a:prstGeom>
          <a:solidFill>
            <a:schemeClr val="accent1"/>
          </a:solidFill>
          <a:ln>
            <a:solidFill>
              <a:schemeClr val="tx1"/>
            </a:solidFill>
          </a:ln>
        </p:spPr>
        <p:txBody>
          <a:bodyPr lIns="182880" tIns="182880" rIns="182880" bIns="182880" anchor="t">
            <a:noAutofit/>
          </a:bodyPr>
          <a:lstStyle/>
          <a:p>
            <a:pPr marL="284163" marR="0" lvl="0" indent="-284163" algn="l" defTabSz="502920" rtl="0" eaLnBrk="1" fontAlgn="auto" latinLnBrk="0" hangingPunct="1">
              <a:lnSpc>
                <a:spcPct val="100000"/>
              </a:lnSpc>
              <a:spcBef>
                <a:spcPct val="0"/>
              </a:spcBef>
              <a:spcAft>
                <a:spcPts val="1200"/>
              </a:spcAft>
              <a:buClrTx/>
              <a:buSzTx/>
              <a:buFont typeface="Wingdings" pitchFamily="2" charset="2"/>
              <a:buChar char="§"/>
              <a:tabLst/>
              <a:defRPr/>
            </a:pPr>
            <a:r>
              <a:rPr kumimoji="0" lang="en-US" sz="1800" b="1" i="0" u="none" strike="noStrike" kern="1200" cap="none" spc="0" normalizeH="0" baseline="0" noProof="0" dirty="0" smtClean="0">
                <a:ln>
                  <a:noFill/>
                </a:ln>
                <a:solidFill>
                  <a:schemeClr val="tx1"/>
                </a:solidFill>
                <a:effectLst/>
                <a:uLnTx/>
                <a:uFillTx/>
                <a:latin typeface="Arial"/>
                <a:ea typeface="+mj-ea"/>
                <a:cs typeface="Arial"/>
              </a:rPr>
              <a:t>Proton radiography time sequence shows eventual self-organization of the </a:t>
            </a:r>
            <a:r>
              <a:rPr kumimoji="0" lang="en-US" sz="1800" b="1" i="0" u="none" strike="noStrike" kern="1200" cap="none" spc="0" normalizeH="0" baseline="0" noProof="0" dirty="0" err="1" smtClean="0">
                <a:ln>
                  <a:noFill/>
                </a:ln>
                <a:solidFill>
                  <a:schemeClr val="tx1"/>
                </a:solidFill>
                <a:effectLst/>
                <a:uLnTx/>
                <a:uFillTx/>
                <a:latin typeface="Arial"/>
                <a:ea typeface="+mj-ea"/>
                <a:cs typeface="Arial"/>
              </a:rPr>
              <a:t>counterstreaming</a:t>
            </a:r>
            <a:r>
              <a:rPr kumimoji="0" lang="en-US" sz="1800" b="1" i="0" u="none" strike="noStrike" kern="1200" cap="none" spc="0" normalizeH="0" baseline="0" noProof="0" dirty="0" smtClean="0">
                <a:ln>
                  <a:noFill/>
                </a:ln>
                <a:solidFill>
                  <a:schemeClr val="tx1"/>
                </a:solidFill>
                <a:effectLst/>
                <a:uLnTx/>
                <a:uFillTx/>
                <a:latin typeface="Arial"/>
                <a:ea typeface="+mj-ea"/>
                <a:cs typeface="Arial"/>
              </a:rPr>
              <a:t> plasmas</a:t>
            </a:r>
          </a:p>
          <a:p>
            <a:pPr marL="284163" marR="0" lvl="0" indent="-284163" algn="l" defTabSz="502920" rtl="0" eaLnBrk="1" fontAlgn="auto" latinLnBrk="0" hangingPunct="1">
              <a:lnSpc>
                <a:spcPct val="100000"/>
              </a:lnSpc>
              <a:spcBef>
                <a:spcPct val="0"/>
              </a:spcBef>
              <a:spcAft>
                <a:spcPts val="1200"/>
              </a:spcAft>
              <a:buClrTx/>
              <a:buSzTx/>
              <a:buFont typeface="Wingdings" pitchFamily="2" charset="2"/>
              <a:buChar char="§"/>
              <a:tabLst/>
              <a:defRPr/>
            </a:pPr>
            <a:r>
              <a:rPr lang="en-US" sz="1800" b="1" dirty="0" smtClean="0">
                <a:latin typeface="Arial"/>
                <a:ea typeface="+mj-ea"/>
                <a:cs typeface="Arial"/>
              </a:rPr>
              <a:t>Large bubble features may be from laser ablative RT instability growth or MHD instability</a:t>
            </a:r>
          </a:p>
          <a:p>
            <a:pPr marL="284163" marR="0" lvl="0" indent="-284163" algn="l" defTabSz="502920" rtl="0" eaLnBrk="1" fontAlgn="auto" latinLnBrk="0" hangingPunct="1">
              <a:lnSpc>
                <a:spcPct val="100000"/>
              </a:lnSpc>
              <a:spcBef>
                <a:spcPct val="0"/>
              </a:spcBef>
              <a:spcAft>
                <a:spcPts val="1200"/>
              </a:spcAft>
              <a:buClrTx/>
              <a:buSzTx/>
              <a:buFont typeface="Wingdings" pitchFamily="2" charset="2"/>
              <a:buChar char="§"/>
              <a:tabLst/>
              <a:defRPr/>
            </a:pPr>
            <a:r>
              <a:rPr kumimoji="0" lang="en-US" sz="1800" b="1" i="0" u="none" strike="noStrike" kern="1200" cap="none" spc="0" normalizeH="0" baseline="0" noProof="0" dirty="0" smtClean="0">
                <a:ln>
                  <a:noFill/>
                </a:ln>
                <a:solidFill>
                  <a:schemeClr val="tx1"/>
                </a:solidFill>
                <a:effectLst/>
                <a:uLnTx/>
                <a:uFillTx/>
                <a:latin typeface="Arial"/>
                <a:ea typeface="+mj-ea"/>
                <a:cs typeface="Arial"/>
              </a:rPr>
              <a:t>Planar features from electron temperature gradient</a:t>
            </a:r>
          </a:p>
          <a:p>
            <a:pPr marL="284163" marR="0" lvl="0" indent="-284163" algn="l" defTabSz="502920" rtl="0" eaLnBrk="1" fontAlgn="auto" latinLnBrk="0" hangingPunct="1">
              <a:lnSpc>
                <a:spcPct val="100000"/>
              </a:lnSpc>
              <a:spcBef>
                <a:spcPct val="0"/>
              </a:spcBef>
              <a:spcAft>
                <a:spcPts val="1200"/>
              </a:spcAft>
              <a:buClrTx/>
              <a:buSzTx/>
              <a:buFont typeface="Wingdings" pitchFamily="2" charset="2"/>
              <a:buChar char="§"/>
              <a:tabLst/>
              <a:defRPr/>
            </a:pPr>
            <a:r>
              <a:rPr lang="en-US" sz="1800" b="1" dirty="0" smtClean="0">
                <a:latin typeface="Arial"/>
                <a:ea typeface="+mj-ea"/>
                <a:cs typeface="Arial"/>
              </a:rPr>
              <a:t>Striation features may be from electrostatic field generation</a:t>
            </a:r>
            <a:endParaRPr kumimoji="0" lang="en-US" sz="1800" b="1" i="0" u="none" strike="noStrike" kern="1200" cap="none" spc="0" normalizeH="0" baseline="0" noProof="0" dirty="0">
              <a:ln>
                <a:noFill/>
              </a:ln>
              <a:solidFill>
                <a:schemeClr val="tx1"/>
              </a:solidFill>
              <a:effectLst/>
              <a:uLnTx/>
              <a:uFillTx/>
              <a:latin typeface="Arial"/>
              <a:ea typeface="+mj-ea"/>
              <a:cs typeface="Arial"/>
            </a:endParaRPr>
          </a:p>
        </p:txBody>
      </p:sp>
      <p:sp>
        <p:nvSpPr>
          <p:cNvPr id="29" name="TextBox 28"/>
          <p:cNvSpPr txBox="1"/>
          <p:nvPr/>
        </p:nvSpPr>
        <p:spPr>
          <a:xfrm>
            <a:off x="361950" y="3748910"/>
            <a:ext cx="2979021" cy="369332"/>
          </a:xfrm>
          <a:prstGeom prst="rect">
            <a:avLst/>
          </a:prstGeom>
          <a:solidFill>
            <a:schemeClr val="bg1"/>
          </a:solidFill>
        </p:spPr>
        <p:txBody>
          <a:bodyPr wrap="none" rtlCol="0">
            <a:spAutoFit/>
          </a:bodyPr>
          <a:lstStyle/>
          <a:p>
            <a:r>
              <a:rPr lang="en-US" sz="1800" b="1" dirty="0" smtClean="0">
                <a:latin typeface="Arial Narrow"/>
                <a:cs typeface="Arial Narrow"/>
              </a:rPr>
              <a:t>EP experiment on Aug 30, 2011</a:t>
            </a:r>
          </a:p>
        </p:txBody>
      </p:sp>
      <p:grpSp>
        <p:nvGrpSpPr>
          <p:cNvPr id="3" name="Group 30"/>
          <p:cNvGrpSpPr/>
          <p:nvPr/>
        </p:nvGrpSpPr>
        <p:grpSpPr>
          <a:xfrm>
            <a:off x="200355" y="1405300"/>
            <a:ext cx="9665507" cy="2336172"/>
            <a:chOff x="135270" y="4529500"/>
            <a:chExt cx="9665507" cy="2336172"/>
          </a:xfrm>
        </p:grpSpPr>
        <p:pic>
          <p:nvPicPr>
            <p:cNvPr id="7" name="Picture 6"/>
            <p:cNvPicPr>
              <a:picLocks noChangeAspect="1"/>
            </p:cNvPicPr>
            <p:nvPr/>
          </p:nvPicPr>
          <p:blipFill>
            <a:blip r:embed="rId3"/>
            <a:stretch>
              <a:fillRect/>
            </a:stretch>
          </p:blipFill>
          <p:spPr>
            <a:xfrm>
              <a:off x="5073012" y="4570687"/>
              <a:ext cx="2259053" cy="2286000"/>
            </a:xfrm>
            <a:prstGeom prst="rect">
              <a:avLst/>
            </a:prstGeom>
            <a:ln>
              <a:solidFill>
                <a:srgbClr val="4F81BD"/>
              </a:solidFill>
            </a:ln>
          </p:spPr>
        </p:pic>
        <p:pic>
          <p:nvPicPr>
            <p:cNvPr id="8" name="Picture 7"/>
            <p:cNvPicPr>
              <a:picLocks noChangeAspect="1"/>
            </p:cNvPicPr>
            <p:nvPr/>
          </p:nvPicPr>
          <p:blipFill>
            <a:blip r:embed="rId4"/>
            <a:stretch>
              <a:fillRect/>
            </a:stretch>
          </p:blipFill>
          <p:spPr>
            <a:xfrm>
              <a:off x="7556937" y="4570687"/>
              <a:ext cx="2243840" cy="2286000"/>
            </a:xfrm>
            <a:prstGeom prst="rect">
              <a:avLst/>
            </a:prstGeom>
            <a:ln>
              <a:solidFill>
                <a:srgbClr val="4F81BD"/>
              </a:solidFill>
            </a:ln>
          </p:spPr>
        </p:pic>
        <p:sp>
          <p:nvSpPr>
            <p:cNvPr id="9" name="TextBox 8"/>
            <p:cNvSpPr txBox="1"/>
            <p:nvPr/>
          </p:nvSpPr>
          <p:spPr>
            <a:xfrm>
              <a:off x="9067901" y="4537281"/>
              <a:ext cx="723275" cy="369332"/>
            </a:xfrm>
            <a:prstGeom prst="rect">
              <a:avLst/>
            </a:prstGeom>
            <a:noFill/>
          </p:spPr>
          <p:txBody>
            <a:bodyPr wrap="none" rtlCol="0">
              <a:spAutoFit/>
            </a:bodyPr>
            <a:lstStyle/>
            <a:p>
              <a:r>
                <a:rPr lang="en-US" sz="1800" b="1" dirty="0" smtClean="0">
                  <a:latin typeface="Arial Narrow"/>
                  <a:cs typeface="Arial Narrow"/>
                </a:rPr>
                <a:t>5.2 ns</a:t>
              </a:r>
            </a:p>
          </p:txBody>
        </p:sp>
        <p:sp>
          <p:nvSpPr>
            <p:cNvPr id="10" name="TextBox 9"/>
            <p:cNvSpPr txBox="1"/>
            <p:nvPr/>
          </p:nvSpPr>
          <p:spPr>
            <a:xfrm>
              <a:off x="9259614" y="6572908"/>
              <a:ext cx="535573" cy="276999"/>
            </a:xfrm>
            <a:prstGeom prst="rect">
              <a:avLst/>
            </a:prstGeom>
            <a:solidFill>
              <a:schemeClr val="bg1"/>
            </a:solidFill>
          </p:spPr>
          <p:txBody>
            <a:bodyPr wrap="none" rtlCol="0">
              <a:spAutoFit/>
            </a:bodyPr>
            <a:lstStyle/>
            <a:p>
              <a:r>
                <a:rPr lang="en-US" sz="1200" dirty="0" smtClean="0">
                  <a:latin typeface="Arial Narrow"/>
                  <a:cs typeface="Arial Narrow"/>
                </a:rPr>
                <a:t>10150</a:t>
              </a:r>
            </a:p>
          </p:txBody>
        </p:sp>
        <p:sp>
          <p:nvSpPr>
            <p:cNvPr id="12" name="TextBox 11"/>
            <p:cNvSpPr txBox="1"/>
            <p:nvPr/>
          </p:nvSpPr>
          <p:spPr>
            <a:xfrm>
              <a:off x="6759920" y="6572906"/>
              <a:ext cx="535573" cy="276999"/>
            </a:xfrm>
            <a:prstGeom prst="rect">
              <a:avLst/>
            </a:prstGeom>
            <a:solidFill>
              <a:schemeClr val="bg1"/>
            </a:solidFill>
          </p:spPr>
          <p:txBody>
            <a:bodyPr wrap="none" rtlCol="0">
              <a:spAutoFit/>
            </a:bodyPr>
            <a:lstStyle/>
            <a:p>
              <a:r>
                <a:rPr lang="en-US" sz="1200" dirty="0" smtClean="0">
                  <a:latin typeface="Arial Narrow"/>
                  <a:cs typeface="Arial Narrow"/>
                </a:rPr>
                <a:t>10148</a:t>
              </a:r>
            </a:p>
          </p:txBody>
        </p:sp>
        <p:pic>
          <p:nvPicPr>
            <p:cNvPr id="13" name="Picture 12"/>
            <p:cNvPicPr>
              <a:picLocks noChangeAspect="1"/>
            </p:cNvPicPr>
            <p:nvPr/>
          </p:nvPicPr>
          <p:blipFill>
            <a:blip r:embed="rId5"/>
            <a:stretch>
              <a:fillRect/>
            </a:stretch>
          </p:blipFill>
          <p:spPr>
            <a:xfrm>
              <a:off x="241737" y="4570687"/>
              <a:ext cx="2186608" cy="2286000"/>
            </a:xfrm>
            <a:prstGeom prst="rect">
              <a:avLst/>
            </a:prstGeom>
            <a:ln>
              <a:solidFill>
                <a:srgbClr val="4F81BD"/>
              </a:solidFill>
            </a:ln>
          </p:spPr>
        </p:pic>
        <p:sp>
          <p:nvSpPr>
            <p:cNvPr id="14" name="TextBox 13"/>
            <p:cNvSpPr txBox="1"/>
            <p:nvPr/>
          </p:nvSpPr>
          <p:spPr>
            <a:xfrm>
              <a:off x="1789386" y="4529500"/>
              <a:ext cx="723275" cy="369332"/>
            </a:xfrm>
            <a:prstGeom prst="rect">
              <a:avLst/>
            </a:prstGeom>
            <a:noFill/>
          </p:spPr>
          <p:txBody>
            <a:bodyPr wrap="none" rtlCol="0">
              <a:spAutoFit/>
            </a:bodyPr>
            <a:lstStyle/>
            <a:p>
              <a:r>
                <a:rPr lang="en-US" sz="1800" b="1" dirty="0" smtClean="0">
                  <a:latin typeface="Arial Narrow"/>
                  <a:cs typeface="Arial Narrow"/>
                </a:rPr>
                <a:t>0.5 ns</a:t>
              </a:r>
            </a:p>
          </p:txBody>
        </p:sp>
        <p:sp>
          <p:nvSpPr>
            <p:cNvPr id="15" name="TextBox 14"/>
            <p:cNvSpPr txBox="1"/>
            <p:nvPr/>
          </p:nvSpPr>
          <p:spPr>
            <a:xfrm>
              <a:off x="1897116" y="6588673"/>
              <a:ext cx="535573" cy="276999"/>
            </a:xfrm>
            <a:prstGeom prst="rect">
              <a:avLst/>
            </a:prstGeom>
            <a:solidFill>
              <a:schemeClr val="bg1"/>
            </a:solidFill>
          </p:spPr>
          <p:txBody>
            <a:bodyPr wrap="none" rtlCol="0">
              <a:spAutoFit/>
            </a:bodyPr>
            <a:lstStyle/>
            <a:p>
              <a:r>
                <a:rPr lang="en-US" sz="1200" dirty="0" smtClean="0">
                  <a:latin typeface="Arial Narrow"/>
                  <a:cs typeface="Arial Narrow"/>
                </a:rPr>
                <a:t>10149</a:t>
              </a:r>
            </a:p>
          </p:txBody>
        </p:sp>
        <p:pic>
          <p:nvPicPr>
            <p:cNvPr id="16" name="Picture 15"/>
            <p:cNvPicPr>
              <a:picLocks noChangeAspect="1"/>
            </p:cNvPicPr>
            <p:nvPr/>
          </p:nvPicPr>
          <p:blipFill>
            <a:blip r:embed="rId6"/>
            <a:stretch>
              <a:fillRect/>
            </a:stretch>
          </p:blipFill>
          <p:spPr>
            <a:xfrm>
              <a:off x="2603937" y="4570687"/>
              <a:ext cx="2242038" cy="2286000"/>
            </a:xfrm>
            <a:prstGeom prst="rect">
              <a:avLst/>
            </a:prstGeom>
            <a:ln>
              <a:solidFill>
                <a:srgbClr val="4F81BD"/>
              </a:solidFill>
            </a:ln>
          </p:spPr>
        </p:pic>
        <p:sp>
          <p:nvSpPr>
            <p:cNvPr id="17" name="TextBox 16"/>
            <p:cNvSpPr txBox="1"/>
            <p:nvPr/>
          </p:nvSpPr>
          <p:spPr>
            <a:xfrm>
              <a:off x="4111216" y="4554272"/>
              <a:ext cx="723275" cy="369332"/>
            </a:xfrm>
            <a:prstGeom prst="rect">
              <a:avLst/>
            </a:prstGeom>
            <a:noFill/>
          </p:spPr>
          <p:txBody>
            <a:bodyPr wrap="none" rtlCol="0">
              <a:spAutoFit/>
            </a:bodyPr>
            <a:lstStyle/>
            <a:p>
              <a:r>
                <a:rPr lang="en-US" sz="1800" b="1" dirty="0" smtClean="0">
                  <a:latin typeface="Arial Narrow"/>
                  <a:cs typeface="Arial Narrow"/>
                </a:rPr>
                <a:t>2.2 ns</a:t>
              </a:r>
            </a:p>
          </p:txBody>
        </p:sp>
        <p:sp>
          <p:nvSpPr>
            <p:cNvPr id="18" name="TextBox 17"/>
            <p:cNvSpPr txBox="1"/>
            <p:nvPr/>
          </p:nvSpPr>
          <p:spPr>
            <a:xfrm>
              <a:off x="4322378" y="6572907"/>
              <a:ext cx="535573" cy="276999"/>
            </a:xfrm>
            <a:prstGeom prst="rect">
              <a:avLst/>
            </a:prstGeom>
            <a:solidFill>
              <a:schemeClr val="bg1"/>
            </a:solidFill>
          </p:spPr>
          <p:txBody>
            <a:bodyPr wrap="none" rtlCol="0">
              <a:spAutoFit/>
            </a:bodyPr>
            <a:lstStyle/>
            <a:p>
              <a:r>
                <a:rPr lang="en-US" sz="1200" dirty="0" smtClean="0">
                  <a:latin typeface="Arial Narrow"/>
                  <a:cs typeface="Arial Narrow"/>
                </a:rPr>
                <a:t>10151</a:t>
              </a:r>
            </a:p>
          </p:txBody>
        </p:sp>
        <p:cxnSp>
          <p:nvCxnSpPr>
            <p:cNvPr id="21" name="Straight Arrow Connector 20"/>
            <p:cNvCxnSpPr/>
            <p:nvPr/>
          </p:nvCxnSpPr>
          <p:spPr>
            <a:xfrm>
              <a:off x="1384737" y="4685482"/>
              <a:ext cx="0" cy="228600"/>
            </a:xfrm>
            <a:prstGeom prst="straightConnector1">
              <a:avLst/>
            </a:prstGeom>
            <a:ln w="28575" cmpd="sng">
              <a:solidFill>
                <a:schemeClr val="accent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1396612" y="6417599"/>
              <a:ext cx="0" cy="228600"/>
            </a:xfrm>
            <a:prstGeom prst="straightConnector1">
              <a:avLst/>
            </a:prstGeom>
            <a:ln w="28575" cmpd="sng">
              <a:solidFill>
                <a:schemeClr val="accent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919807" y="4915852"/>
              <a:ext cx="1010901" cy="307777"/>
            </a:xfrm>
            <a:prstGeom prst="rect">
              <a:avLst/>
            </a:prstGeom>
            <a:noFill/>
            <a:ln>
              <a:noFill/>
            </a:ln>
          </p:spPr>
          <p:txBody>
            <a:bodyPr wrap="none" rtlCol="0">
              <a:spAutoFit/>
            </a:bodyPr>
            <a:lstStyle/>
            <a:p>
              <a:r>
                <a:rPr lang="en-US" sz="1400" b="1" dirty="0" smtClean="0">
                  <a:solidFill>
                    <a:schemeClr val="bg1"/>
                  </a:solidFill>
                  <a:latin typeface="Arial Narrow"/>
                  <a:cs typeface="Arial Narrow"/>
                </a:rPr>
                <a:t>CH</a:t>
              </a:r>
              <a:r>
                <a:rPr lang="en-US" sz="1400" b="1" baseline="-25000" dirty="0" smtClean="0">
                  <a:solidFill>
                    <a:schemeClr val="bg1"/>
                  </a:solidFill>
                  <a:latin typeface="Arial Narrow"/>
                  <a:cs typeface="Arial Narrow"/>
                </a:rPr>
                <a:t>2</a:t>
              </a:r>
              <a:r>
                <a:rPr lang="en-US" sz="1400" b="1" dirty="0" smtClean="0">
                  <a:solidFill>
                    <a:schemeClr val="bg1"/>
                  </a:solidFill>
                  <a:latin typeface="Arial Narrow"/>
                  <a:cs typeface="Arial Narrow"/>
                </a:rPr>
                <a:t> Plasma</a:t>
              </a:r>
            </a:p>
          </p:txBody>
        </p:sp>
        <p:sp>
          <p:nvSpPr>
            <p:cNvPr id="24" name="TextBox 23"/>
            <p:cNvSpPr txBox="1"/>
            <p:nvPr/>
          </p:nvSpPr>
          <p:spPr>
            <a:xfrm>
              <a:off x="896056" y="6136150"/>
              <a:ext cx="1010901" cy="307777"/>
            </a:xfrm>
            <a:prstGeom prst="rect">
              <a:avLst/>
            </a:prstGeom>
            <a:noFill/>
            <a:ln>
              <a:noFill/>
            </a:ln>
          </p:spPr>
          <p:txBody>
            <a:bodyPr wrap="none" rtlCol="0">
              <a:spAutoFit/>
            </a:bodyPr>
            <a:lstStyle/>
            <a:p>
              <a:r>
                <a:rPr lang="en-US" sz="1400" b="1" dirty="0" smtClean="0">
                  <a:solidFill>
                    <a:schemeClr val="bg1"/>
                  </a:solidFill>
                  <a:latin typeface="Arial Narrow"/>
                  <a:cs typeface="Arial Narrow"/>
                </a:rPr>
                <a:t>CH</a:t>
              </a:r>
              <a:r>
                <a:rPr lang="en-US" sz="1400" b="1" baseline="-25000" dirty="0" smtClean="0">
                  <a:solidFill>
                    <a:schemeClr val="bg1"/>
                  </a:solidFill>
                  <a:latin typeface="Arial Narrow"/>
                  <a:cs typeface="Arial Narrow"/>
                </a:rPr>
                <a:t>2</a:t>
              </a:r>
              <a:r>
                <a:rPr lang="en-US" sz="1400" b="1" dirty="0" smtClean="0">
                  <a:solidFill>
                    <a:schemeClr val="bg1"/>
                  </a:solidFill>
                  <a:latin typeface="Arial Narrow"/>
                  <a:cs typeface="Arial Narrow"/>
                </a:rPr>
                <a:t> Plasma</a:t>
              </a:r>
            </a:p>
          </p:txBody>
        </p:sp>
        <p:sp>
          <p:nvSpPr>
            <p:cNvPr id="25" name="Rectangle 24"/>
            <p:cNvSpPr/>
            <p:nvPr/>
          </p:nvSpPr>
          <p:spPr>
            <a:xfrm>
              <a:off x="1156137" y="4570687"/>
              <a:ext cx="488675" cy="135424"/>
            </a:xfrm>
            <a:prstGeom prst="rect">
              <a:avLst/>
            </a:prstGeom>
            <a:solidFill>
              <a:srgbClr val="FF0000"/>
            </a:solidFill>
            <a:ln>
              <a:no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ectangle 25"/>
            <p:cNvSpPr/>
            <p:nvPr/>
          </p:nvSpPr>
          <p:spPr>
            <a:xfrm>
              <a:off x="1156137" y="6661929"/>
              <a:ext cx="488675" cy="135424"/>
            </a:xfrm>
            <a:prstGeom prst="rect">
              <a:avLst/>
            </a:prstGeom>
            <a:solidFill>
              <a:srgbClr val="0000FF"/>
            </a:solidFill>
            <a:ln>
              <a:no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Arrow Connector 27"/>
            <p:cNvCxnSpPr/>
            <p:nvPr/>
          </p:nvCxnSpPr>
          <p:spPr>
            <a:xfrm rot="5400000">
              <a:off x="-537933" y="5682158"/>
              <a:ext cx="1932828" cy="584"/>
            </a:xfrm>
            <a:prstGeom prst="straightConnector1">
              <a:avLst/>
            </a:prstGeom>
            <a:ln w="28575">
              <a:solidFill>
                <a:schemeClr val="accent1">
                  <a:lumMod val="75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627382" y="4549156"/>
              <a:ext cx="723275" cy="369332"/>
            </a:xfrm>
            <a:prstGeom prst="rect">
              <a:avLst/>
            </a:prstGeom>
            <a:noFill/>
          </p:spPr>
          <p:txBody>
            <a:bodyPr wrap="none" rtlCol="0">
              <a:spAutoFit/>
            </a:bodyPr>
            <a:lstStyle/>
            <a:p>
              <a:r>
                <a:rPr lang="en-US" sz="1800" b="1" dirty="0" smtClean="0">
                  <a:latin typeface="Arial Narrow"/>
                  <a:cs typeface="Arial Narrow"/>
                </a:rPr>
                <a:t>3.7 ns</a:t>
              </a:r>
            </a:p>
          </p:txBody>
        </p:sp>
        <p:sp>
          <p:nvSpPr>
            <p:cNvPr id="30" name="TextBox 29"/>
            <p:cNvSpPr txBox="1"/>
            <p:nvPr/>
          </p:nvSpPr>
          <p:spPr>
            <a:xfrm rot="16200000">
              <a:off x="3664" y="5498961"/>
              <a:ext cx="570990" cy="307777"/>
            </a:xfrm>
            <a:prstGeom prst="rect">
              <a:avLst/>
            </a:prstGeom>
            <a:noFill/>
            <a:ln>
              <a:noFill/>
            </a:ln>
          </p:spPr>
          <p:txBody>
            <a:bodyPr wrap="none" rtlCol="0">
              <a:spAutoFit/>
            </a:bodyPr>
            <a:lstStyle/>
            <a:p>
              <a:r>
                <a:rPr lang="en-US" sz="1400" b="1" dirty="0" smtClean="0">
                  <a:latin typeface="Arial Narrow"/>
                  <a:cs typeface="Arial Narrow"/>
                </a:rPr>
                <a:t>8 mm</a:t>
              </a:r>
            </a:p>
          </p:txBody>
        </p:sp>
      </p:grpSp>
      <p:grpSp>
        <p:nvGrpSpPr>
          <p:cNvPr id="4" name="Group 32"/>
          <p:cNvGrpSpPr/>
          <p:nvPr/>
        </p:nvGrpSpPr>
        <p:grpSpPr>
          <a:xfrm rot="1800000">
            <a:off x="2045948" y="5106294"/>
            <a:ext cx="490156" cy="549281"/>
            <a:chOff x="4427330" y="3503643"/>
            <a:chExt cx="658659" cy="736528"/>
          </a:xfrm>
        </p:grpSpPr>
        <p:sp>
          <p:nvSpPr>
            <p:cNvPr id="34" name="Teardrop 33"/>
            <p:cNvSpPr/>
            <p:nvPr/>
          </p:nvSpPr>
          <p:spPr>
            <a:xfrm rot="17157740">
              <a:off x="4427330" y="3581512"/>
              <a:ext cx="658659" cy="658659"/>
            </a:xfrm>
            <a:prstGeom prst="teardrop">
              <a:avLst/>
            </a:prstGeom>
            <a:solidFill>
              <a:srgbClr val="FF0000">
                <a:alpha val="25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12700" cmpd="sng">
                  <a:solidFill>
                    <a:schemeClr val="tx1"/>
                  </a:solidFill>
                </a:ln>
              </a:endParaRPr>
            </a:p>
          </p:txBody>
        </p:sp>
        <p:cxnSp>
          <p:nvCxnSpPr>
            <p:cNvPr id="35" name="Straight Arrow Connector 34"/>
            <p:cNvCxnSpPr>
              <a:stCxn id="34" idx="7"/>
              <a:endCxn id="34" idx="3"/>
            </p:cNvCxnSpPr>
            <p:nvPr/>
          </p:nvCxnSpPr>
          <p:spPr>
            <a:xfrm>
              <a:off x="4530595" y="3503643"/>
              <a:ext cx="385916" cy="695132"/>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 name="Group 35"/>
          <p:cNvGrpSpPr/>
          <p:nvPr/>
        </p:nvGrpSpPr>
        <p:grpSpPr>
          <a:xfrm rot="1988817">
            <a:off x="2049001" y="6335905"/>
            <a:ext cx="472641" cy="500961"/>
            <a:chOff x="4792468" y="4193886"/>
            <a:chExt cx="658659" cy="724940"/>
          </a:xfrm>
        </p:grpSpPr>
        <p:sp>
          <p:nvSpPr>
            <p:cNvPr id="37" name="Teardrop 36"/>
            <p:cNvSpPr/>
            <p:nvPr/>
          </p:nvSpPr>
          <p:spPr>
            <a:xfrm rot="6188918">
              <a:off x="4792468" y="4193886"/>
              <a:ext cx="658659" cy="658659"/>
            </a:xfrm>
            <a:prstGeom prst="teardrop">
              <a:avLst/>
            </a:prstGeom>
            <a:solidFill>
              <a:srgbClr val="0000FF">
                <a:alpha val="25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12700" cmpd="sng">
                  <a:solidFill>
                    <a:schemeClr val="tx1"/>
                  </a:solidFill>
                </a:ln>
              </a:endParaRPr>
            </a:p>
          </p:txBody>
        </p:sp>
        <p:cxnSp>
          <p:nvCxnSpPr>
            <p:cNvPr id="38" name="Straight Arrow Connector 37"/>
            <p:cNvCxnSpPr>
              <a:stCxn id="37" idx="7"/>
              <a:endCxn id="37" idx="3"/>
            </p:cNvCxnSpPr>
            <p:nvPr/>
          </p:nvCxnSpPr>
          <p:spPr>
            <a:xfrm flipH="1" flipV="1">
              <a:off x="4948004" y="4243476"/>
              <a:ext cx="419574" cy="675350"/>
            </a:xfrm>
            <a:prstGeom prst="straightConnector1">
              <a:avLst/>
            </a:prstGeom>
            <a:ln w="762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p:nvPr/>
        </p:nvCxnSpPr>
        <p:spPr>
          <a:xfrm>
            <a:off x="1238250" y="5581650"/>
            <a:ext cx="704850" cy="266700"/>
          </a:xfrm>
          <a:prstGeom prst="straightConnector1">
            <a:avLst/>
          </a:prstGeom>
          <a:ln w="38100">
            <a:solidFill>
              <a:srgbClr val="CC0099"/>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rot="1310247">
            <a:off x="1049631" y="5675440"/>
            <a:ext cx="849913" cy="307777"/>
          </a:xfrm>
          <a:prstGeom prst="rect">
            <a:avLst/>
          </a:prstGeom>
          <a:noFill/>
        </p:spPr>
        <p:txBody>
          <a:bodyPr wrap="none" rtlCol="0">
            <a:spAutoFit/>
          </a:bodyPr>
          <a:lstStyle/>
          <a:p>
            <a:r>
              <a:rPr lang="en-US" sz="1400" b="1" dirty="0" smtClean="0"/>
              <a:t>protons</a:t>
            </a:r>
            <a:endParaRPr lang="en-US" sz="1400" b="1" dirty="0"/>
          </a:p>
        </p:txBody>
      </p:sp>
      <p:cxnSp>
        <p:nvCxnSpPr>
          <p:cNvPr id="43" name="Straight Arrow Connector 42"/>
          <p:cNvCxnSpPr/>
          <p:nvPr/>
        </p:nvCxnSpPr>
        <p:spPr>
          <a:xfrm rot="10800000" flipV="1">
            <a:off x="2600326" y="5610225"/>
            <a:ext cx="676275" cy="304800"/>
          </a:xfrm>
          <a:prstGeom prst="straightConnector1">
            <a:avLst/>
          </a:prstGeom>
          <a:ln w="38100">
            <a:solidFill>
              <a:srgbClr val="CC0099"/>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20165107">
            <a:off x="2706980" y="5684964"/>
            <a:ext cx="849913" cy="307777"/>
          </a:xfrm>
          <a:prstGeom prst="rect">
            <a:avLst/>
          </a:prstGeom>
          <a:noFill/>
        </p:spPr>
        <p:txBody>
          <a:bodyPr wrap="none" rtlCol="0">
            <a:spAutoFit/>
          </a:bodyPr>
          <a:lstStyle/>
          <a:p>
            <a:r>
              <a:rPr lang="en-US" sz="1400" b="1" dirty="0" smtClean="0"/>
              <a:t>protons</a:t>
            </a:r>
            <a:endParaRPr lang="en-US" sz="1400" b="1" dirty="0"/>
          </a:p>
        </p:txBody>
      </p:sp>
      <p:sp>
        <p:nvSpPr>
          <p:cNvPr id="48" name="TextBox 47"/>
          <p:cNvSpPr txBox="1"/>
          <p:nvPr/>
        </p:nvSpPr>
        <p:spPr>
          <a:xfrm rot="336149">
            <a:off x="2712061" y="4978495"/>
            <a:ext cx="1102674" cy="307777"/>
          </a:xfrm>
          <a:prstGeom prst="rect">
            <a:avLst/>
          </a:prstGeom>
          <a:noFill/>
        </p:spPr>
        <p:txBody>
          <a:bodyPr wrap="none" rtlCol="0">
            <a:spAutoFit/>
          </a:bodyPr>
          <a:lstStyle/>
          <a:p>
            <a:r>
              <a:rPr lang="en-US" sz="1400" b="1" dirty="0" smtClean="0"/>
              <a:t>EP UV, 2kJ</a:t>
            </a:r>
            <a:endParaRPr lang="en-US" sz="1400" b="1" dirty="0"/>
          </a:p>
        </p:txBody>
      </p:sp>
      <p:sp>
        <p:nvSpPr>
          <p:cNvPr id="49" name="TextBox 48"/>
          <p:cNvSpPr txBox="1"/>
          <p:nvPr/>
        </p:nvSpPr>
        <p:spPr>
          <a:xfrm rot="18141106">
            <a:off x="3734086" y="4472037"/>
            <a:ext cx="721608" cy="307777"/>
          </a:xfrm>
          <a:prstGeom prst="rect">
            <a:avLst/>
          </a:prstGeom>
          <a:noFill/>
        </p:spPr>
        <p:txBody>
          <a:bodyPr wrap="none" rtlCol="0">
            <a:spAutoFit/>
          </a:bodyPr>
          <a:lstStyle/>
          <a:p>
            <a:r>
              <a:rPr lang="en-US" sz="1400" b="1" dirty="0" smtClean="0"/>
              <a:t>EP UV</a:t>
            </a:r>
            <a:endParaRPr lang="en-US" sz="1400" b="1" dirty="0"/>
          </a:p>
        </p:txBody>
      </p:sp>
      <p:sp>
        <p:nvSpPr>
          <p:cNvPr id="50" name="TextBox 49"/>
          <p:cNvSpPr txBox="1"/>
          <p:nvPr/>
        </p:nvSpPr>
        <p:spPr>
          <a:xfrm rot="1710421">
            <a:off x="34511" y="5113167"/>
            <a:ext cx="711990" cy="307777"/>
          </a:xfrm>
          <a:prstGeom prst="rect">
            <a:avLst/>
          </a:prstGeom>
          <a:noFill/>
        </p:spPr>
        <p:txBody>
          <a:bodyPr wrap="none" rtlCol="0">
            <a:spAutoFit/>
          </a:bodyPr>
          <a:lstStyle/>
          <a:p>
            <a:r>
              <a:rPr lang="en-US" sz="1400" b="1" dirty="0" smtClean="0"/>
              <a:t>EP SP</a:t>
            </a:r>
            <a:endParaRPr lang="en-US" sz="1400" b="1" dirty="0"/>
          </a:p>
        </p:txBody>
      </p:sp>
      <p:sp>
        <p:nvSpPr>
          <p:cNvPr id="51" name="TextBox 50"/>
          <p:cNvSpPr txBox="1"/>
          <p:nvPr/>
        </p:nvSpPr>
        <p:spPr>
          <a:xfrm rot="20577680">
            <a:off x="3970635" y="5375926"/>
            <a:ext cx="711990" cy="307777"/>
          </a:xfrm>
          <a:prstGeom prst="rect">
            <a:avLst/>
          </a:prstGeom>
          <a:noFill/>
        </p:spPr>
        <p:txBody>
          <a:bodyPr wrap="none" rtlCol="0">
            <a:spAutoFit/>
          </a:bodyPr>
          <a:lstStyle/>
          <a:p>
            <a:r>
              <a:rPr lang="en-US" sz="1400" b="1" dirty="0" smtClean="0"/>
              <a:t>EP SP</a:t>
            </a:r>
            <a:endParaRPr lang="en-US" sz="1400" b="1" dirty="0"/>
          </a:p>
        </p:txBody>
      </p:sp>
      <p:sp>
        <p:nvSpPr>
          <p:cNvPr id="41" name="Slide Number Placeholder 3"/>
          <p:cNvSpPr>
            <a:spLocks noGrp="1"/>
          </p:cNvSpPr>
          <p:nvPr>
            <p:ph type="sldNum" sz="quarter" idx="12"/>
          </p:nvPr>
        </p:nvSpPr>
        <p:spPr>
          <a:xfrm>
            <a:off x="9615357" y="7339950"/>
            <a:ext cx="228602" cy="107722"/>
          </a:xfrm>
        </p:spPr>
        <p:txBody>
          <a:bodyPr/>
          <a:lstStyle/>
          <a:p>
            <a:fld id="{78DCE5C6-CC67-AD46-BF96-E669D4601726}" type="slidenum">
              <a:rPr lang="en-US" smtClean="0"/>
              <a:pPr/>
              <a:t>21</a:t>
            </a:fld>
            <a:endParaRPr lang="en-US" dirty="0"/>
          </a:p>
        </p:txBody>
      </p:sp>
    </p:spTree>
    <p:extLst>
      <p:ext uri="{BB962C8B-B14F-4D97-AF65-F5344CB8AC3E}">
        <p14:creationId xmlns="" xmlns:p14="http://schemas.microsoft.com/office/powerpoint/2010/main" val="1924992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6826468" y="2328316"/>
            <a:ext cx="2900856" cy="370489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Picture 2" descr="C:\Park09\LDRD\11-ER-Park_Collisionless\presentation_kammarad\cr.bmp"/>
          <p:cNvPicPr>
            <a:picLocks noChangeAspect="1" noChangeArrowheads="1"/>
          </p:cNvPicPr>
          <p:nvPr/>
        </p:nvPicPr>
        <p:blipFill>
          <a:blip r:embed="rId2" cstate="print"/>
          <a:srcRect l="3401" r="53772" b="27869"/>
          <a:stretch>
            <a:fillRect/>
          </a:stretch>
        </p:blipFill>
        <p:spPr bwMode="auto">
          <a:xfrm>
            <a:off x="7064846" y="2378509"/>
            <a:ext cx="2610734" cy="3297830"/>
          </a:xfrm>
          <a:prstGeom prst="rect">
            <a:avLst/>
          </a:prstGeom>
          <a:noFill/>
        </p:spPr>
      </p:pic>
      <p:pic>
        <p:nvPicPr>
          <p:cNvPr id="51" name="Picture 1"/>
          <p:cNvPicPr>
            <a:picLocks noChangeAspect="1" noChangeArrowheads="1"/>
          </p:cNvPicPr>
          <p:nvPr/>
        </p:nvPicPr>
        <p:blipFill>
          <a:blip r:embed="rId3"/>
          <a:srcRect/>
          <a:stretch>
            <a:fillRect/>
          </a:stretch>
        </p:blipFill>
        <p:spPr bwMode="auto">
          <a:xfrm>
            <a:off x="3539780" y="2366487"/>
            <a:ext cx="2907030" cy="3560445"/>
          </a:xfrm>
          <a:prstGeom prst="rect">
            <a:avLst/>
          </a:prstGeom>
          <a:noFill/>
          <a:ln w="9525">
            <a:noFill/>
            <a:miter lim="800000"/>
            <a:headEnd/>
            <a:tailEnd/>
          </a:ln>
        </p:spPr>
      </p:pic>
      <p:sp>
        <p:nvSpPr>
          <p:cNvPr id="60" name="Rectangle 59"/>
          <p:cNvSpPr/>
          <p:nvPr/>
        </p:nvSpPr>
        <p:spPr>
          <a:xfrm>
            <a:off x="6821214" y="1676670"/>
            <a:ext cx="2916621" cy="646386"/>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59" name="Rectangle 58"/>
          <p:cNvSpPr/>
          <p:nvPr/>
        </p:nvSpPr>
        <p:spPr>
          <a:xfrm>
            <a:off x="3531477" y="1697691"/>
            <a:ext cx="2916621" cy="646386"/>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53" name="Rectangle 52"/>
          <p:cNvSpPr/>
          <p:nvPr/>
        </p:nvSpPr>
        <p:spPr>
          <a:xfrm>
            <a:off x="425669" y="1792279"/>
            <a:ext cx="2837794" cy="419363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Box 9"/>
          <p:cNvSpPr txBox="1">
            <a:spLocks noChangeArrowheads="1"/>
          </p:cNvSpPr>
          <p:nvPr/>
        </p:nvSpPr>
        <p:spPr bwMode="auto">
          <a:xfrm>
            <a:off x="520262" y="6190864"/>
            <a:ext cx="9076242" cy="882541"/>
          </a:xfrm>
          <a:prstGeom prst="rect">
            <a:avLst/>
          </a:prstGeom>
          <a:solidFill>
            <a:srgbClr val="FFFFBF"/>
          </a:solidFill>
          <a:ln w="12700">
            <a:solidFill>
              <a:schemeClr val="tx1"/>
            </a:solidFill>
            <a:miter lim="800000"/>
            <a:headEnd/>
            <a:tailEnd/>
          </a:ln>
        </p:spPr>
        <p:txBody>
          <a:bodyPr wrap="square" lIns="91429" tIns="45714" rIns="91429" bIns="45714" anchor="ctr">
            <a:noAutofit/>
          </a:bodyPr>
          <a:lstStyle/>
          <a:p>
            <a:pPr algn="ctr"/>
            <a:r>
              <a:rPr lang="en-US" b="1" dirty="0" smtClean="0"/>
              <a:t>Laser driven experiments can </a:t>
            </a:r>
            <a:r>
              <a:rPr lang="en-US" b="1" kern="0" dirty="0" smtClean="0">
                <a:cs typeface="Arial" pitchFamily="34" charset="0"/>
              </a:rPr>
              <a:t>study microphysics of high mach number plasma flow interactions and </a:t>
            </a:r>
            <a:r>
              <a:rPr lang="en-US" b="1" kern="0" dirty="0" err="1" smtClean="0">
                <a:cs typeface="Arial" pitchFamily="34" charset="0"/>
              </a:rPr>
              <a:t>collisionless</a:t>
            </a:r>
            <a:r>
              <a:rPr lang="en-US" b="1" kern="0" dirty="0" smtClean="0">
                <a:cs typeface="Arial" pitchFamily="34" charset="0"/>
              </a:rPr>
              <a:t> shock formation</a:t>
            </a:r>
            <a:endParaRPr lang="en-US" b="1" dirty="0"/>
          </a:p>
        </p:txBody>
      </p:sp>
      <p:sp>
        <p:nvSpPr>
          <p:cNvPr id="28" name="Title 27"/>
          <p:cNvSpPr>
            <a:spLocks noGrp="1"/>
          </p:cNvSpPr>
          <p:nvPr>
            <p:ph type="title"/>
          </p:nvPr>
        </p:nvSpPr>
        <p:spPr>
          <a:xfrm>
            <a:off x="504493" y="304146"/>
            <a:ext cx="8040417" cy="774702"/>
          </a:xfrm>
        </p:spPr>
        <p:txBody>
          <a:bodyPr/>
          <a:lstStyle/>
          <a:p>
            <a:r>
              <a:rPr lang="en-US" kern="0" dirty="0" err="1" smtClean="0">
                <a:cs typeface="ＭＳ Ｐゴシック" pitchFamily="-65" charset="-128"/>
              </a:rPr>
              <a:t>Collisionless</a:t>
            </a:r>
            <a:r>
              <a:rPr lang="en-US" kern="0" dirty="0" smtClean="0">
                <a:cs typeface="ＭＳ Ｐゴシック" pitchFamily="-65" charset="-128"/>
              </a:rPr>
              <a:t> shocks are ubiquitous in astrophysics and are believed to be responsible for many astrophysical phenomenon</a:t>
            </a:r>
            <a:endParaRPr lang="en-US" dirty="0"/>
          </a:p>
        </p:txBody>
      </p:sp>
      <p:sp>
        <p:nvSpPr>
          <p:cNvPr id="40" name="TextBox 38"/>
          <p:cNvSpPr txBox="1">
            <a:spLocks noChangeArrowheads="1"/>
          </p:cNvSpPr>
          <p:nvPr/>
        </p:nvSpPr>
        <p:spPr bwMode="auto">
          <a:xfrm>
            <a:off x="559682" y="1871267"/>
            <a:ext cx="633507" cy="307777"/>
          </a:xfrm>
          <a:prstGeom prst="rect">
            <a:avLst/>
          </a:prstGeom>
          <a:noFill/>
          <a:ln w="9525">
            <a:noFill/>
            <a:miter lim="800000"/>
            <a:headEnd/>
            <a:tailEnd/>
          </a:ln>
        </p:spPr>
        <p:txBody>
          <a:bodyPr wrap="none">
            <a:spAutoFit/>
          </a:bodyPr>
          <a:lstStyle/>
          <a:p>
            <a:r>
              <a:rPr lang="en-US" sz="1400" b="1" dirty="0">
                <a:solidFill>
                  <a:srgbClr val="FFFF00"/>
                </a:solidFill>
              </a:rPr>
              <a:t>Solar</a:t>
            </a:r>
          </a:p>
        </p:txBody>
      </p:sp>
      <p:pic>
        <p:nvPicPr>
          <p:cNvPr id="41" name="Picture 5"/>
          <p:cNvPicPr>
            <a:picLocks noChangeAspect="1" noChangeArrowheads="1"/>
          </p:cNvPicPr>
          <p:nvPr/>
        </p:nvPicPr>
        <p:blipFill>
          <a:blip r:embed="rId4" cstate="print"/>
          <a:srcRect/>
          <a:stretch>
            <a:fillRect/>
          </a:stretch>
        </p:blipFill>
        <p:spPr bwMode="auto">
          <a:xfrm>
            <a:off x="1152255" y="4886641"/>
            <a:ext cx="1890489" cy="1081259"/>
          </a:xfrm>
          <a:prstGeom prst="rect">
            <a:avLst/>
          </a:prstGeom>
          <a:noFill/>
          <a:ln w="12700">
            <a:noFill/>
            <a:miter lim="800000"/>
            <a:headEnd/>
            <a:tailEnd/>
          </a:ln>
        </p:spPr>
      </p:pic>
      <p:sp>
        <p:nvSpPr>
          <p:cNvPr id="42" name="TextBox 35"/>
          <p:cNvSpPr txBox="1">
            <a:spLocks noChangeArrowheads="1"/>
          </p:cNvSpPr>
          <p:nvPr/>
        </p:nvSpPr>
        <p:spPr bwMode="auto">
          <a:xfrm>
            <a:off x="522302" y="4539639"/>
            <a:ext cx="583814" cy="307777"/>
          </a:xfrm>
          <a:prstGeom prst="rect">
            <a:avLst/>
          </a:prstGeom>
          <a:noFill/>
          <a:ln w="9525">
            <a:noFill/>
            <a:miter lim="800000"/>
            <a:headEnd/>
            <a:tailEnd/>
          </a:ln>
        </p:spPr>
        <p:txBody>
          <a:bodyPr wrap="none">
            <a:spAutoFit/>
          </a:bodyPr>
          <a:lstStyle/>
          <a:p>
            <a:r>
              <a:rPr lang="en-US" sz="1400" b="1" dirty="0">
                <a:solidFill>
                  <a:srgbClr val="FFFF00"/>
                </a:solidFill>
              </a:rPr>
              <a:t>GRB</a:t>
            </a:r>
          </a:p>
        </p:txBody>
      </p:sp>
      <p:sp>
        <p:nvSpPr>
          <p:cNvPr id="43" name="TextBox 9"/>
          <p:cNvSpPr txBox="1">
            <a:spLocks noChangeArrowheads="1"/>
          </p:cNvSpPr>
          <p:nvPr/>
        </p:nvSpPr>
        <p:spPr bwMode="auto">
          <a:xfrm>
            <a:off x="3660559" y="1717562"/>
            <a:ext cx="2546350" cy="646331"/>
          </a:xfrm>
          <a:prstGeom prst="rect">
            <a:avLst/>
          </a:prstGeom>
          <a:noFill/>
          <a:ln w="9525">
            <a:noFill/>
            <a:miter lim="800000"/>
            <a:headEnd/>
            <a:tailEnd/>
          </a:ln>
        </p:spPr>
        <p:txBody>
          <a:bodyPr>
            <a:spAutoFit/>
          </a:bodyPr>
          <a:lstStyle/>
          <a:p>
            <a:pPr algn="ctr"/>
            <a:r>
              <a:rPr lang="en-US" sz="1800" b="1" dirty="0">
                <a:latin typeface="Arial" charset="0"/>
                <a:cs typeface="Arial" charset="0"/>
                <a:sym typeface="Arial" charset="0"/>
              </a:rPr>
              <a:t>Generate and Amplify magnetic </a:t>
            </a:r>
            <a:r>
              <a:rPr lang="en-US" sz="1800" b="1" dirty="0" smtClean="0">
                <a:latin typeface="Arial" charset="0"/>
                <a:cs typeface="Arial" charset="0"/>
                <a:sym typeface="Arial" charset="0"/>
              </a:rPr>
              <a:t>fields</a:t>
            </a:r>
          </a:p>
        </p:txBody>
      </p:sp>
      <p:sp>
        <p:nvSpPr>
          <p:cNvPr id="47" name="TextBox 46"/>
          <p:cNvSpPr txBox="1"/>
          <p:nvPr/>
        </p:nvSpPr>
        <p:spPr>
          <a:xfrm rot="16200000">
            <a:off x="6370534" y="3942727"/>
            <a:ext cx="1249060" cy="307777"/>
          </a:xfrm>
          <a:prstGeom prst="rect">
            <a:avLst/>
          </a:prstGeom>
          <a:noFill/>
        </p:spPr>
        <p:txBody>
          <a:bodyPr wrap="none" rtlCol="0">
            <a:spAutoFit/>
          </a:bodyPr>
          <a:lstStyle/>
          <a:p>
            <a:r>
              <a:rPr lang="en-US" sz="1400" b="1" dirty="0" smtClean="0"/>
              <a:t>Particle Flux</a:t>
            </a:r>
            <a:endParaRPr lang="en-US" sz="1400" b="1" baseline="30000" dirty="0"/>
          </a:p>
        </p:txBody>
      </p:sp>
      <p:sp>
        <p:nvSpPr>
          <p:cNvPr id="48" name="TextBox 47"/>
          <p:cNvSpPr txBox="1"/>
          <p:nvPr/>
        </p:nvSpPr>
        <p:spPr>
          <a:xfrm>
            <a:off x="7972762" y="5737331"/>
            <a:ext cx="692818" cy="307777"/>
          </a:xfrm>
          <a:prstGeom prst="rect">
            <a:avLst/>
          </a:prstGeom>
          <a:noFill/>
        </p:spPr>
        <p:txBody>
          <a:bodyPr wrap="none" rtlCol="0">
            <a:spAutoFit/>
          </a:bodyPr>
          <a:lstStyle/>
          <a:p>
            <a:r>
              <a:rPr lang="en-US" sz="1400" b="1" dirty="0" smtClean="0"/>
              <a:t>E (</a:t>
            </a:r>
            <a:r>
              <a:rPr lang="en-US" sz="1400" b="1" dirty="0" err="1" smtClean="0"/>
              <a:t>eV</a:t>
            </a:r>
            <a:r>
              <a:rPr lang="en-US" sz="1400" b="1" dirty="0" smtClean="0"/>
              <a:t>)</a:t>
            </a:r>
            <a:endParaRPr lang="en-US" sz="1400" b="1" dirty="0"/>
          </a:p>
        </p:txBody>
      </p:sp>
      <p:sp>
        <p:nvSpPr>
          <p:cNvPr id="52" name="Rectangle 51"/>
          <p:cNvSpPr/>
          <p:nvPr/>
        </p:nvSpPr>
        <p:spPr>
          <a:xfrm>
            <a:off x="3524835" y="5101333"/>
            <a:ext cx="2457920" cy="523216"/>
          </a:xfrm>
          <a:prstGeom prst="rect">
            <a:avLst/>
          </a:prstGeom>
        </p:spPr>
        <p:txBody>
          <a:bodyPr wrap="square" lIns="91435" tIns="45718" rIns="91435" bIns="45718">
            <a:spAutoFit/>
          </a:bodyPr>
          <a:lstStyle/>
          <a:p>
            <a:pPr>
              <a:defRPr/>
            </a:pPr>
            <a:r>
              <a:rPr lang="en-US" sz="1400" b="1" dirty="0" smtClean="0">
                <a:solidFill>
                  <a:schemeClr val="bg1"/>
                </a:solidFill>
                <a:latin typeface=""/>
                <a:ea typeface="msgothic" charset="0"/>
                <a:cs typeface="msgothic" charset="0"/>
              </a:rPr>
              <a:t>B-field vectors and optical image (Hubble) of M51</a:t>
            </a:r>
            <a:endParaRPr lang="en-US" sz="1400" b="1" dirty="0">
              <a:solidFill>
                <a:schemeClr val="bg1"/>
              </a:solidFill>
              <a:latin typeface=""/>
            </a:endParaRPr>
          </a:p>
        </p:txBody>
      </p:sp>
      <p:sp>
        <p:nvSpPr>
          <p:cNvPr id="54" name="TextBox 9"/>
          <p:cNvSpPr txBox="1">
            <a:spLocks noChangeArrowheads="1"/>
          </p:cNvSpPr>
          <p:nvPr/>
        </p:nvSpPr>
        <p:spPr bwMode="auto">
          <a:xfrm>
            <a:off x="7029124" y="1822666"/>
            <a:ext cx="2546350" cy="369332"/>
          </a:xfrm>
          <a:prstGeom prst="rect">
            <a:avLst/>
          </a:prstGeom>
          <a:noFill/>
          <a:ln w="9525">
            <a:noFill/>
            <a:miter lim="800000"/>
            <a:headEnd/>
            <a:tailEnd/>
          </a:ln>
        </p:spPr>
        <p:txBody>
          <a:bodyPr>
            <a:spAutoFit/>
          </a:bodyPr>
          <a:lstStyle/>
          <a:p>
            <a:pPr marL="236538" indent="-236538" algn="ctr"/>
            <a:r>
              <a:rPr lang="en-US" sz="1800" b="1" dirty="0" smtClean="0">
                <a:latin typeface="Arial" charset="0"/>
                <a:cs typeface="Arial" charset="0"/>
                <a:sym typeface="Arial" charset="0"/>
              </a:rPr>
              <a:t>Accelerate particles</a:t>
            </a:r>
            <a:endParaRPr lang="en-US" sz="1800" b="1" dirty="0">
              <a:latin typeface="Arial" charset="0"/>
              <a:cs typeface="Arial" charset="0"/>
              <a:sym typeface="Arial" charset="0"/>
            </a:endParaRPr>
          </a:p>
        </p:txBody>
      </p:sp>
      <p:sp>
        <p:nvSpPr>
          <p:cNvPr id="50" name="TextBox 49"/>
          <p:cNvSpPr txBox="1"/>
          <p:nvPr/>
        </p:nvSpPr>
        <p:spPr>
          <a:xfrm>
            <a:off x="4590909" y="5641864"/>
            <a:ext cx="1843924" cy="276999"/>
          </a:xfrm>
          <a:prstGeom prst="rect">
            <a:avLst/>
          </a:prstGeom>
          <a:noFill/>
        </p:spPr>
        <p:txBody>
          <a:bodyPr wrap="none" rtlCol="0">
            <a:spAutoFit/>
          </a:bodyPr>
          <a:lstStyle/>
          <a:p>
            <a:r>
              <a:rPr lang="en-US" sz="1200" b="1" dirty="0" smtClean="0">
                <a:solidFill>
                  <a:srgbClr val="FFFF00"/>
                </a:solidFill>
                <a:latin typeface=""/>
                <a:cs typeface="Times New Roman" pitchFamily="18" charset="0"/>
              </a:rPr>
              <a:t>Fletcher, MNRAS, 2011</a:t>
            </a:r>
            <a:endParaRPr lang="en-US" sz="1200" b="1" dirty="0">
              <a:solidFill>
                <a:srgbClr val="FFFF00"/>
              </a:solidFill>
              <a:latin typeface=""/>
              <a:cs typeface="Times New Roman" pitchFamily="18" charset="0"/>
            </a:endParaRPr>
          </a:p>
        </p:txBody>
      </p:sp>
      <p:sp>
        <p:nvSpPr>
          <p:cNvPr id="58" name="TextBox 57"/>
          <p:cNvSpPr txBox="1"/>
          <p:nvPr/>
        </p:nvSpPr>
        <p:spPr>
          <a:xfrm>
            <a:off x="6905517" y="5636576"/>
            <a:ext cx="2650084" cy="246221"/>
          </a:xfrm>
          <a:prstGeom prst="rect">
            <a:avLst/>
          </a:prstGeom>
          <a:noFill/>
        </p:spPr>
        <p:txBody>
          <a:bodyPr wrap="none" rtlCol="0">
            <a:spAutoFit/>
          </a:bodyPr>
          <a:lstStyle/>
          <a:p>
            <a:r>
              <a:rPr lang="en-US" sz="1000" b="1" dirty="0" smtClean="0"/>
              <a:t>10</a:t>
            </a:r>
            <a:r>
              <a:rPr lang="en-US" sz="1000" b="1" baseline="30000" dirty="0" smtClean="0"/>
              <a:t>10</a:t>
            </a:r>
            <a:r>
              <a:rPr lang="en-US" sz="1000" b="1" dirty="0" smtClean="0"/>
              <a:t>             10</a:t>
            </a:r>
            <a:r>
              <a:rPr lang="en-US" sz="1000" b="1" baseline="30000" dirty="0" smtClean="0"/>
              <a:t>12</a:t>
            </a:r>
            <a:r>
              <a:rPr lang="en-US" sz="1000" b="1" dirty="0" smtClean="0"/>
              <a:t>                10</a:t>
            </a:r>
            <a:r>
              <a:rPr lang="en-US" sz="1000" b="1" baseline="30000" dirty="0" smtClean="0"/>
              <a:t>16</a:t>
            </a:r>
            <a:r>
              <a:rPr lang="en-US" sz="1000" b="1" dirty="0" smtClean="0"/>
              <a:t>              10</a:t>
            </a:r>
            <a:r>
              <a:rPr lang="en-US" sz="1000" b="1" baseline="30000" dirty="0" smtClean="0"/>
              <a:t>20</a:t>
            </a:r>
            <a:endParaRPr lang="en-US" sz="1000" b="1" baseline="30000" dirty="0"/>
          </a:p>
        </p:txBody>
      </p:sp>
      <p:sp>
        <p:nvSpPr>
          <p:cNvPr id="66" name="TextBox 65"/>
          <p:cNvSpPr txBox="1"/>
          <p:nvPr/>
        </p:nvSpPr>
        <p:spPr>
          <a:xfrm>
            <a:off x="7626567" y="2854154"/>
            <a:ext cx="1265444" cy="246221"/>
          </a:xfrm>
          <a:prstGeom prst="rect">
            <a:avLst/>
          </a:prstGeom>
          <a:noFill/>
        </p:spPr>
        <p:txBody>
          <a:bodyPr wrap="square" rtlCol="0">
            <a:spAutoFit/>
          </a:bodyPr>
          <a:lstStyle/>
          <a:p>
            <a:r>
              <a:rPr lang="en-US" sz="1000" dirty="0" smtClean="0"/>
              <a:t>1 Particle/m</a:t>
            </a:r>
            <a:r>
              <a:rPr lang="en-US" sz="1000" baseline="30000" dirty="0" smtClean="0"/>
              <a:t>2</a:t>
            </a:r>
            <a:r>
              <a:rPr lang="en-US" sz="1000" dirty="0" smtClean="0"/>
              <a:t>/s</a:t>
            </a:r>
            <a:endParaRPr lang="en-US" sz="1000" dirty="0"/>
          </a:p>
        </p:txBody>
      </p:sp>
      <p:sp>
        <p:nvSpPr>
          <p:cNvPr id="67" name="TextBox 66"/>
          <p:cNvSpPr txBox="1"/>
          <p:nvPr/>
        </p:nvSpPr>
        <p:spPr>
          <a:xfrm>
            <a:off x="7228673" y="4100136"/>
            <a:ext cx="1160750" cy="246221"/>
          </a:xfrm>
          <a:prstGeom prst="rect">
            <a:avLst/>
          </a:prstGeom>
          <a:noFill/>
        </p:spPr>
        <p:txBody>
          <a:bodyPr wrap="square" rtlCol="0">
            <a:spAutoFit/>
          </a:bodyPr>
          <a:lstStyle/>
          <a:p>
            <a:r>
              <a:rPr lang="en-US" sz="1000" dirty="0" smtClean="0"/>
              <a:t>1 Particle/m</a:t>
            </a:r>
            <a:r>
              <a:rPr lang="en-US" sz="1000" baseline="30000" dirty="0" smtClean="0"/>
              <a:t>2</a:t>
            </a:r>
            <a:r>
              <a:rPr lang="en-US" sz="1000" dirty="0" smtClean="0"/>
              <a:t>/yr</a:t>
            </a:r>
            <a:endParaRPr lang="en-US" sz="1000" dirty="0"/>
          </a:p>
        </p:txBody>
      </p:sp>
      <p:sp>
        <p:nvSpPr>
          <p:cNvPr id="68" name="TextBox 67"/>
          <p:cNvSpPr txBox="1"/>
          <p:nvPr/>
        </p:nvSpPr>
        <p:spPr>
          <a:xfrm>
            <a:off x="7530450" y="5143284"/>
            <a:ext cx="1286644" cy="246221"/>
          </a:xfrm>
          <a:prstGeom prst="rect">
            <a:avLst/>
          </a:prstGeom>
          <a:noFill/>
        </p:spPr>
        <p:txBody>
          <a:bodyPr wrap="square" rtlCol="0">
            <a:spAutoFit/>
          </a:bodyPr>
          <a:lstStyle/>
          <a:p>
            <a:r>
              <a:rPr lang="en-US" sz="1000" dirty="0" smtClean="0"/>
              <a:t>1 Particle/km</a:t>
            </a:r>
            <a:r>
              <a:rPr lang="en-US" sz="1000" baseline="30000" dirty="0" smtClean="0"/>
              <a:t>2</a:t>
            </a:r>
            <a:r>
              <a:rPr lang="en-US" sz="1000" dirty="0" smtClean="0"/>
              <a:t>/yr</a:t>
            </a:r>
            <a:endParaRPr lang="en-US" sz="1000" dirty="0"/>
          </a:p>
        </p:txBody>
      </p:sp>
      <p:sp>
        <p:nvSpPr>
          <p:cNvPr id="69" name="TextBox 68"/>
          <p:cNvSpPr txBox="1"/>
          <p:nvPr/>
        </p:nvSpPr>
        <p:spPr>
          <a:xfrm rot="2933103">
            <a:off x="8325952" y="3849116"/>
            <a:ext cx="484889" cy="246221"/>
          </a:xfrm>
          <a:prstGeom prst="rect">
            <a:avLst/>
          </a:prstGeom>
          <a:noFill/>
        </p:spPr>
        <p:txBody>
          <a:bodyPr wrap="square" rtlCol="0">
            <a:spAutoFit/>
          </a:bodyPr>
          <a:lstStyle/>
          <a:p>
            <a:r>
              <a:rPr lang="en-US" sz="1000" dirty="0" smtClean="0"/>
              <a:t>knee</a:t>
            </a:r>
            <a:endParaRPr lang="en-US" sz="1000" dirty="0"/>
          </a:p>
        </p:txBody>
      </p:sp>
      <p:sp>
        <p:nvSpPr>
          <p:cNvPr id="71" name="TextBox 70"/>
          <p:cNvSpPr txBox="1"/>
          <p:nvPr/>
        </p:nvSpPr>
        <p:spPr>
          <a:xfrm>
            <a:off x="471306" y="1258171"/>
            <a:ext cx="8547596" cy="307777"/>
          </a:xfrm>
          <a:prstGeom prst="rect">
            <a:avLst/>
          </a:prstGeom>
          <a:noFill/>
        </p:spPr>
        <p:txBody>
          <a:bodyPr wrap="none" rtlCol="0">
            <a:spAutoFit/>
          </a:bodyPr>
          <a:lstStyle/>
          <a:p>
            <a:r>
              <a:rPr lang="en-US" sz="1400" b="1" dirty="0" smtClean="0"/>
              <a:t>(Presura, Kugland, Spitkovsky, Li, Grosskopf, </a:t>
            </a:r>
            <a:r>
              <a:rPr lang="en-US" sz="1400" b="1" dirty="0" err="1" smtClean="0"/>
              <a:t>Fiuza</a:t>
            </a:r>
            <a:r>
              <a:rPr lang="en-US" sz="1400" b="1" dirty="0" smtClean="0"/>
              <a:t>, Davis, Ryutov, Plechaty, Sakawa,  Park, Hsu…)</a:t>
            </a:r>
            <a:endParaRPr lang="en-US" sz="1400" b="1" dirty="0"/>
          </a:p>
        </p:txBody>
      </p:sp>
      <p:pic>
        <p:nvPicPr>
          <p:cNvPr id="76802" name="Picture 2" descr="C:\Users\park1\Desktop\tycho_420.jpg"/>
          <p:cNvPicPr>
            <a:picLocks noChangeAspect="1" noChangeArrowheads="1"/>
          </p:cNvPicPr>
          <p:nvPr/>
        </p:nvPicPr>
        <p:blipFill>
          <a:blip r:embed="rId5"/>
          <a:srcRect l="8032" t="8032" r="9197" b="9904"/>
          <a:stretch>
            <a:fillRect/>
          </a:stretch>
        </p:blipFill>
        <p:spPr bwMode="auto">
          <a:xfrm>
            <a:off x="1213945" y="2916621"/>
            <a:ext cx="1987677" cy="1970689"/>
          </a:xfrm>
          <a:prstGeom prst="rect">
            <a:avLst/>
          </a:prstGeom>
          <a:noFill/>
        </p:spPr>
      </p:pic>
      <p:pic>
        <p:nvPicPr>
          <p:cNvPr id="39" name="Picture 31"/>
          <p:cNvPicPr>
            <a:picLocks noChangeAspect="1" noChangeArrowheads="1"/>
          </p:cNvPicPr>
          <p:nvPr/>
        </p:nvPicPr>
        <p:blipFill>
          <a:blip r:embed="rId6" cstate="print"/>
          <a:srcRect/>
          <a:stretch>
            <a:fillRect/>
          </a:stretch>
        </p:blipFill>
        <p:spPr bwMode="auto">
          <a:xfrm>
            <a:off x="1293762" y="1871323"/>
            <a:ext cx="1181418" cy="1111923"/>
          </a:xfrm>
          <a:prstGeom prst="rect">
            <a:avLst/>
          </a:prstGeom>
          <a:noFill/>
          <a:ln w="12700">
            <a:noFill/>
            <a:miter lim="800000"/>
            <a:headEnd/>
            <a:tailEnd/>
          </a:ln>
        </p:spPr>
      </p:pic>
      <p:sp>
        <p:nvSpPr>
          <p:cNvPr id="37" name="TextBox 11"/>
          <p:cNvSpPr txBox="1">
            <a:spLocks noChangeArrowheads="1"/>
          </p:cNvSpPr>
          <p:nvPr/>
        </p:nvSpPr>
        <p:spPr bwMode="auto">
          <a:xfrm>
            <a:off x="435139" y="2878283"/>
            <a:ext cx="1524263" cy="307777"/>
          </a:xfrm>
          <a:prstGeom prst="rect">
            <a:avLst/>
          </a:prstGeom>
          <a:noFill/>
          <a:ln w="9525">
            <a:noFill/>
            <a:miter lim="800000"/>
            <a:headEnd/>
            <a:tailEnd/>
          </a:ln>
        </p:spPr>
        <p:txBody>
          <a:bodyPr wrap="none">
            <a:spAutoFit/>
          </a:bodyPr>
          <a:lstStyle/>
          <a:p>
            <a:r>
              <a:rPr lang="en-US" sz="1400" b="1" dirty="0" smtClean="0">
                <a:solidFill>
                  <a:srgbClr val="FFFF00"/>
                </a:solidFill>
              </a:rPr>
              <a:t>SNR1572 </a:t>
            </a:r>
            <a:r>
              <a:rPr lang="en-US" sz="1400" b="1" dirty="0" err="1" smtClean="0">
                <a:solidFill>
                  <a:srgbClr val="FFFF00"/>
                </a:solidFill>
              </a:rPr>
              <a:t>Tycho</a:t>
            </a:r>
            <a:endParaRPr lang="en-US" sz="1400" b="1"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about the </a:t>
            </a:r>
            <a:r>
              <a:rPr lang="en-US" dirty="0" err="1" smtClean="0"/>
              <a:t>collisionless</a:t>
            </a:r>
            <a:r>
              <a:rPr lang="en-US" dirty="0" smtClean="0"/>
              <a:t> shocks</a:t>
            </a:r>
            <a:endParaRPr lang="en-US" dirty="0"/>
          </a:p>
        </p:txBody>
      </p:sp>
      <p:sp>
        <p:nvSpPr>
          <p:cNvPr id="115" name="Content Placeholder 114"/>
          <p:cNvSpPr>
            <a:spLocks noGrp="1"/>
          </p:cNvSpPr>
          <p:nvPr>
            <p:ph idx="1"/>
          </p:nvPr>
        </p:nvSpPr>
        <p:spPr>
          <a:xfrm>
            <a:off x="1044523" y="1420596"/>
            <a:ext cx="7603291" cy="4841981"/>
          </a:xfrm>
        </p:spPr>
        <p:txBody>
          <a:bodyPr/>
          <a:lstStyle/>
          <a:p>
            <a:pPr>
              <a:spcBef>
                <a:spcPts val="900"/>
              </a:spcBef>
            </a:pPr>
            <a:r>
              <a:rPr lang="en-US" dirty="0" smtClean="0"/>
              <a:t>Can the </a:t>
            </a:r>
            <a:r>
              <a:rPr lang="en-US" dirty="0" err="1" smtClean="0"/>
              <a:t>collsionless</a:t>
            </a:r>
            <a:r>
              <a:rPr lang="en-US" dirty="0" smtClean="0"/>
              <a:t> shocks be generated without pre-imposed magnetic fields?</a:t>
            </a:r>
          </a:p>
          <a:p>
            <a:pPr>
              <a:spcBef>
                <a:spcPts val="900"/>
              </a:spcBef>
            </a:pPr>
            <a:endParaRPr lang="en-US" dirty="0" smtClean="0"/>
          </a:p>
          <a:p>
            <a:pPr>
              <a:spcBef>
                <a:spcPts val="900"/>
              </a:spcBef>
            </a:pPr>
            <a:r>
              <a:rPr lang="en-US" dirty="0" smtClean="0"/>
              <a:t>Can the </a:t>
            </a:r>
            <a:r>
              <a:rPr lang="en-US" dirty="0" err="1" smtClean="0"/>
              <a:t>collisionless</a:t>
            </a:r>
            <a:r>
              <a:rPr lang="en-US" dirty="0" smtClean="0"/>
              <a:t> shocks create the self-generated magnetic fields?</a:t>
            </a:r>
          </a:p>
          <a:p>
            <a:pPr lvl="1"/>
            <a:r>
              <a:rPr lang="en-US" dirty="0" smtClean="0"/>
              <a:t>If so, how strong is the magnetic field?</a:t>
            </a:r>
          </a:p>
          <a:p>
            <a:pPr lvl="1"/>
            <a:r>
              <a:rPr lang="en-US" dirty="0" smtClean="0"/>
              <a:t>What is the characteristic spatial scale?</a:t>
            </a:r>
          </a:p>
          <a:p>
            <a:pPr lvl="1">
              <a:buNone/>
            </a:pPr>
            <a:endParaRPr lang="en-US" dirty="0" smtClean="0"/>
          </a:p>
          <a:p>
            <a:pPr>
              <a:spcBef>
                <a:spcPts val="900"/>
              </a:spcBef>
            </a:pPr>
            <a:r>
              <a:rPr lang="en-US" dirty="0" smtClean="0"/>
              <a:t>Under what conditions are </a:t>
            </a:r>
            <a:r>
              <a:rPr lang="en-US" dirty="0" err="1" smtClean="0"/>
              <a:t>collisionless</a:t>
            </a:r>
            <a:r>
              <a:rPr lang="en-US" dirty="0" smtClean="0"/>
              <a:t> shocks created?</a:t>
            </a:r>
          </a:p>
          <a:p>
            <a:pPr lvl="1"/>
            <a:r>
              <a:rPr lang="en-US" dirty="0" smtClean="0"/>
              <a:t>Plasma kinematics</a:t>
            </a:r>
          </a:p>
          <a:p>
            <a:endParaRPr lang="en-US" dirty="0" smtClean="0"/>
          </a:p>
          <a:p>
            <a:r>
              <a:rPr lang="en-US" dirty="0" smtClean="0"/>
              <a:t>How do </a:t>
            </a:r>
            <a:r>
              <a:rPr lang="en-US" dirty="0" err="1" smtClean="0"/>
              <a:t>collisionless</a:t>
            </a:r>
            <a:r>
              <a:rPr lang="en-US" dirty="0" smtClean="0"/>
              <a:t> shocks accelerate particles?</a:t>
            </a:r>
          </a:p>
          <a:p>
            <a:endParaRPr lang="en-US" dirty="0" smtClean="0"/>
          </a:p>
          <a:p>
            <a:pPr>
              <a:spcBef>
                <a:spcPts val="900"/>
              </a:spcBef>
            </a:pPr>
            <a:r>
              <a:rPr lang="en-US" dirty="0" smtClean="0"/>
              <a:t>How can we create such condition in a laser experiment?</a:t>
            </a:r>
          </a:p>
          <a:p>
            <a:pPr lvl="1"/>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034" y="282900"/>
            <a:ext cx="8157620" cy="774702"/>
          </a:xfrm>
        </p:spPr>
        <p:txBody>
          <a:bodyPr/>
          <a:lstStyle/>
          <a:p>
            <a:r>
              <a:rPr lang="en-US" sz="2200" dirty="0" smtClean="0"/>
              <a:t>Collisionless shocks occur when the Coulomb mean free path is much larger than the characteristic shock width</a:t>
            </a:r>
            <a:endParaRPr lang="en-US" sz="2200" dirty="0"/>
          </a:p>
        </p:txBody>
      </p:sp>
      <p:sp>
        <p:nvSpPr>
          <p:cNvPr id="6" name="TextBox 5"/>
          <p:cNvSpPr txBox="1"/>
          <p:nvPr/>
        </p:nvSpPr>
        <p:spPr>
          <a:xfrm>
            <a:off x="493165" y="1352019"/>
            <a:ext cx="4782157" cy="655554"/>
          </a:xfrm>
          <a:prstGeom prst="rect">
            <a:avLst/>
          </a:prstGeom>
          <a:noFill/>
        </p:spPr>
        <p:txBody>
          <a:bodyPr wrap="square" lIns="100574" tIns="50287" rIns="100574" bIns="50287" rtlCol="0">
            <a:spAutoFit/>
          </a:bodyPr>
          <a:lstStyle/>
          <a:p>
            <a:r>
              <a:rPr lang="en-US" sz="1800" b="1" dirty="0" smtClean="0">
                <a:latin typeface="Arial" pitchFamily="34" charset="0"/>
                <a:cs typeface="Arial" pitchFamily="34" charset="0"/>
              </a:rPr>
              <a:t>The conditions for generating a collision shock require:</a:t>
            </a:r>
          </a:p>
        </p:txBody>
      </p:sp>
      <p:sp>
        <p:nvSpPr>
          <p:cNvPr id="7" name="TextBox 6"/>
          <p:cNvSpPr txBox="1"/>
          <p:nvPr/>
        </p:nvSpPr>
        <p:spPr>
          <a:xfrm>
            <a:off x="2005953" y="6901099"/>
            <a:ext cx="1341822" cy="286222"/>
          </a:xfrm>
          <a:prstGeom prst="rect">
            <a:avLst/>
          </a:prstGeom>
          <a:noFill/>
        </p:spPr>
        <p:txBody>
          <a:bodyPr wrap="none" lIns="100574" tIns="50287" rIns="100574" bIns="50287" rtlCol="0">
            <a:spAutoFit/>
          </a:bodyPr>
          <a:lstStyle/>
          <a:p>
            <a:r>
              <a:rPr lang="en-US" sz="1200" b="1" dirty="0" smtClean="0">
                <a:latin typeface="Times New Roman" pitchFamily="18" charset="0"/>
                <a:cs typeface="Times New Roman" pitchFamily="18" charset="0"/>
              </a:rPr>
              <a:t>(D. </a:t>
            </a:r>
            <a:r>
              <a:rPr lang="en-US" sz="1200" b="1" dirty="0" err="1" smtClean="0">
                <a:latin typeface="Times New Roman" pitchFamily="18" charset="0"/>
                <a:cs typeface="Times New Roman" pitchFamily="18" charset="0"/>
              </a:rPr>
              <a:t>Ryutov</a:t>
            </a:r>
            <a:r>
              <a:rPr lang="en-US" sz="1200" b="1" dirty="0" smtClean="0">
                <a:latin typeface="Times New Roman" pitchFamily="18" charset="0"/>
                <a:cs typeface="Times New Roman" pitchFamily="18" charset="0"/>
              </a:rPr>
              <a:t>, 2010)</a:t>
            </a:r>
            <a:endParaRPr lang="en-US" sz="1200" b="1" dirty="0">
              <a:latin typeface="Times New Roman" pitchFamily="18" charset="0"/>
              <a:cs typeface="Times New Roman" pitchFamily="18" charset="0"/>
            </a:endParaRPr>
          </a:p>
        </p:txBody>
      </p:sp>
      <p:graphicFrame>
        <p:nvGraphicFramePr>
          <p:cNvPr id="8" name="Object 6"/>
          <p:cNvGraphicFramePr>
            <a:graphicFrameLocks noChangeAspect="1"/>
          </p:cNvGraphicFramePr>
          <p:nvPr/>
        </p:nvGraphicFramePr>
        <p:xfrm>
          <a:off x="713628" y="6007835"/>
          <a:ext cx="1625264" cy="677360"/>
        </p:xfrm>
        <a:graphic>
          <a:graphicData uri="http://schemas.openxmlformats.org/presentationml/2006/ole">
            <p:oleObj spid="_x0000_s75778" name="Equation" r:id="rId4" imgW="1079280" imgH="444240" progId="Equation.3">
              <p:embed/>
            </p:oleObj>
          </a:graphicData>
        </a:graphic>
      </p:graphicFrame>
      <p:graphicFrame>
        <p:nvGraphicFramePr>
          <p:cNvPr id="9" name="Object 8"/>
          <p:cNvGraphicFramePr>
            <a:graphicFrameLocks noChangeAspect="1"/>
          </p:cNvGraphicFramePr>
          <p:nvPr/>
        </p:nvGraphicFramePr>
        <p:xfrm>
          <a:off x="694253" y="5378690"/>
          <a:ext cx="2555880" cy="615505"/>
        </p:xfrm>
        <a:graphic>
          <a:graphicData uri="http://schemas.openxmlformats.org/presentationml/2006/ole">
            <p:oleObj spid="_x0000_s75779" name="Equation" r:id="rId5" imgW="1904760" imgH="457200" progId="Equation.3">
              <p:embed/>
            </p:oleObj>
          </a:graphicData>
        </a:graphic>
      </p:graphicFrame>
      <p:sp>
        <p:nvSpPr>
          <p:cNvPr id="10" name="TextBox 31"/>
          <p:cNvSpPr txBox="1">
            <a:spLocks noChangeArrowheads="1"/>
          </p:cNvSpPr>
          <p:nvPr/>
        </p:nvSpPr>
        <p:spPr bwMode="auto">
          <a:xfrm>
            <a:off x="577901" y="4026890"/>
            <a:ext cx="4532569" cy="1209562"/>
          </a:xfrm>
          <a:prstGeom prst="rect">
            <a:avLst/>
          </a:prstGeom>
          <a:noFill/>
          <a:ln w="9525">
            <a:noFill/>
            <a:miter lim="800000"/>
            <a:headEnd/>
            <a:tailEnd/>
          </a:ln>
        </p:spPr>
        <p:txBody>
          <a:bodyPr wrap="square" lIns="100584" tIns="50292" rIns="100584" bIns="50292">
            <a:spAutoFit/>
          </a:bodyPr>
          <a:lstStyle/>
          <a:p>
            <a:pPr marL="502920" indent="-502920">
              <a:defRPr/>
            </a:pPr>
            <a:r>
              <a:rPr lang="en-US" sz="1800" b="1" dirty="0">
                <a:latin typeface="MT Extra" pitchFamily="18" charset="2"/>
                <a:ea typeface="ＭＳ Ｐゴシック" pitchFamily="-65" charset="-128"/>
                <a:cs typeface="Times New Roman" pitchFamily="18" charset="0"/>
              </a:rPr>
              <a:t>l</a:t>
            </a:r>
            <a:r>
              <a:rPr lang="en-US" sz="1800" b="1" dirty="0">
                <a:ea typeface="ＭＳ Ｐゴシック" pitchFamily="-65" charset="-128"/>
                <a:cs typeface="Times New Roman" pitchFamily="18" charset="0"/>
              </a:rPr>
              <a:t>*, </a:t>
            </a:r>
            <a:r>
              <a:rPr lang="en-US" sz="1800" b="1" dirty="0" smtClean="0">
                <a:ea typeface="ＭＳ Ｐゴシック" pitchFamily="-65" charset="-128"/>
                <a:cs typeface="Times New Roman" pitchFamily="18" charset="0"/>
              </a:rPr>
              <a:t>characteristic (electrostatic or electromagnetic) instability length</a:t>
            </a:r>
          </a:p>
          <a:p>
            <a:pPr marL="502920" indent="-502920">
              <a:tabLst>
                <a:tab pos="509905" algn="l"/>
              </a:tabLst>
              <a:defRPr/>
            </a:pPr>
            <a:r>
              <a:rPr lang="en-US" sz="1800" b="1" dirty="0" smtClean="0">
                <a:latin typeface="MT Extra" pitchFamily="18" charset="2"/>
                <a:ea typeface="ＭＳ Ｐゴシック" pitchFamily="-65" charset="-128"/>
                <a:cs typeface="Times New Roman" pitchFamily="18" charset="0"/>
              </a:rPr>
              <a:t>l</a:t>
            </a:r>
            <a:r>
              <a:rPr lang="en-US" sz="1800" b="1" i="1" baseline="-25000" dirty="0" smtClean="0">
                <a:latin typeface="Times New Roman" pitchFamily="18" charset="0"/>
                <a:ea typeface="ＭＳ Ｐゴシック" pitchFamily="-65" charset="-128"/>
                <a:cs typeface="Times New Roman" pitchFamily="18" charset="0"/>
              </a:rPr>
              <a:t>int</a:t>
            </a:r>
            <a:r>
              <a:rPr lang="en-US" sz="1800" b="1" dirty="0" smtClean="0">
                <a:ea typeface="ＭＳ Ｐゴシック" pitchFamily="-65" charset="-128"/>
                <a:cs typeface="Times New Roman" pitchFamily="18" charset="0"/>
              </a:rPr>
              <a:t> </a:t>
            </a:r>
            <a:r>
              <a:rPr lang="en-US" sz="1800" b="1" dirty="0">
                <a:ea typeface="ＭＳ Ｐゴシック" pitchFamily="-65" charset="-128"/>
                <a:cs typeface="Times New Roman" pitchFamily="18" charset="0"/>
              </a:rPr>
              <a:t>intersection zone </a:t>
            </a:r>
            <a:r>
              <a:rPr lang="en-US" sz="1800" b="1" dirty="0" smtClean="0">
                <a:ea typeface="ＭＳ Ｐゴシック" pitchFamily="-65" charset="-128"/>
                <a:cs typeface="Times New Roman" pitchFamily="18" charset="0"/>
              </a:rPr>
              <a:t>length</a:t>
            </a:r>
            <a:endParaRPr lang="en-US" sz="1800" b="1" dirty="0">
              <a:ea typeface="ＭＳ Ｐゴシック" pitchFamily="-65" charset="-128"/>
              <a:cs typeface="Times New Roman" pitchFamily="18" charset="0"/>
            </a:endParaRPr>
          </a:p>
          <a:p>
            <a:pPr marL="502920" indent="-502920">
              <a:defRPr/>
            </a:pPr>
            <a:r>
              <a:rPr lang="en-US" sz="1800" b="1" dirty="0" err="1" smtClean="0">
                <a:latin typeface="Symbol" pitchFamily="18" charset="2"/>
                <a:ea typeface="ＭＳ Ｐゴシック" pitchFamily="-65" charset="-128"/>
                <a:cs typeface="Times New Roman" pitchFamily="18" charset="0"/>
              </a:rPr>
              <a:t>l</a:t>
            </a:r>
            <a:r>
              <a:rPr lang="en-US" sz="1800" b="1" i="1" baseline="-25000" dirty="0" err="1" smtClean="0">
                <a:latin typeface="Times New Roman" pitchFamily="18" charset="0"/>
                <a:ea typeface="ＭＳ Ｐゴシック" pitchFamily="-65" charset="-128"/>
                <a:cs typeface="Times New Roman" pitchFamily="18" charset="0"/>
              </a:rPr>
              <a:t>mfp</a:t>
            </a:r>
            <a:r>
              <a:rPr lang="en-US" sz="1800" b="1" dirty="0" smtClean="0">
                <a:ea typeface="ＭＳ Ｐゴシック" pitchFamily="-65" charset="-128"/>
                <a:cs typeface="Times New Roman" pitchFamily="18" charset="0"/>
              </a:rPr>
              <a:t>, </a:t>
            </a:r>
            <a:r>
              <a:rPr lang="en-US" sz="1800" b="1" dirty="0">
                <a:ea typeface="ＭＳ Ｐゴシック" pitchFamily="-65" charset="-128"/>
                <a:cs typeface="Times New Roman" pitchFamily="18" charset="0"/>
              </a:rPr>
              <a:t>Coulomb mean free path </a:t>
            </a:r>
          </a:p>
        </p:txBody>
      </p:sp>
      <p:sp>
        <p:nvSpPr>
          <p:cNvPr id="11" name="Rectangle 10"/>
          <p:cNvSpPr/>
          <p:nvPr/>
        </p:nvSpPr>
        <p:spPr>
          <a:xfrm>
            <a:off x="1407030" y="1997479"/>
            <a:ext cx="1887889" cy="378565"/>
          </a:xfrm>
          <a:prstGeom prst="rect">
            <a:avLst/>
          </a:prstGeom>
        </p:spPr>
        <p:txBody>
          <a:bodyPr wrap="none" lIns="100584" tIns="50292" rIns="100584" bIns="50292">
            <a:spAutoFit/>
          </a:bodyPr>
          <a:lstStyle/>
          <a:p>
            <a:r>
              <a:rPr lang="en-US" sz="1800" b="1" dirty="0" smtClean="0">
                <a:latin typeface="MT Extra" pitchFamily="18" charset="2"/>
              </a:rPr>
              <a:t>l</a:t>
            </a:r>
            <a:r>
              <a:rPr lang="en-US" sz="1800" b="1" i="1" dirty="0" smtClean="0"/>
              <a:t>* &lt;&lt;</a:t>
            </a:r>
            <a:r>
              <a:rPr lang="en-US" sz="1800" b="1" dirty="0" smtClean="0"/>
              <a:t> </a:t>
            </a:r>
            <a:r>
              <a:rPr lang="en-US" sz="1800" b="1" i="1" dirty="0" smtClean="0"/>
              <a:t> </a:t>
            </a:r>
            <a:r>
              <a:rPr lang="en-US" sz="1800" b="1" dirty="0" smtClean="0">
                <a:latin typeface="MT Extra" pitchFamily="18" charset="2"/>
              </a:rPr>
              <a:t>l</a:t>
            </a:r>
            <a:r>
              <a:rPr lang="en-US" sz="1800" b="1" baseline="-25000" dirty="0" smtClean="0"/>
              <a:t>int</a:t>
            </a:r>
            <a:r>
              <a:rPr lang="en-US" sz="1800" b="1" i="1" dirty="0" smtClean="0"/>
              <a:t> &lt;&lt;</a:t>
            </a:r>
            <a:r>
              <a:rPr lang="en-US" sz="1800" b="1" dirty="0" err="1" smtClean="0">
                <a:latin typeface="Symbol" pitchFamily="18" charset="2"/>
              </a:rPr>
              <a:t>l</a:t>
            </a:r>
            <a:r>
              <a:rPr lang="en-US" sz="1800" b="1" baseline="-25000" dirty="0" err="1" smtClean="0"/>
              <a:t>mfp</a:t>
            </a:r>
            <a:endParaRPr lang="en-US" sz="1800" b="1" dirty="0"/>
          </a:p>
        </p:txBody>
      </p:sp>
      <p:grpSp>
        <p:nvGrpSpPr>
          <p:cNvPr id="12" name="Group 41"/>
          <p:cNvGrpSpPr>
            <a:grpSpLocks/>
          </p:cNvGrpSpPr>
          <p:nvPr/>
        </p:nvGrpSpPr>
        <p:grpSpPr bwMode="auto">
          <a:xfrm>
            <a:off x="1553381" y="2490766"/>
            <a:ext cx="1663493" cy="1634490"/>
            <a:chOff x="3460522" y="1198770"/>
            <a:chExt cx="1512267" cy="1485900"/>
          </a:xfrm>
        </p:grpSpPr>
        <p:sp>
          <p:nvSpPr>
            <p:cNvPr id="13" name="AutoShape 18"/>
            <p:cNvSpPr>
              <a:spLocks noChangeArrowheads="1"/>
            </p:cNvSpPr>
            <p:nvPr/>
          </p:nvSpPr>
          <p:spPr bwMode="auto">
            <a:xfrm rot="5400000">
              <a:off x="4106635" y="1255920"/>
              <a:ext cx="228600" cy="1485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470 w 21600"/>
                <a:gd name="T13" fmla="*/ 4470 h 21600"/>
                <a:gd name="T14" fmla="*/ 17130 w 21600"/>
                <a:gd name="T15" fmla="*/ 17130 h 21600"/>
              </a:gdLst>
              <a:ahLst/>
              <a:cxnLst>
                <a:cxn ang="T8">
                  <a:pos x="T0" y="T1"/>
                </a:cxn>
                <a:cxn ang="T9">
                  <a:pos x="T2" y="T3"/>
                </a:cxn>
                <a:cxn ang="T10">
                  <a:pos x="T4" y="T5"/>
                </a:cxn>
                <a:cxn ang="T11">
                  <a:pos x="T6" y="T7"/>
                </a:cxn>
              </a:cxnLst>
              <a:rect l="T12" t="T13" r="T14" b="T15"/>
              <a:pathLst>
                <a:path w="21600" h="21600">
                  <a:moveTo>
                    <a:pt x="0" y="0"/>
                  </a:moveTo>
                  <a:lnTo>
                    <a:pt x="5339" y="21600"/>
                  </a:lnTo>
                  <a:lnTo>
                    <a:pt x="16261" y="21600"/>
                  </a:lnTo>
                  <a:lnTo>
                    <a:pt x="21600" y="0"/>
                  </a:lnTo>
                  <a:close/>
                </a:path>
              </a:pathLst>
            </a:custGeom>
            <a:solidFill>
              <a:srgbClr val="FF9900"/>
            </a:solidFill>
            <a:ln w="9525">
              <a:solidFill>
                <a:srgbClr val="FFCC00"/>
              </a:solidFill>
              <a:miter lim="800000"/>
              <a:headEnd/>
              <a:tailEnd/>
            </a:ln>
          </p:spPr>
          <p:txBody>
            <a:bodyPr/>
            <a:lstStyle/>
            <a:p>
              <a:endParaRPr lang="en-US" b="1"/>
            </a:p>
          </p:txBody>
        </p:sp>
        <p:sp>
          <p:nvSpPr>
            <p:cNvPr id="14" name="AutoShape 19"/>
            <p:cNvSpPr>
              <a:spLocks noChangeArrowheads="1"/>
            </p:cNvSpPr>
            <p:nvPr/>
          </p:nvSpPr>
          <p:spPr bwMode="auto">
            <a:xfrm rot="-8678159">
              <a:off x="4278085" y="1198770"/>
              <a:ext cx="228600" cy="1485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470 w 21600"/>
                <a:gd name="T13" fmla="*/ 4470 h 21600"/>
                <a:gd name="T14" fmla="*/ 17130 w 21600"/>
                <a:gd name="T15" fmla="*/ 17130 h 21600"/>
              </a:gdLst>
              <a:ahLst/>
              <a:cxnLst>
                <a:cxn ang="T8">
                  <a:pos x="T0" y="T1"/>
                </a:cxn>
                <a:cxn ang="T9">
                  <a:pos x="T2" y="T3"/>
                </a:cxn>
                <a:cxn ang="T10">
                  <a:pos x="T4" y="T5"/>
                </a:cxn>
                <a:cxn ang="T11">
                  <a:pos x="T6" y="T7"/>
                </a:cxn>
              </a:cxnLst>
              <a:rect l="T12" t="T13" r="T14" b="T15"/>
              <a:pathLst>
                <a:path w="21600" h="21600">
                  <a:moveTo>
                    <a:pt x="0" y="0"/>
                  </a:moveTo>
                  <a:lnTo>
                    <a:pt x="5339" y="21600"/>
                  </a:lnTo>
                  <a:lnTo>
                    <a:pt x="16261" y="21600"/>
                  </a:lnTo>
                  <a:lnTo>
                    <a:pt x="21600" y="0"/>
                  </a:lnTo>
                  <a:close/>
                </a:path>
              </a:pathLst>
            </a:custGeom>
            <a:solidFill>
              <a:srgbClr val="FF9900"/>
            </a:solidFill>
            <a:ln w="9525">
              <a:solidFill>
                <a:srgbClr val="FF9900"/>
              </a:solidFill>
              <a:miter lim="800000"/>
              <a:headEnd/>
              <a:tailEnd/>
            </a:ln>
          </p:spPr>
          <p:txBody>
            <a:bodyPr/>
            <a:lstStyle/>
            <a:p>
              <a:endParaRPr lang="en-US" b="1"/>
            </a:p>
          </p:txBody>
        </p:sp>
        <p:sp>
          <p:nvSpPr>
            <p:cNvPr id="15" name="Line 20"/>
            <p:cNvSpPr>
              <a:spLocks noChangeShapeType="1"/>
            </p:cNvSpPr>
            <p:nvPr/>
          </p:nvSpPr>
          <p:spPr bwMode="auto">
            <a:xfrm>
              <a:off x="3516085" y="1995695"/>
              <a:ext cx="203200" cy="0"/>
            </a:xfrm>
            <a:prstGeom prst="line">
              <a:avLst/>
            </a:prstGeom>
            <a:noFill/>
            <a:ln w="9525">
              <a:solidFill>
                <a:srgbClr val="FF0000"/>
              </a:solidFill>
              <a:round/>
              <a:headEnd/>
              <a:tailEnd type="stealth" w="sm" len="lg"/>
            </a:ln>
          </p:spPr>
          <p:txBody>
            <a:bodyPr/>
            <a:lstStyle/>
            <a:p>
              <a:endParaRPr lang="en-US" b="1"/>
            </a:p>
          </p:txBody>
        </p:sp>
        <p:sp>
          <p:nvSpPr>
            <p:cNvPr id="16" name="Line 21"/>
            <p:cNvSpPr>
              <a:spLocks noChangeShapeType="1"/>
            </p:cNvSpPr>
            <p:nvPr/>
          </p:nvSpPr>
          <p:spPr bwMode="auto">
            <a:xfrm flipH="1">
              <a:off x="4676547" y="1351170"/>
              <a:ext cx="147638" cy="166687"/>
            </a:xfrm>
            <a:prstGeom prst="line">
              <a:avLst/>
            </a:prstGeom>
            <a:noFill/>
            <a:ln w="9525">
              <a:solidFill>
                <a:srgbClr val="FF0000"/>
              </a:solidFill>
              <a:round/>
              <a:headEnd/>
              <a:tailEnd type="stealth" w="sm" len="lg"/>
            </a:ln>
          </p:spPr>
          <p:txBody>
            <a:bodyPr/>
            <a:lstStyle/>
            <a:p>
              <a:endParaRPr lang="en-US" b="1"/>
            </a:p>
          </p:txBody>
        </p:sp>
        <p:sp>
          <p:nvSpPr>
            <p:cNvPr id="17" name="Line 24"/>
            <p:cNvSpPr>
              <a:spLocks noChangeShapeType="1"/>
            </p:cNvSpPr>
            <p:nvPr/>
          </p:nvSpPr>
          <p:spPr bwMode="auto">
            <a:xfrm flipH="1">
              <a:off x="4289197" y="1922670"/>
              <a:ext cx="111125" cy="165100"/>
            </a:xfrm>
            <a:prstGeom prst="line">
              <a:avLst/>
            </a:prstGeom>
            <a:noFill/>
            <a:ln w="9525">
              <a:solidFill>
                <a:srgbClr val="000000"/>
              </a:solidFill>
              <a:round/>
              <a:headEnd type="triangle" w="sm" len="sm"/>
              <a:tailEnd type="triangle" w="sm" len="sm"/>
            </a:ln>
          </p:spPr>
          <p:txBody>
            <a:bodyPr/>
            <a:lstStyle/>
            <a:p>
              <a:endParaRPr lang="en-US" b="1"/>
            </a:p>
          </p:txBody>
        </p:sp>
        <p:sp>
          <p:nvSpPr>
            <p:cNvPr id="18" name="Rectangle 26"/>
            <p:cNvSpPr>
              <a:spLocks noChangeArrowheads="1"/>
            </p:cNvSpPr>
            <p:nvPr/>
          </p:nvSpPr>
          <p:spPr bwMode="auto">
            <a:xfrm>
              <a:off x="3460522" y="1903620"/>
              <a:ext cx="38100" cy="203200"/>
            </a:xfrm>
            <a:prstGeom prst="rect">
              <a:avLst/>
            </a:prstGeom>
            <a:solidFill>
              <a:srgbClr val="993300"/>
            </a:solidFill>
            <a:ln w="9525">
              <a:noFill/>
              <a:miter lim="800000"/>
              <a:headEnd/>
              <a:tailEnd/>
            </a:ln>
          </p:spPr>
          <p:txBody>
            <a:bodyPr/>
            <a:lstStyle/>
            <a:p>
              <a:endParaRPr lang="en-US" b="1"/>
            </a:p>
          </p:txBody>
        </p:sp>
        <p:sp>
          <p:nvSpPr>
            <p:cNvPr id="19" name="Rectangle 27"/>
            <p:cNvSpPr>
              <a:spLocks noChangeArrowheads="1"/>
            </p:cNvSpPr>
            <p:nvPr/>
          </p:nvSpPr>
          <p:spPr bwMode="auto">
            <a:xfrm rot="-2934920">
              <a:off x="4815453" y="1231314"/>
              <a:ext cx="36513" cy="203200"/>
            </a:xfrm>
            <a:prstGeom prst="rect">
              <a:avLst/>
            </a:prstGeom>
            <a:solidFill>
              <a:srgbClr val="993300"/>
            </a:solidFill>
            <a:ln w="9525">
              <a:noFill/>
              <a:miter lim="800000"/>
              <a:headEnd/>
              <a:tailEnd/>
            </a:ln>
          </p:spPr>
          <p:txBody>
            <a:bodyPr/>
            <a:lstStyle/>
            <a:p>
              <a:endParaRPr lang="en-US" b="1"/>
            </a:p>
          </p:txBody>
        </p:sp>
        <p:sp>
          <p:nvSpPr>
            <p:cNvPr id="20" name="Line 28"/>
            <p:cNvSpPr>
              <a:spLocks noChangeShapeType="1"/>
            </p:cNvSpPr>
            <p:nvPr/>
          </p:nvSpPr>
          <p:spPr bwMode="auto">
            <a:xfrm>
              <a:off x="3479572" y="1751220"/>
              <a:ext cx="847725" cy="0"/>
            </a:xfrm>
            <a:prstGeom prst="line">
              <a:avLst/>
            </a:prstGeom>
            <a:noFill/>
            <a:ln w="9525">
              <a:solidFill>
                <a:srgbClr val="000000"/>
              </a:solidFill>
              <a:round/>
              <a:headEnd type="triangle" w="sm" len="sm"/>
              <a:tailEnd type="triangle" w="sm" len="sm"/>
            </a:ln>
          </p:spPr>
          <p:txBody>
            <a:bodyPr/>
            <a:lstStyle/>
            <a:p>
              <a:endParaRPr lang="en-US" b="1"/>
            </a:p>
          </p:txBody>
        </p:sp>
        <p:sp>
          <p:nvSpPr>
            <p:cNvPr id="21" name="Text Box 25"/>
            <p:cNvSpPr txBox="1">
              <a:spLocks noChangeArrowheads="1"/>
            </p:cNvSpPr>
            <p:nvPr/>
          </p:nvSpPr>
          <p:spPr bwMode="auto">
            <a:xfrm>
              <a:off x="3942608" y="1788557"/>
              <a:ext cx="480579" cy="218374"/>
            </a:xfrm>
            <a:prstGeom prst="rect">
              <a:avLst/>
            </a:prstGeom>
            <a:noFill/>
            <a:ln w="9525">
              <a:noFill/>
              <a:miter lim="800000"/>
              <a:headEnd/>
              <a:tailEnd/>
            </a:ln>
          </p:spPr>
          <p:txBody>
            <a:bodyPr/>
            <a:lstStyle/>
            <a:p>
              <a:pPr>
                <a:spcAft>
                  <a:spcPts val="1100"/>
                </a:spcAft>
              </a:pPr>
              <a:r>
                <a:rPr lang="en-US" b="1" dirty="0">
                  <a:latin typeface="MT Extra" pitchFamily="18" charset="2"/>
                  <a:cs typeface="Times New Roman" pitchFamily="18" charset="0"/>
                </a:rPr>
                <a:t>l</a:t>
              </a:r>
              <a:r>
                <a:rPr lang="en-US" b="1" i="1" baseline="-25000" dirty="0">
                  <a:latin typeface="Times New Roman" pitchFamily="18" charset="0"/>
                  <a:cs typeface="Times New Roman" pitchFamily="18" charset="0"/>
                </a:rPr>
                <a:t>int</a:t>
              </a:r>
              <a:endParaRPr lang="en-US" b="1" dirty="0">
                <a:latin typeface="MT Extra" pitchFamily="18" charset="2"/>
              </a:endParaRPr>
            </a:p>
          </p:txBody>
        </p:sp>
        <p:sp>
          <p:nvSpPr>
            <p:cNvPr id="22" name="Text Box 29"/>
            <p:cNvSpPr txBox="1">
              <a:spLocks noChangeArrowheads="1"/>
            </p:cNvSpPr>
            <p:nvPr/>
          </p:nvSpPr>
          <p:spPr bwMode="auto">
            <a:xfrm>
              <a:off x="3621353" y="1517857"/>
              <a:ext cx="377925" cy="204066"/>
            </a:xfrm>
            <a:prstGeom prst="rect">
              <a:avLst/>
            </a:prstGeom>
            <a:noFill/>
            <a:ln w="9525">
              <a:noFill/>
              <a:miter lim="800000"/>
              <a:headEnd/>
              <a:tailEnd/>
            </a:ln>
          </p:spPr>
          <p:txBody>
            <a:bodyPr anchor="ctr"/>
            <a:lstStyle/>
            <a:p>
              <a:pPr>
                <a:spcAft>
                  <a:spcPts val="1100"/>
                </a:spcAft>
              </a:pPr>
              <a:r>
                <a:rPr lang="en-US" b="1" dirty="0">
                  <a:latin typeface="Times New Roman" pitchFamily="18" charset="0"/>
                  <a:cs typeface="Times New Roman" pitchFamily="18" charset="0"/>
                </a:rPr>
                <a:t>L</a:t>
              </a:r>
            </a:p>
          </p:txBody>
        </p:sp>
        <p:sp>
          <p:nvSpPr>
            <p:cNvPr id="23" name="Arc 22"/>
            <p:cNvSpPr/>
            <p:nvPr/>
          </p:nvSpPr>
          <p:spPr bwMode="auto">
            <a:xfrm>
              <a:off x="4571772" y="1714707"/>
              <a:ext cx="190500" cy="323850"/>
            </a:xfrm>
            <a:prstGeom prst="arc">
              <a:avLst/>
            </a:prstGeom>
            <a:noFill/>
            <a:ln w="9525" cap="flat" cmpd="sng" algn="ctr">
              <a:solidFill>
                <a:schemeClr val="tx1"/>
              </a:solidFill>
              <a:prstDash val="solid"/>
              <a:round/>
              <a:headEnd type="none" w="med" len="med"/>
              <a:tailEnd type="none" w="med" len="med"/>
            </a:ln>
            <a:effectLst/>
          </p:spPr>
          <p:txBody>
            <a:bodyPr/>
            <a:lstStyle/>
            <a:p>
              <a:pPr>
                <a:defRPr/>
              </a:pPr>
              <a:endParaRPr lang="en-US" b="1">
                <a:ea typeface="ＭＳ Ｐゴシック" pitchFamily="84" charset="-128"/>
              </a:endParaRPr>
            </a:p>
          </p:txBody>
        </p:sp>
        <p:sp>
          <p:nvSpPr>
            <p:cNvPr id="24" name="TextBox 40"/>
            <p:cNvSpPr txBox="1">
              <a:spLocks noChangeArrowheads="1"/>
            </p:cNvSpPr>
            <p:nvPr/>
          </p:nvSpPr>
          <p:spPr bwMode="auto">
            <a:xfrm>
              <a:off x="4657725" y="1590675"/>
              <a:ext cx="315064" cy="363736"/>
            </a:xfrm>
            <a:prstGeom prst="rect">
              <a:avLst/>
            </a:prstGeom>
            <a:noFill/>
            <a:ln w="9525">
              <a:noFill/>
              <a:miter lim="800000"/>
              <a:headEnd/>
              <a:tailEnd/>
            </a:ln>
          </p:spPr>
          <p:txBody>
            <a:bodyPr wrap="none">
              <a:spAutoFit/>
            </a:bodyPr>
            <a:lstStyle/>
            <a:p>
              <a:r>
                <a:rPr lang="en-US" b="1">
                  <a:latin typeface="Symbol" pitchFamily="18" charset="2"/>
                </a:rPr>
                <a:t>a</a:t>
              </a:r>
            </a:p>
          </p:txBody>
        </p:sp>
      </p:grpSp>
      <p:graphicFrame>
        <p:nvGraphicFramePr>
          <p:cNvPr id="25" name="Object 9"/>
          <p:cNvGraphicFramePr>
            <a:graphicFrameLocks noChangeAspect="1"/>
          </p:cNvGraphicFramePr>
          <p:nvPr/>
        </p:nvGraphicFramePr>
        <p:xfrm>
          <a:off x="2745245" y="6023888"/>
          <a:ext cx="1410958" cy="746377"/>
        </p:xfrm>
        <a:graphic>
          <a:graphicData uri="http://schemas.openxmlformats.org/presentationml/2006/ole">
            <p:oleObj spid="_x0000_s75780" name="Equation" r:id="rId6" imgW="876240" imgH="457200" progId="Equation.3">
              <p:embed/>
            </p:oleObj>
          </a:graphicData>
        </a:graphic>
      </p:graphicFrame>
      <p:sp>
        <p:nvSpPr>
          <p:cNvPr id="39" name="Rectangle 38"/>
          <p:cNvSpPr/>
          <p:nvPr/>
        </p:nvSpPr>
        <p:spPr>
          <a:xfrm>
            <a:off x="5446986" y="1163498"/>
            <a:ext cx="4091152" cy="646331"/>
          </a:xfrm>
          <a:prstGeom prst="rect">
            <a:avLst/>
          </a:prstGeom>
        </p:spPr>
        <p:txBody>
          <a:bodyPr wrap="square">
            <a:spAutoFit/>
          </a:bodyPr>
          <a:lstStyle/>
          <a:p>
            <a:r>
              <a:rPr lang="en-US" sz="1800" b="1" dirty="0" smtClean="0"/>
              <a:t>Laser driven targets can generate high velocity plasma flows</a:t>
            </a:r>
            <a:endParaRPr lang="en-US" sz="1800" b="1" dirty="0"/>
          </a:p>
        </p:txBody>
      </p:sp>
      <p:grpSp>
        <p:nvGrpSpPr>
          <p:cNvPr id="56" name="Group 55"/>
          <p:cNvGrpSpPr/>
          <p:nvPr/>
        </p:nvGrpSpPr>
        <p:grpSpPr>
          <a:xfrm>
            <a:off x="5683673" y="1928649"/>
            <a:ext cx="2817211" cy="2808189"/>
            <a:chOff x="5794045" y="2638097"/>
            <a:chExt cx="2817211" cy="2808189"/>
          </a:xfrm>
        </p:grpSpPr>
        <p:pic>
          <p:nvPicPr>
            <p:cNvPr id="50" name="Picture 49" descr="Pollaine_fig_3a.psd"/>
            <p:cNvPicPr>
              <a:picLocks noChangeAspect="1"/>
            </p:cNvPicPr>
            <p:nvPr/>
          </p:nvPicPr>
          <p:blipFill>
            <a:blip r:embed="rId7" cstate="print"/>
            <a:stretch>
              <a:fillRect/>
            </a:stretch>
          </p:blipFill>
          <p:spPr>
            <a:xfrm>
              <a:off x="5794045" y="2638097"/>
              <a:ext cx="2817211" cy="2541063"/>
            </a:xfrm>
            <a:prstGeom prst="rect">
              <a:avLst/>
            </a:prstGeom>
          </p:spPr>
        </p:pic>
        <p:sp>
          <p:nvSpPr>
            <p:cNvPr id="51" name="TextBox 50"/>
            <p:cNvSpPr txBox="1"/>
            <p:nvPr/>
          </p:nvSpPr>
          <p:spPr>
            <a:xfrm>
              <a:off x="6983998" y="5138509"/>
              <a:ext cx="913968" cy="307777"/>
            </a:xfrm>
            <a:prstGeom prst="rect">
              <a:avLst/>
            </a:prstGeom>
            <a:noFill/>
          </p:spPr>
          <p:txBody>
            <a:bodyPr wrap="none" rtlCol="0">
              <a:spAutoFit/>
            </a:bodyPr>
            <a:lstStyle/>
            <a:p>
              <a:r>
                <a:rPr lang="en-US" sz="1400" b="1" dirty="0" smtClean="0">
                  <a:latin typeface="Times New Roman" pitchFamily="18" charset="0"/>
                  <a:cs typeface="Times New Roman" pitchFamily="18" charset="0"/>
                </a:rPr>
                <a:t>Time (ns)</a:t>
              </a:r>
              <a:endParaRPr lang="en-US" sz="1400" b="1" dirty="0">
                <a:latin typeface="Times New Roman" pitchFamily="18" charset="0"/>
                <a:cs typeface="Times New Roman" pitchFamily="18" charset="0"/>
              </a:endParaRPr>
            </a:p>
          </p:txBody>
        </p:sp>
        <p:sp>
          <p:nvSpPr>
            <p:cNvPr id="52" name="TextBox 51"/>
            <p:cNvSpPr txBox="1"/>
            <p:nvPr/>
          </p:nvSpPr>
          <p:spPr>
            <a:xfrm>
              <a:off x="7319585" y="4093088"/>
              <a:ext cx="1241045" cy="738664"/>
            </a:xfrm>
            <a:prstGeom prst="rect">
              <a:avLst/>
            </a:prstGeom>
            <a:noFill/>
          </p:spPr>
          <p:txBody>
            <a:bodyPr wrap="none" rtlCol="0">
              <a:spAutoFit/>
            </a:bodyPr>
            <a:lstStyle/>
            <a:p>
              <a:r>
                <a:rPr lang="en-US" sz="1400" b="1" dirty="0" err="1" smtClean="0">
                  <a:latin typeface="Times New Roman" pitchFamily="18" charset="0"/>
                  <a:cs typeface="Times New Roman" pitchFamily="18" charset="0"/>
                </a:rPr>
                <a:t>n</a:t>
              </a:r>
              <a:r>
                <a:rPr lang="en-US" sz="1400" b="1" baseline="-25000" dirty="0" err="1" smtClean="0">
                  <a:latin typeface="Times New Roman" pitchFamily="18" charset="0"/>
                  <a:cs typeface="Times New Roman" pitchFamily="18" charset="0"/>
                </a:rPr>
                <a:t>C</a:t>
              </a:r>
              <a:r>
                <a:rPr lang="en-US" sz="1400" b="1" dirty="0" smtClean="0">
                  <a:latin typeface="Times New Roman" pitchFamily="18" charset="0"/>
                  <a:cs typeface="Times New Roman" pitchFamily="18" charset="0"/>
                </a:rPr>
                <a:t>(10</a:t>
              </a:r>
              <a:r>
                <a:rPr lang="en-US" sz="1400" b="1" baseline="30000" dirty="0" smtClean="0">
                  <a:latin typeface="Times New Roman" pitchFamily="18" charset="0"/>
                  <a:cs typeface="Times New Roman" pitchFamily="18" charset="0"/>
                </a:rPr>
                <a:t>16 </a:t>
              </a:r>
              <a:r>
                <a:rPr lang="en-US" sz="1400" b="1" dirty="0" smtClean="0">
                  <a:latin typeface="Times New Roman" pitchFamily="18" charset="0"/>
                  <a:cs typeface="Times New Roman" pitchFamily="18" charset="0"/>
                </a:rPr>
                <a:t>cm</a:t>
              </a:r>
              <a:r>
                <a:rPr lang="en-US" sz="1400" b="1" baseline="30000" dirty="0" smtClean="0">
                  <a:latin typeface="Times New Roman" pitchFamily="18" charset="0"/>
                  <a:cs typeface="Times New Roman" pitchFamily="18" charset="0"/>
                </a:rPr>
                <a:t>-3</a:t>
              </a:r>
              <a:r>
                <a:rPr lang="en-US" sz="1400" b="1" dirty="0" smtClean="0">
                  <a:latin typeface="Times New Roman" pitchFamily="18" charset="0"/>
                  <a:cs typeface="Times New Roman" pitchFamily="18" charset="0"/>
                </a:rPr>
                <a:t>) </a:t>
              </a:r>
            </a:p>
            <a:p>
              <a:r>
                <a:rPr lang="en-US" sz="1400" b="1" dirty="0" err="1" smtClean="0">
                  <a:latin typeface="Times New Roman" pitchFamily="18" charset="0"/>
                  <a:cs typeface="Times New Roman" pitchFamily="18" charset="0"/>
                </a:rPr>
                <a:t>vel</a:t>
              </a:r>
              <a:r>
                <a:rPr lang="en-US" sz="1400" b="1" dirty="0" smtClean="0">
                  <a:latin typeface="Times New Roman" pitchFamily="18" charset="0"/>
                  <a:cs typeface="Times New Roman" pitchFamily="18" charset="0"/>
                </a:rPr>
                <a:t> (x10</a:t>
              </a:r>
              <a:r>
                <a:rPr lang="en-US" sz="1400" b="1" baseline="30000" dirty="0" smtClean="0">
                  <a:latin typeface="Times New Roman" pitchFamily="18" charset="0"/>
                  <a:cs typeface="Times New Roman" pitchFamily="18" charset="0"/>
                </a:rPr>
                <a:t>2</a:t>
              </a:r>
              <a:r>
                <a:rPr lang="en-US" sz="1400" b="1" dirty="0" smtClean="0">
                  <a:latin typeface="Times New Roman" pitchFamily="18" charset="0"/>
                  <a:cs typeface="Times New Roman" pitchFamily="18" charset="0"/>
                </a:rPr>
                <a:t> m/s)</a:t>
              </a:r>
            </a:p>
            <a:p>
              <a:r>
                <a:rPr lang="en-US" sz="1400" b="1" dirty="0" smtClean="0">
                  <a:latin typeface="Times New Roman" pitchFamily="18" charset="0"/>
                  <a:cs typeface="Times New Roman" pitchFamily="18" charset="0"/>
                </a:rPr>
                <a:t>T</a:t>
              </a:r>
              <a:r>
                <a:rPr lang="en-US" sz="1400" b="1" baseline="-25000" dirty="0" smtClean="0">
                  <a:latin typeface="Times New Roman" pitchFamily="18" charset="0"/>
                  <a:cs typeface="Times New Roman" pitchFamily="18" charset="0"/>
                </a:rPr>
                <a:t>e</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eV</a:t>
              </a:r>
              <a:r>
                <a:rPr lang="en-US" sz="1400" b="1" dirty="0" smtClean="0">
                  <a:latin typeface="Times New Roman" pitchFamily="18" charset="0"/>
                  <a:cs typeface="Times New Roman" pitchFamily="18" charset="0"/>
                </a:rPr>
                <a:t>)</a:t>
              </a:r>
              <a:endParaRPr lang="en-US" sz="1400" b="1" dirty="0">
                <a:latin typeface="Times New Roman" pitchFamily="18" charset="0"/>
                <a:cs typeface="Times New Roman" pitchFamily="18" charset="0"/>
              </a:endParaRPr>
            </a:p>
          </p:txBody>
        </p:sp>
        <p:cxnSp>
          <p:nvCxnSpPr>
            <p:cNvPr id="53" name="Straight Connector 52"/>
            <p:cNvCxnSpPr/>
            <p:nvPr/>
          </p:nvCxnSpPr>
          <p:spPr>
            <a:xfrm rot="10800000">
              <a:off x="6624100" y="4498272"/>
              <a:ext cx="683474" cy="1588"/>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6615697" y="4260709"/>
              <a:ext cx="683474" cy="1588"/>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0800000">
              <a:off x="6642852" y="4714172"/>
              <a:ext cx="683474" cy="1588"/>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5443710" y="4714130"/>
            <a:ext cx="3085629" cy="2829670"/>
            <a:chOff x="4277076" y="1186005"/>
            <a:chExt cx="3085629" cy="2829670"/>
          </a:xfrm>
        </p:grpSpPr>
        <p:pic>
          <p:nvPicPr>
            <p:cNvPr id="58" name="Picture 3" descr="C:\Park09\Omega_LBS\2010_HSPproposal_Collisionless\fig\newfigs\lvstime\10nsb.tif"/>
            <p:cNvPicPr>
              <a:picLocks noChangeAspect="1" noChangeArrowheads="1"/>
            </p:cNvPicPr>
            <p:nvPr/>
          </p:nvPicPr>
          <p:blipFill>
            <a:blip r:embed="rId8" cstate="print"/>
            <a:srcRect l="10702" t="13958" r="11051" b="13964"/>
            <a:stretch>
              <a:fillRect/>
            </a:stretch>
          </p:blipFill>
          <p:spPr bwMode="auto">
            <a:xfrm>
              <a:off x="4500752" y="1187539"/>
              <a:ext cx="2861953" cy="2636322"/>
            </a:xfrm>
            <a:prstGeom prst="rect">
              <a:avLst/>
            </a:prstGeom>
            <a:noFill/>
          </p:spPr>
        </p:pic>
        <p:sp>
          <p:nvSpPr>
            <p:cNvPr id="59" name="TextBox 58"/>
            <p:cNvSpPr txBox="1"/>
            <p:nvPr/>
          </p:nvSpPr>
          <p:spPr>
            <a:xfrm>
              <a:off x="5703151" y="3707898"/>
              <a:ext cx="880497" cy="307777"/>
            </a:xfrm>
            <a:prstGeom prst="rect">
              <a:avLst/>
            </a:prstGeom>
            <a:noFill/>
          </p:spPr>
          <p:txBody>
            <a:bodyPr wrap="none" rtlCol="0">
              <a:spAutoFit/>
            </a:bodyPr>
            <a:lstStyle/>
            <a:p>
              <a:r>
                <a:rPr lang="en-US" sz="1400" dirty="0" smtClean="0">
                  <a:latin typeface="Times New Roman" pitchFamily="18" charset="0"/>
                  <a:cs typeface="Times New Roman" pitchFamily="18" charset="0"/>
                </a:rPr>
                <a:t>Time (ns)</a:t>
              </a:r>
              <a:endParaRPr lang="en-US" sz="1400" dirty="0">
                <a:latin typeface="Times New Roman" pitchFamily="18" charset="0"/>
                <a:cs typeface="Times New Roman" pitchFamily="18" charset="0"/>
              </a:endParaRPr>
            </a:p>
          </p:txBody>
        </p:sp>
        <p:sp>
          <p:nvSpPr>
            <p:cNvPr id="60" name="TextBox 59"/>
            <p:cNvSpPr txBox="1"/>
            <p:nvPr/>
          </p:nvSpPr>
          <p:spPr>
            <a:xfrm rot="16200000">
              <a:off x="3706930" y="2055425"/>
              <a:ext cx="1448069" cy="307777"/>
            </a:xfrm>
            <a:prstGeom prst="rect">
              <a:avLst/>
            </a:prstGeom>
            <a:noFill/>
          </p:spPr>
          <p:txBody>
            <a:bodyPr wrap="none" rtlCol="0">
              <a:spAutoFit/>
            </a:bodyPr>
            <a:lstStyle/>
            <a:p>
              <a:r>
                <a:rPr lang="en-US" sz="1400" dirty="0" err="1" smtClean="0">
                  <a:latin typeface="Symbol" charset="2"/>
                  <a:cs typeface="Symbol" charset="2"/>
                </a:rPr>
                <a:t>l</a:t>
              </a:r>
              <a:r>
                <a:rPr lang="en-US" sz="1400" baseline="-25000" dirty="0" err="1" smtClean="0">
                  <a:latin typeface="Helvetica"/>
                  <a:cs typeface="Helvetica"/>
                </a:rPr>
                <a:t>mfp</a:t>
              </a:r>
              <a:r>
                <a:rPr lang="en-US" sz="1400" dirty="0" err="1" smtClean="0">
                  <a:latin typeface="Helvetica"/>
                  <a:cs typeface="Helvetica"/>
                </a:rPr>
                <a:t>(cm</a:t>
              </a:r>
              <a:r>
                <a:rPr lang="en-US" sz="1400" dirty="0" smtClean="0">
                  <a:latin typeface="Helvetica"/>
                  <a:cs typeface="Helvetica"/>
                </a:rPr>
                <a:t>), </a:t>
              </a:r>
              <a:r>
                <a:rPr lang="en-US" sz="1400" dirty="0" err="1" smtClean="0">
                  <a:latin typeface="Vivaldi" pitchFamily="66" charset="0"/>
                  <a:cs typeface="MT Extra" charset="2"/>
                </a:rPr>
                <a:t>l</a:t>
              </a:r>
              <a:r>
                <a:rPr lang="en-US" sz="1400" dirty="0" smtClean="0">
                  <a:latin typeface="Helvetica"/>
                  <a:cs typeface="Helvetica"/>
                </a:rPr>
                <a:t>*(cm)</a:t>
              </a:r>
              <a:endParaRPr lang="en-US" sz="1400" dirty="0">
                <a:latin typeface="Helvetica"/>
                <a:cs typeface="Helvetica"/>
              </a:endParaRPr>
            </a:p>
          </p:txBody>
        </p:sp>
        <p:sp>
          <p:nvSpPr>
            <p:cNvPr id="61" name="TextBox 60"/>
            <p:cNvSpPr txBox="1"/>
            <p:nvPr/>
          </p:nvSpPr>
          <p:spPr>
            <a:xfrm>
              <a:off x="6374104" y="1186005"/>
              <a:ext cx="889987" cy="523220"/>
            </a:xfrm>
            <a:prstGeom prst="rect">
              <a:avLst/>
            </a:prstGeom>
            <a:noFill/>
          </p:spPr>
          <p:txBody>
            <a:bodyPr wrap="none" rtlCol="0">
              <a:spAutoFit/>
            </a:bodyPr>
            <a:lstStyle/>
            <a:p>
              <a:r>
                <a:rPr lang="en-US" sz="1400" dirty="0" err="1" smtClean="0">
                  <a:latin typeface="Symbol" charset="2"/>
                  <a:cs typeface="Symbol" charset="2"/>
                </a:rPr>
                <a:t>l</a:t>
              </a:r>
              <a:r>
                <a:rPr lang="en-US" sz="1400" baseline="-25000" dirty="0" err="1" smtClean="0">
                  <a:latin typeface="Helvetica"/>
                  <a:cs typeface="Helvetica"/>
                </a:rPr>
                <a:t>mfp</a:t>
              </a:r>
              <a:r>
                <a:rPr lang="en-US" sz="1400" dirty="0" smtClean="0">
                  <a:latin typeface="Helvetica"/>
                  <a:cs typeface="Helvetica"/>
                </a:rPr>
                <a:t>(cm) </a:t>
              </a:r>
            </a:p>
            <a:p>
              <a:r>
                <a:rPr lang="en-US" sz="1400" dirty="0" err="1" smtClean="0">
                  <a:latin typeface="Vivaldi" pitchFamily="66" charset="0"/>
                  <a:cs typeface="MT Extra" charset="2"/>
                </a:rPr>
                <a:t>l</a:t>
              </a:r>
              <a:r>
                <a:rPr lang="en-US" sz="1400" dirty="0" smtClean="0">
                  <a:latin typeface="Helvetica"/>
                  <a:cs typeface="Helvetica"/>
                </a:rPr>
                <a:t>*(cm)</a:t>
              </a:r>
              <a:endParaRPr lang="en-US" sz="1400" dirty="0">
                <a:latin typeface="Helvetica"/>
                <a:cs typeface="Helvetica"/>
              </a:endParaRPr>
            </a:p>
          </p:txBody>
        </p:sp>
        <p:cxnSp>
          <p:nvCxnSpPr>
            <p:cNvPr id="62" name="Straight Connector 61"/>
            <p:cNvCxnSpPr/>
            <p:nvPr/>
          </p:nvCxnSpPr>
          <p:spPr>
            <a:xfrm rot="10800000">
              <a:off x="5599404" y="1591189"/>
              <a:ext cx="754686" cy="1588"/>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0800000">
              <a:off x="5590125" y="1353626"/>
              <a:ext cx="754686" cy="1588"/>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64" name="TextBox 63"/>
          <p:cNvSpPr txBox="1"/>
          <p:nvPr/>
        </p:nvSpPr>
        <p:spPr>
          <a:xfrm>
            <a:off x="8384608" y="2475057"/>
            <a:ext cx="1673792" cy="523220"/>
          </a:xfrm>
          <a:prstGeom prst="rect">
            <a:avLst/>
          </a:prstGeom>
          <a:noFill/>
        </p:spPr>
        <p:txBody>
          <a:bodyPr wrap="none" rtlCol="0">
            <a:spAutoFit/>
          </a:bodyPr>
          <a:lstStyle/>
          <a:p>
            <a:r>
              <a:rPr lang="en-US" sz="1400" b="1" dirty="0" smtClean="0">
                <a:latin typeface="Times New Roman" pitchFamily="18" charset="0"/>
                <a:cs typeface="Times New Roman" pitchFamily="18" charset="0"/>
              </a:rPr>
              <a:t>Red = 10</a:t>
            </a:r>
            <a:r>
              <a:rPr lang="en-US" sz="1400" b="1" baseline="30000" dirty="0" smtClean="0">
                <a:latin typeface="Times New Roman" pitchFamily="18" charset="0"/>
                <a:cs typeface="Times New Roman" pitchFamily="18" charset="0"/>
              </a:rPr>
              <a:t>15</a:t>
            </a:r>
            <a:r>
              <a:rPr lang="en-US" sz="1400" b="1" dirty="0" smtClean="0">
                <a:latin typeface="Times New Roman" pitchFamily="18" charset="0"/>
                <a:cs typeface="Times New Roman" pitchFamily="18" charset="0"/>
              </a:rPr>
              <a:t> W/cm</a:t>
            </a:r>
            <a:r>
              <a:rPr lang="en-US" sz="1400" b="1" baseline="30000" dirty="0" smtClean="0">
                <a:latin typeface="Times New Roman" pitchFamily="18" charset="0"/>
                <a:cs typeface="Times New Roman" pitchFamily="18" charset="0"/>
              </a:rPr>
              <a:t>2</a:t>
            </a:r>
            <a:endParaRPr lang="en-US" sz="1400" b="1" dirty="0" smtClean="0">
              <a:latin typeface="Times New Roman" pitchFamily="18" charset="0"/>
              <a:cs typeface="Times New Roman" pitchFamily="18" charset="0"/>
            </a:endParaRPr>
          </a:p>
          <a:p>
            <a:r>
              <a:rPr lang="en-US" sz="1400" b="1" dirty="0" smtClean="0">
                <a:latin typeface="Times New Roman" pitchFamily="18" charset="0"/>
                <a:cs typeface="Times New Roman" pitchFamily="18" charset="0"/>
              </a:rPr>
              <a:t>Black = 10</a:t>
            </a:r>
            <a:r>
              <a:rPr lang="en-US" sz="1400" b="1" baseline="30000" dirty="0" smtClean="0">
                <a:latin typeface="Times New Roman" pitchFamily="18" charset="0"/>
                <a:cs typeface="Times New Roman" pitchFamily="18" charset="0"/>
              </a:rPr>
              <a:t>13</a:t>
            </a:r>
            <a:r>
              <a:rPr lang="en-US" sz="1400" b="1" dirty="0" smtClean="0">
                <a:latin typeface="Times New Roman" pitchFamily="18" charset="0"/>
                <a:cs typeface="Times New Roman" pitchFamily="18" charset="0"/>
              </a:rPr>
              <a:t> W/cm</a:t>
            </a:r>
            <a:r>
              <a:rPr lang="en-US" sz="1400" b="1" baseline="30000" dirty="0" smtClean="0">
                <a:latin typeface="Times New Roman" pitchFamily="18" charset="0"/>
                <a:cs typeface="Times New Roman" pitchFamily="18" charset="0"/>
              </a:rPr>
              <a:t>2</a:t>
            </a:r>
            <a:endParaRPr lang="en-US" sz="1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794" y="288382"/>
            <a:ext cx="8266666" cy="774702"/>
          </a:xfrm>
        </p:spPr>
        <p:txBody>
          <a:bodyPr/>
          <a:lstStyle/>
          <a:p>
            <a:r>
              <a:rPr lang="en-US" dirty="0" smtClean="0"/>
              <a:t>Our experiments are to study processes / microphysics of </a:t>
            </a:r>
            <a:r>
              <a:rPr lang="en-US" dirty="0" err="1" smtClean="0"/>
              <a:t>collisionless</a:t>
            </a:r>
            <a:r>
              <a:rPr lang="en-US" dirty="0" smtClean="0"/>
              <a:t> shocks</a:t>
            </a:r>
            <a:endParaRPr lang="en-US" dirty="0"/>
          </a:p>
        </p:txBody>
      </p:sp>
      <p:sp>
        <p:nvSpPr>
          <p:cNvPr id="19" name="Content Placeholder 18"/>
          <p:cNvSpPr>
            <a:spLocks noGrp="1"/>
          </p:cNvSpPr>
          <p:nvPr>
            <p:ph idx="1"/>
          </p:nvPr>
        </p:nvSpPr>
        <p:spPr>
          <a:xfrm>
            <a:off x="1030957" y="1201202"/>
            <a:ext cx="7923856" cy="4789696"/>
          </a:xfrm>
        </p:spPr>
        <p:txBody>
          <a:bodyPr/>
          <a:lstStyle/>
          <a:p>
            <a:pPr lvl="1">
              <a:buNone/>
            </a:pPr>
            <a:endParaRPr lang="en-US" dirty="0" smtClean="0"/>
          </a:p>
          <a:p>
            <a:pPr>
              <a:buFont typeface="Wingdings" pitchFamily="2" charset="2"/>
              <a:buChar char="§"/>
            </a:pPr>
            <a:r>
              <a:rPr lang="en-US" dirty="0" smtClean="0"/>
              <a:t>Required laboratory experimental measurements are:</a:t>
            </a:r>
          </a:p>
          <a:p>
            <a:pPr lvl="1">
              <a:buFont typeface="Arial" pitchFamily="34" charset="0"/>
              <a:buChar char="−"/>
            </a:pPr>
            <a:r>
              <a:rPr lang="en-US" dirty="0" smtClean="0"/>
              <a:t>Plasma state (V, Ne, Ni, Te, Ti)</a:t>
            </a:r>
          </a:p>
          <a:p>
            <a:pPr lvl="1">
              <a:buFont typeface="Arial" pitchFamily="34" charset="0"/>
              <a:buChar char="−"/>
            </a:pPr>
            <a:r>
              <a:rPr lang="en-US" dirty="0" smtClean="0"/>
              <a:t>Shock imaging (</a:t>
            </a:r>
            <a:r>
              <a:rPr lang="en-US" dirty="0" err="1" smtClean="0"/>
              <a:t>schlieren</a:t>
            </a:r>
            <a:r>
              <a:rPr lang="en-US" dirty="0" smtClean="0"/>
              <a:t>)</a:t>
            </a:r>
          </a:p>
          <a:p>
            <a:pPr lvl="1">
              <a:buFont typeface="Arial" pitchFamily="34" charset="0"/>
              <a:buChar char="−"/>
            </a:pPr>
            <a:r>
              <a:rPr lang="en-US" dirty="0" smtClean="0"/>
              <a:t>Magnetic field measurements (Proton radiography, </a:t>
            </a:r>
            <a:r>
              <a:rPr lang="en-US" dirty="0" err="1" smtClean="0"/>
              <a:t>Bdot</a:t>
            </a:r>
            <a:r>
              <a:rPr lang="en-US" dirty="0" smtClean="0"/>
              <a:t> probe, Zeeman)</a:t>
            </a:r>
          </a:p>
          <a:p>
            <a:pPr lvl="1">
              <a:buFont typeface="Wingdings" pitchFamily="2" charset="2"/>
              <a:buChar char="§"/>
            </a:pPr>
            <a:endParaRPr lang="en-US" dirty="0" smtClean="0"/>
          </a:p>
          <a:p>
            <a:pPr>
              <a:buFont typeface="Wingdings" pitchFamily="2" charset="2"/>
              <a:buChar char="§"/>
            </a:pPr>
            <a:r>
              <a:rPr lang="en-US" dirty="0" smtClean="0"/>
              <a:t>Several campaigns are on-going and planned</a:t>
            </a:r>
          </a:p>
          <a:p>
            <a:pPr marL="696913" lvl="1" indent="-239713">
              <a:buFont typeface="Arial" pitchFamily="34" charset="0"/>
              <a:buChar char="−"/>
            </a:pPr>
            <a:r>
              <a:rPr lang="en-US" i="1" dirty="0" smtClean="0">
                <a:solidFill>
                  <a:srgbClr val="0000FF"/>
                </a:solidFill>
              </a:rPr>
              <a:t>Omega</a:t>
            </a:r>
            <a:r>
              <a:rPr lang="en-US" dirty="0" smtClean="0">
                <a:solidFill>
                  <a:srgbClr val="0000FF"/>
                </a:solidFill>
              </a:rPr>
              <a:t>:</a:t>
            </a:r>
            <a:r>
              <a:rPr lang="en-US" dirty="0" smtClean="0"/>
              <a:t> measure plasma state using Thomson scattering diagnostic </a:t>
            </a:r>
            <a:r>
              <a:rPr lang="en-US" sz="1400" dirty="0" smtClean="0">
                <a:latin typeface="Times New Roman" pitchFamily="18" charset="0"/>
                <a:cs typeface="Times New Roman" pitchFamily="18" charset="0"/>
              </a:rPr>
              <a:t>(Ross, </a:t>
            </a:r>
            <a:r>
              <a:rPr lang="en-US" sz="1400" dirty="0" err="1" smtClean="0">
                <a:latin typeface="Times New Roman" pitchFamily="18" charset="0"/>
                <a:cs typeface="Times New Roman" pitchFamily="18" charset="0"/>
              </a:rPr>
              <a:t>PoP</a:t>
            </a:r>
            <a:r>
              <a:rPr lang="en-US" sz="1400" dirty="0" smtClean="0">
                <a:latin typeface="Times New Roman" pitchFamily="18" charset="0"/>
                <a:cs typeface="Times New Roman" pitchFamily="18" charset="0"/>
              </a:rPr>
              <a:t> 2012, Park, HEDP, 2012)</a:t>
            </a:r>
          </a:p>
          <a:p>
            <a:pPr marL="696913" lvl="1" indent="-239713">
              <a:buFont typeface="Arial" pitchFamily="34" charset="0"/>
              <a:buChar char="−"/>
            </a:pPr>
            <a:r>
              <a:rPr lang="en-US" i="1" dirty="0" smtClean="0">
                <a:solidFill>
                  <a:srgbClr val="0000FF"/>
                </a:solidFill>
              </a:rPr>
              <a:t>EP</a:t>
            </a:r>
            <a:r>
              <a:rPr lang="en-US" dirty="0" smtClean="0">
                <a:solidFill>
                  <a:srgbClr val="0000FF"/>
                </a:solidFill>
              </a:rPr>
              <a:t>:</a:t>
            </a:r>
            <a:r>
              <a:rPr lang="en-US" dirty="0" smtClean="0"/>
              <a:t> proton radiography for field measurement </a:t>
            </a:r>
            <a:r>
              <a:rPr lang="en-US" sz="1400" dirty="0" smtClean="0">
                <a:latin typeface="Times New Roman" pitchFamily="18" charset="0"/>
                <a:cs typeface="Times New Roman" pitchFamily="18" charset="0"/>
              </a:rPr>
              <a:t>(Kugland, RSI, 2012)</a:t>
            </a:r>
          </a:p>
          <a:p>
            <a:pPr marL="696913" lvl="1" indent="-239713">
              <a:buFont typeface="Arial" pitchFamily="34" charset="0"/>
              <a:buChar char="−"/>
            </a:pPr>
            <a:r>
              <a:rPr lang="en-US" i="1" dirty="0" smtClean="0">
                <a:solidFill>
                  <a:srgbClr val="0000FF"/>
                </a:solidFill>
              </a:rPr>
              <a:t>Joint</a:t>
            </a:r>
            <a:r>
              <a:rPr lang="en-US" dirty="0" smtClean="0">
                <a:solidFill>
                  <a:srgbClr val="0000FF"/>
                </a:solidFill>
              </a:rPr>
              <a:t>:</a:t>
            </a:r>
            <a:r>
              <a:rPr lang="en-US" dirty="0" smtClean="0"/>
              <a:t> magnetized shocks </a:t>
            </a:r>
            <a:r>
              <a:rPr lang="en-US" sz="1400" dirty="0" smtClean="0">
                <a:latin typeface="Times New Roman" pitchFamily="18" charset="0"/>
                <a:cs typeface="Times New Roman" pitchFamily="18" charset="0"/>
              </a:rPr>
              <a:t>(Spitkovsky)</a:t>
            </a:r>
          </a:p>
          <a:p>
            <a:pPr marL="696913" lvl="1" indent="-239713">
              <a:buFont typeface="Arial" pitchFamily="34" charset="0"/>
              <a:buChar char="−"/>
            </a:pPr>
            <a:r>
              <a:rPr lang="en-US" i="1" dirty="0" smtClean="0">
                <a:solidFill>
                  <a:srgbClr val="0000FF"/>
                </a:solidFill>
              </a:rPr>
              <a:t>Titan/LULI/Vulcan/</a:t>
            </a:r>
            <a:r>
              <a:rPr lang="en-US" i="1" dirty="0" err="1" smtClean="0">
                <a:solidFill>
                  <a:srgbClr val="0000FF"/>
                </a:solidFill>
              </a:rPr>
              <a:t>Gekko</a:t>
            </a:r>
            <a:r>
              <a:rPr lang="en-US" dirty="0" smtClean="0">
                <a:solidFill>
                  <a:srgbClr val="0000FF"/>
                </a:solidFill>
              </a:rPr>
              <a:t>:</a:t>
            </a:r>
            <a:r>
              <a:rPr lang="en-US" dirty="0" smtClean="0"/>
              <a:t> forerunner </a:t>
            </a:r>
            <a:r>
              <a:rPr lang="en-US" smtClean="0"/>
              <a:t>physics and diagnostic </a:t>
            </a:r>
            <a:r>
              <a:rPr lang="en-US" dirty="0" smtClean="0"/>
              <a:t>development </a:t>
            </a:r>
            <a:r>
              <a:rPr lang="en-US" sz="1400" dirty="0" smtClean="0">
                <a:latin typeface="Times New Roman" pitchFamily="18" charset="0"/>
                <a:cs typeface="Times New Roman" pitchFamily="18" charset="0"/>
              </a:rPr>
              <a:t>(Gregori, Presura, Koenig, Sakawa)</a:t>
            </a:r>
          </a:p>
          <a:p>
            <a:pPr marL="696913" lvl="1" indent="-239713">
              <a:buFont typeface="Arial" pitchFamily="34" charset="0"/>
              <a:buChar char="−"/>
            </a:pPr>
            <a:r>
              <a:rPr lang="en-US" i="1" dirty="0" smtClean="0">
                <a:solidFill>
                  <a:srgbClr val="0000FF"/>
                </a:solidFill>
              </a:rPr>
              <a:t>NIF</a:t>
            </a:r>
            <a:r>
              <a:rPr lang="en-US" dirty="0" smtClean="0">
                <a:solidFill>
                  <a:srgbClr val="0000FF"/>
                </a:solidFill>
              </a:rPr>
              <a:t>:</a:t>
            </a:r>
            <a:r>
              <a:rPr lang="en-US" dirty="0" smtClean="0"/>
              <a:t> True astrophysical scaled experiments</a:t>
            </a:r>
          </a:p>
        </p:txBody>
      </p:sp>
      <p:sp>
        <p:nvSpPr>
          <p:cNvPr id="18" name="TextBox 17"/>
          <p:cNvSpPr txBox="1"/>
          <p:nvPr/>
        </p:nvSpPr>
        <p:spPr>
          <a:xfrm>
            <a:off x="948423" y="6213679"/>
            <a:ext cx="7756634" cy="707886"/>
          </a:xfrm>
          <a:prstGeom prst="rect">
            <a:avLst/>
          </a:prstGeom>
          <a:solidFill>
            <a:srgbClr val="FFFFCC"/>
          </a:solidFill>
          <a:ln>
            <a:solidFill>
              <a:schemeClr val="tx2"/>
            </a:solidFill>
          </a:ln>
        </p:spPr>
        <p:txBody>
          <a:bodyPr wrap="square" rtlCol="0">
            <a:spAutoFit/>
          </a:bodyPr>
          <a:lstStyle/>
          <a:p>
            <a:pPr algn="ctr"/>
            <a:r>
              <a:rPr lang="en-US" b="1" dirty="0" smtClean="0"/>
              <a:t> The goals are to understand interpenetrating plasma condition and detect self generated magnetic fields</a:t>
            </a:r>
            <a:endParaRPr lang="en-US"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bwMode="auto">
          <a:xfrm>
            <a:off x="277503" y="1845618"/>
            <a:ext cx="5017827" cy="5510525"/>
          </a:xfrm>
          <a:prstGeom prst="rect">
            <a:avLst/>
          </a:prstGeom>
          <a:solidFill>
            <a:schemeClr val="bg1">
              <a:lumMod val="95000"/>
            </a:schemeClr>
          </a:solidFill>
          <a:ln w="12700" cap="flat" cmpd="sng" algn="ctr">
            <a:solidFill>
              <a:schemeClr val="tx2"/>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defTabSz="1005840" eaLnBrk="0" fontAlgn="base" hangingPunct="0">
              <a:spcBef>
                <a:spcPct val="0"/>
              </a:spcBef>
              <a:spcAft>
                <a:spcPct val="0"/>
              </a:spcAft>
            </a:pPr>
            <a:endParaRPr lang="en-US" sz="1500" b="1" dirty="0" smtClean="0">
              <a:latin typeface=""/>
              <a:ea typeface="ＭＳ Ｐゴシック" pitchFamily="32" charset="-128"/>
            </a:endParaRPr>
          </a:p>
        </p:txBody>
      </p:sp>
      <p:sp>
        <p:nvSpPr>
          <p:cNvPr id="93" name="Rectangle 92"/>
          <p:cNvSpPr/>
          <p:nvPr/>
        </p:nvSpPr>
        <p:spPr>
          <a:xfrm>
            <a:off x="941696" y="3821374"/>
            <a:ext cx="3534770" cy="5049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bwMode="auto">
          <a:xfrm>
            <a:off x="5638800" y="1242842"/>
            <a:ext cx="3987654" cy="6053308"/>
          </a:xfrm>
          <a:prstGeom prst="rect">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defTabSz="1005840" eaLnBrk="0" fontAlgn="base" hangingPunct="0">
              <a:spcBef>
                <a:spcPct val="0"/>
              </a:spcBef>
              <a:spcAft>
                <a:spcPct val="0"/>
              </a:spcAft>
            </a:pPr>
            <a:endParaRPr lang="en-US" sz="1500" b="1" dirty="0" smtClean="0">
              <a:latin typeface=""/>
              <a:ea typeface="ＭＳ Ｐゴシック" pitchFamily="32" charset="-128"/>
            </a:endParaRPr>
          </a:p>
        </p:txBody>
      </p:sp>
      <p:sp>
        <p:nvSpPr>
          <p:cNvPr id="22586" name="Text Box 58"/>
          <p:cNvSpPr txBox="1">
            <a:spLocks noChangeArrowheads="1"/>
          </p:cNvSpPr>
          <p:nvPr/>
        </p:nvSpPr>
        <p:spPr bwMode="auto">
          <a:xfrm>
            <a:off x="5630209" y="6015556"/>
            <a:ext cx="3990041" cy="1332662"/>
          </a:xfrm>
          <a:prstGeom prst="rect">
            <a:avLst/>
          </a:prstGeom>
          <a:solidFill>
            <a:srgbClr val="CCECFF"/>
          </a:solidFill>
          <a:ln w="12700">
            <a:solidFill>
              <a:schemeClr val="tx1"/>
            </a:solidFill>
            <a:miter lim="800000"/>
            <a:headEnd/>
            <a:tailEnd/>
          </a:ln>
          <a:effectLst/>
        </p:spPr>
        <p:txBody>
          <a:bodyPr wrap="square" lIns="100574" tIns="50287" rIns="100574" bIns="50287" anchor="ctr">
            <a:prstTxWarp prst="textNoShape">
              <a:avLst/>
            </a:prstTxWarp>
            <a:spAutoFit/>
          </a:bodyPr>
          <a:lstStyle/>
          <a:p>
            <a:pPr marL="260192" indent="-260192" eaLnBrk="0" hangingPunct="0">
              <a:buFont typeface="Wingdings" pitchFamily="2" charset="2"/>
              <a:buChar char="§"/>
              <a:defRPr/>
            </a:pPr>
            <a:r>
              <a:rPr lang="en-US" sz="1600" b="1" dirty="0"/>
              <a:t>Collective </a:t>
            </a:r>
            <a:r>
              <a:rPr lang="en-US" sz="1600" b="1" dirty="0" smtClean="0"/>
              <a:t>TS (                     ) is where light is scattered from electron-plasma fluctuations.</a:t>
            </a:r>
          </a:p>
          <a:p>
            <a:pPr marL="260192" indent="-260192" eaLnBrk="0" hangingPunct="0">
              <a:buFont typeface="Wingdings" pitchFamily="2" charset="2"/>
              <a:buChar char="§"/>
              <a:defRPr/>
            </a:pPr>
            <a:r>
              <a:rPr lang="en-US" sz="1600" b="1" dirty="0" smtClean="0"/>
              <a:t>Scattered spectrum reveals electron features</a:t>
            </a:r>
            <a:endParaRPr lang="en-US" sz="1600" b="1" dirty="0"/>
          </a:p>
        </p:txBody>
      </p:sp>
      <p:grpSp>
        <p:nvGrpSpPr>
          <p:cNvPr id="55" name="Group 54"/>
          <p:cNvGrpSpPr>
            <a:grpSpLocks noChangeAspect="1"/>
          </p:cNvGrpSpPr>
          <p:nvPr/>
        </p:nvGrpSpPr>
        <p:grpSpPr>
          <a:xfrm>
            <a:off x="1347788" y="2140665"/>
            <a:ext cx="3102927" cy="1465104"/>
            <a:chOff x="1100138" y="2559765"/>
            <a:chExt cx="3102927" cy="1465104"/>
          </a:xfrm>
        </p:grpSpPr>
        <p:pic>
          <p:nvPicPr>
            <p:cNvPr id="18471" name="Picture 60"/>
            <p:cNvPicPr>
              <a:picLocks noChangeAspect="1" noChangeArrowheads="1"/>
            </p:cNvPicPr>
            <p:nvPr/>
          </p:nvPicPr>
          <p:blipFill>
            <a:blip r:embed="rId4" cstate="print"/>
            <a:srcRect/>
            <a:stretch>
              <a:fillRect/>
            </a:stretch>
          </p:blipFill>
          <p:spPr bwMode="auto">
            <a:xfrm>
              <a:off x="1189197" y="3768171"/>
              <a:ext cx="181610" cy="181610"/>
            </a:xfrm>
            <a:prstGeom prst="rect">
              <a:avLst/>
            </a:prstGeom>
            <a:noFill/>
            <a:ln w="12700">
              <a:noFill/>
              <a:miter lim="800000"/>
              <a:headEnd/>
              <a:tailEnd/>
            </a:ln>
          </p:spPr>
        </p:pic>
        <p:sp>
          <p:nvSpPr>
            <p:cNvPr id="18472" name="Rectangle 62"/>
            <p:cNvSpPr>
              <a:spLocks noChangeArrowheads="1"/>
            </p:cNvSpPr>
            <p:nvPr/>
          </p:nvSpPr>
          <p:spPr bwMode="auto">
            <a:xfrm>
              <a:off x="3616325" y="2800271"/>
              <a:ext cx="586740" cy="305212"/>
            </a:xfrm>
            <a:prstGeom prst="rect">
              <a:avLst/>
            </a:prstGeom>
            <a:noFill/>
            <a:ln w="12700">
              <a:noFill/>
              <a:miter lim="800000"/>
              <a:headEnd/>
              <a:tailEnd/>
            </a:ln>
          </p:spPr>
          <p:txBody>
            <a:bodyPr lIns="90487" tIns="44450" rIns="90487" bIns="44450">
              <a:prstTxWarp prst="textNoShape">
                <a:avLst/>
              </a:prstTxWarp>
              <a:spAutoFit/>
            </a:bodyPr>
            <a:lstStyle/>
            <a:p>
              <a:pPr eaLnBrk="0" hangingPunct="0"/>
              <a:r>
                <a:rPr lang="en-US" sz="1400" b="1" dirty="0">
                  <a:solidFill>
                    <a:srgbClr val="000000"/>
                  </a:solidFill>
                  <a:latin typeface="Symbol" pitchFamily="4" charset="2"/>
                </a:rPr>
                <a:t>E</a:t>
              </a:r>
              <a:r>
                <a:rPr lang="en-US" sz="1400" b="1" baseline="-25000" dirty="0">
                  <a:solidFill>
                    <a:srgbClr val="000000"/>
                  </a:solidFill>
                  <a:latin typeface="Helvetica" pitchFamily="4" charset="0"/>
                </a:rPr>
                <a:t>S</a:t>
              </a:r>
              <a:endParaRPr lang="en-US" sz="1400" b="1" dirty="0">
                <a:solidFill>
                  <a:srgbClr val="000000"/>
                </a:solidFill>
                <a:latin typeface="Helvetica" pitchFamily="4" charset="0"/>
              </a:endParaRPr>
            </a:p>
          </p:txBody>
        </p:sp>
        <p:sp>
          <p:nvSpPr>
            <p:cNvPr id="18473" name="AutoShape 63"/>
            <p:cNvSpPr>
              <a:spLocks noChangeArrowheads="1"/>
            </p:cNvSpPr>
            <p:nvPr/>
          </p:nvSpPr>
          <p:spPr bwMode="auto">
            <a:xfrm rot="18955537">
              <a:off x="3445352" y="2559765"/>
              <a:ext cx="754380" cy="167640"/>
            </a:xfrm>
            <a:prstGeom prst="chevron">
              <a:avLst>
                <a:gd name="adj" fmla="val 147000"/>
              </a:avLst>
            </a:prstGeom>
            <a:solidFill>
              <a:schemeClr val="accent1"/>
            </a:solidFill>
            <a:ln w="12700">
              <a:solidFill>
                <a:schemeClr val="tx1"/>
              </a:solidFill>
              <a:miter lim="800000"/>
              <a:headEnd/>
              <a:tailEnd/>
            </a:ln>
          </p:spPr>
          <p:txBody>
            <a:bodyPr wrap="none" anchor="ctr">
              <a:prstTxWarp prst="textNoShape">
                <a:avLst/>
              </a:prstTxWarp>
            </a:bodyPr>
            <a:lstStyle/>
            <a:p>
              <a:endParaRPr lang="en-US" sz="1400" b="1"/>
            </a:p>
          </p:txBody>
        </p:sp>
        <p:pic>
          <p:nvPicPr>
            <p:cNvPr id="18474" name="Picture 64"/>
            <p:cNvPicPr>
              <a:picLocks noChangeAspect="1" noChangeArrowheads="1"/>
            </p:cNvPicPr>
            <p:nvPr/>
          </p:nvPicPr>
          <p:blipFill>
            <a:blip r:embed="rId4" cstate="print"/>
            <a:srcRect/>
            <a:stretch>
              <a:fillRect/>
            </a:stretch>
          </p:blipFill>
          <p:spPr bwMode="auto">
            <a:xfrm>
              <a:off x="1208405" y="3511471"/>
              <a:ext cx="181610" cy="181610"/>
            </a:xfrm>
            <a:prstGeom prst="rect">
              <a:avLst/>
            </a:prstGeom>
            <a:noFill/>
            <a:ln w="12700">
              <a:noFill/>
              <a:miter lim="800000"/>
              <a:headEnd/>
              <a:tailEnd/>
            </a:ln>
          </p:spPr>
        </p:pic>
        <p:pic>
          <p:nvPicPr>
            <p:cNvPr id="18475" name="Picture 65"/>
            <p:cNvPicPr>
              <a:picLocks noChangeAspect="1" noChangeArrowheads="1"/>
            </p:cNvPicPr>
            <p:nvPr/>
          </p:nvPicPr>
          <p:blipFill>
            <a:blip r:embed="rId4" cstate="print"/>
            <a:srcRect/>
            <a:stretch>
              <a:fillRect/>
            </a:stretch>
          </p:blipFill>
          <p:spPr bwMode="auto">
            <a:xfrm>
              <a:off x="1190943" y="3293191"/>
              <a:ext cx="181610" cy="181610"/>
            </a:xfrm>
            <a:prstGeom prst="rect">
              <a:avLst/>
            </a:prstGeom>
            <a:noFill/>
            <a:ln w="12700">
              <a:noFill/>
              <a:miter lim="800000"/>
              <a:headEnd/>
              <a:tailEnd/>
            </a:ln>
          </p:spPr>
        </p:pic>
        <p:pic>
          <p:nvPicPr>
            <p:cNvPr id="18476" name="Picture 66"/>
            <p:cNvPicPr>
              <a:picLocks noChangeAspect="1" noChangeArrowheads="1"/>
            </p:cNvPicPr>
            <p:nvPr/>
          </p:nvPicPr>
          <p:blipFill>
            <a:blip r:embed="rId4" cstate="print"/>
            <a:srcRect/>
            <a:stretch>
              <a:fillRect/>
            </a:stretch>
          </p:blipFill>
          <p:spPr bwMode="auto">
            <a:xfrm>
              <a:off x="1245077" y="3071416"/>
              <a:ext cx="181610" cy="181610"/>
            </a:xfrm>
            <a:prstGeom prst="rect">
              <a:avLst/>
            </a:prstGeom>
            <a:noFill/>
            <a:ln w="12700">
              <a:noFill/>
              <a:miter lim="800000"/>
              <a:headEnd/>
              <a:tailEnd/>
            </a:ln>
          </p:spPr>
        </p:pic>
        <p:pic>
          <p:nvPicPr>
            <p:cNvPr id="18477" name="Picture 67"/>
            <p:cNvPicPr>
              <a:picLocks noChangeAspect="1" noChangeArrowheads="1"/>
            </p:cNvPicPr>
            <p:nvPr/>
          </p:nvPicPr>
          <p:blipFill>
            <a:blip r:embed="rId4" cstate="print"/>
            <a:srcRect/>
            <a:stretch>
              <a:fillRect/>
            </a:stretch>
          </p:blipFill>
          <p:spPr bwMode="auto">
            <a:xfrm>
              <a:off x="1941830" y="3843259"/>
              <a:ext cx="181610" cy="181610"/>
            </a:xfrm>
            <a:prstGeom prst="rect">
              <a:avLst/>
            </a:prstGeom>
            <a:noFill/>
            <a:ln w="12700">
              <a:noFill/>
              <a:miter lim="800000"/>
              <a:headEnd/>
              <a:tailEnd/>
            </a:ln>
          </p:spPr>
        </p:pic>
        <p:pic>
          <p:nvPicPr>
            <p:cNvPr id="18478" name="Picture 68"/>
            <p:cNvPicPr>
              <a:picLocks noChangeAspect="1" noChangeArrowheads="1"/>
            </p:cNvPicPr>
            <p:nvPr/>
          </p:nvPicPr>
          <p:blipFill>
            <a:blip r:embed="rId4" cstate="print"/>
            <a:srcRect/>
            <a:stretch>
              <a:fillRect/>
            </a:stretch>
          </p:blipFill>
          <p:spPr bwMode="auto">
            <a:xfrm>
              <a:off x="1961040" y="3586561"/>
              <a:ext cx="181610" cy="181610"/>
            </a:xfrm>
            <a:prstGeom prst="rect">
              <a:avLst/>
            </a:prstGeom>
            <a:noFill/>
            <a:ln w="12700">
              <a:noFill/>
              <a:miter lim="800000"/>
              <a:headEnd/>
              <a:tailEnd/>
            </a:ln>
          </p:spPr>
        </p:pic>
        <p:pic>
          <p:nvPicPr>
            <p:cNvPr id="18479" name="Picture 69"/>
            <p:cNvPicPr>
              <a:picLocks noChangeAspect="1" noChangeArrowheads="1"/>
            </p:cNvPicPr>
            <p:nvPr/>
          </p:nvPicPr>
          <p:blipFill>
            <a:blip r:embed="rId4" cstate="print"/>
            <a:srcRect/>
            <a:stretch>
              <a:fillRect/>
            </a:stretch>
          </p:blipFill>
          <p:spPr bwMode="auto">
            <a:xfrm>
              <a:off x="1943577" y="3368279"/>
              <a:ext cx="181610" cy="181610"/>
            </a:xfrm>
            <a:prstGeom prst="rect">
              <a:avLst/>
            </a:prstGeom>
            <a:noFill/>
            <a:ln w="12700">
              <a:noFill/>
              <a:miter lim="800000"/>
              <a:headEnd/>
              <a:tailEnd/>
            </a:ln>
          </p:spPr>
        </p:pic>
        <p:pic>
          <p:nvPicPr>
            <p:cNvPr id="18480" name="Picture 70"/>
            <p:cNvPicPr>
              <a:picLocks noChangeAspect="1" noChangeArrowheads="1"/>
            </p:cNvPicPr>
            <p:nvPr/>
          </p:nvPicPr>
          <p:blipFill>
            <a:blip r:embed="rId4" cstate="print"/>
            <a:srcRect/>
            <a:stretch>
              <a:fillRect/>
            </a:stretch>
          </p:blipFill>
          <p:spPr bwMode="auto">
            <a:xfrm>
              <a:off x="1997710" y="3146506"/>
              <a:ext cx="181610" cy="181610"/>
            </a:xfrm>
            <a:prstGeom prst="rect">
              <a:avLst/>
            </a:prstGeom>
            <a:noFill/>
            <a:ln w="12700">
              <a:noFill/>
              <a:miter lim="800000"/>
              <a:headEnd/>
              <a:tailEnd/>
            </a:ln>
          </p:spPr>
        </p:pic>
        <p:pic>
          <p:nvPicPr>
            <p:cNvPr id="18481" name="Picture 71"/>
            <p:cNvPicPr>
              <a:picLocks noChangeAspect="1" noChangeArrowheads="1"/>
            </p:cNvPicPr>
            <p:nvPr/>
          </p:nvPicPr>
          <p:blipFill>
            <a:blip r:embed="rId4" cstate="print"/>
            <a:srcRect/>
            <a:stretch>
              <a:fillRect/>
            </a:stretch>
          </p:blipFill>
          <p:spPr bwMode="auto">
            <a:xfrm>
              <a:off x="2636838" y="3825796"/>
              <a:ext cx="181610" cy="181610"/>
            </a:xfrm>
            <a:prstGeom prst="rect">
              <a:avLst/>
            </a:prstGeom>
            <a:noFill/>
            <a:ln w="12700">
              <a:noFill/>
              <a:miter lim="800000"/>
              <a:headEnd/>
              <a:tailEnd/>
            </a:ln>
          </p:spPr>
        </p:pic>
        <p:pic>
          <p:nvPicPr>
            <p:cNvPr id="18482" name="Picture 72"/>
            <p:cNvPicPr>
              <a:picLocks noChangeAspect="1" noChangeArrowheads="1"/>
            </p:cNvPicPr>
            <p:nvPr/>
          </p:nvPicPr>
          <p:blipFill>
            <a:blip r:embed="rId4" cstate="print"/>
            <a:srcRect/>
            <a:stretch>
              <a:fillRect/>
            </a:stretch>
          </p:blipFill>
          <p:spPr bwMode="auto">
            <a:xfrm>
              <a:off x="2656047" y="3569098"/>
              <a:ext cx="181610" cy="181610"/>
            </a:xfrm>
            <a:prstGeom prst="rect">
              <a:avLst/>
            </a:prstGeom>
            <a:noFill/>
            <a:ln w="12700">
              <a:noFill/>
              <a:miter lim="800000"/>
              <a:headEnd/>
              <a:tailEnd/>
            </a:ln>
          </p:spPr>
        </p:pic>
        <p:pic>
          <p:nvPicPr>
            <p:cNvPr id="18483" name="Picture 73"/>
            <p:cNvPicPr>
              <a:picLocks noChangeAspect="1" noChangeArrowheads="1"/>
            </p:cNvPicPr>
            <p:nvPr/>
          </p:nvPicPr>
          <p:blipFill>
            <a:blip r:embed="rId4" cstate="print"/>
            <a:srcRect/>
            <a:stretch>
              <a:fillRect/>
            </a:stretch>
          </p:blipFill>
          <p:spPr bwMode="auto">
            <a:xfrm>
              <a:off x="2638585" y="3350816"/>
              <a:ext cx="181610" cy="181610"/>
            </a:xfrm>
            <a:prstGeom prst="rect">
              <a:avLst/>
            </a:prstGeom>
            <a:noFill/>
            <a:ln w="12700">
              <a:noFill/>
              <a:miter lim="800000"/>
              <a:headEnd/>
              <a:tailEnd/>
            </a:ln>
          </p:spPr>
        </p:pic>
        <p:pic>
          <p:nvPicPr>
            <p:cNvPr id="18484" name="Picture 74"/>
            <p:cNvPicPr>
              <a:picLocks noChangeAspect="1" noChangeArrowheads="1"/>
            </p:cNvPicPr>
            <p:nvPr/>
          </p:nvPicPr>
          <p:blipFill>
            <a:blip r:embed="rId4" cstate="print"/>
            <a:srcRect/>
            <a:stretch>
              <a:fillRect/>
            </a:stretch>
          </p:blipFill>
          <p:spPr bwMode="auto">
            <a:xfrm>
              <a:off x="2692718" y="3129043"/>
              <a:ext cx="181610" cy="181610"/>
            </a:xfrm>
            <a:prstGeom prst="rect">
              <a:avLst/>
            </a:prstGeom>
            <a:noFill/>
            <a:ln w="12700">
              <a:noFill/>
              <a:miter lim="800000"/>
              <a:headEnd/>
              <a:tailEnd/>
            </a:ln>
          </p:spPr>
        </p:pic>
        <p:pic>
          <p:nvPicPr>
            <p:cNvPr id="18485" name="Picture 76"/>
            <p:cNvPicPr>
              <a:picLocks noChangeAspect="1" noChangeArrowheads="1"/>
            </p:cNvPicPr>
            <p:nvPr/>
          </p:nvPicPr>
          <p:blipFill>
            <a:blip r:embed="rId5" cstate="print"/>
            <a:srcRect/>
            <a:stretch>
              <a:fillRect/>
            </a:stretch>
          </p:blipFill>
          <p:spPr bwMode="auto">
            <a:xfrm>
              <a:off x="1100138" y="3315891"/>
              <a:ext cx="2125187" cy="642620"/>
            </a:xfrm>
            <a:prstGeom prst="rect">
              <a:avLst/>
            </a:prstGeom>
            <a:noFill/>
            <a:ln w="9525">
              <a:noFill/>
              <a:miter lim="800000"/>
              <a:headEnd/>
              <a:tailEnd/>
            </a:ln>
          </p:spPr>
        </p:pic>
      </p:grpSp>
      <p:sp>
        <p:nvSpPr>
          <p:cNvPr id="18441" name="Line 77"/>
          <p:cNvSpPr>
            <a:spLocks noChangeShapeType="1"/>
          </p:cNvSpPr>
          <p:nvPr/>
        </p:nvSpPr>
        <p:spPr bwMode="auto">
          <a:xfrm flipV="1">
            <a:off x="2870519" y="3598782"/>
            <a:ext cx="199073" cy="0"/>
          </a:xfrm>
          <a:prstGeom prst="line">
            <a:avLst/>
          </a:prstGeom>
          <a:noFill/>
          <a:ln w="12700">
            <a:solidFill>
              <a:schemeClr val="tx1"/>
            </a:solidFill>
            <a:round/>
            <a:headEnd type="triangle" w="sm" len="sm"/>
            <a:tailEnd type="triangle" w="sm" len="sm"/>
          </a:ln>
        </p:spPr>
        <p:txBody>
          <a:bodyPr wrap="none" lIns="100574" tIns="50287" rIns="100574" bIns="50287" anchor="ctr">
            <a:prstTxWarp prst="textNoShape">
              <a:avLst/>
            </a:prstTxWarp>
          </a:bodyPr>
          <a:lstStyle/>
          <a:p>
            <a:endParaRPr lang="en-US"/>
          </a:p>
        </p:txBody>
      </p:sp>
      <p:sp>
        <p:nvSpPr>
          <p:cNvPr id="18442" name="Rectangle 78"/>
          <p:cNvSpPr>
            <a:spLocks noChangeArrowheads="1"/>
          </p:cNvSpPr>
          <p:nvPr/>
        </p:nvSpPr>
        <p:spPr bwMode="auto">
          <a:xfrm>
            <a:off x="3081710" y="3368331"/>
            <a:ext cx="628650" cy="406513"/>
          </a:xfrm>
          <a:prstGeom prst="rect">
            <a:avLst/>
          </a:prstGeom>
          <a:noFill/>
          <a:ln w="12700">
            <a:noFill/>
            <a:miter lim="800000"/>
            <a:headEnd/>
            <a:tailEnd/>
          </a:ln>
        </p:spPr>
        <p:txBody>
          <a:bodyPr lIns="99526" tIns="48891" rIns="99526" bIns="48891">
            <a:prstTxWarp prst="textNoShape">
              <a:avLst/>
            </a:prstTxWarp>
            <a:spAutoFit/>
          </a:bodyPr>
          <a:lstStyle/>
          <a:p>
            <a:pPr eaLnBrk="0" hangingPunct="0"/>
            <a:r>
              <a:rPr lang="en-US" sz="1800" dirty="0" err="1">
                <a:solidFill>
                  <a:srgbClr val="000000"/>
                </a:solidFill>
                <a:latin typeface="Symbol" pitchFamily="4" charset="2"/>
              </a:rPr>
              <a:t>l</a:t>
            </a:r>
            <a:r>
              <a:rPr lang="en-US" baseline="-25000" dirty="0" err="1">
                <a:solidFill>
                  <a:srgbClr val="000000"/>
                </a:solidFill>
                <a:latin typeface="Helvetica" pitchFamily="4" charset="0"/>
              </a:rPr>
              <a:t>D</a:t>
            </a:r>
            <a:endParaRPr lang="en-US" sz="1800" dirty="0">
              <a:solidFill>
                <a:srgbClr val="000000"/>
              </a:solidFill>
              <a:latin typeface="Helvetica" pitchFamily="4" charset="0"/>
            </a:endParaRPr>
          </a:p>
        </p:txBody>
      </p:sp>
      <p:sp>
        <p:nvSpPr>
          <p:cNvPr id="18444" name="Text Box 80"/>
          <p:cNvSpPr txBox="1">
            <a:spLocks noChangeArrowheads="1"/>
          </p:cNvSpPr>
          <p:nvPr/>
        </p:nvSpPr>
        <p:spPr bwMode="auto">
          <a:xfrm>
            <a:off x="3429319" y="2990456"/>
            <a:ext cx="990281" cy="532443"/>
          </a:xfrm>
          <a:prstGeom prst="rect">
            <a:avLst/>
          </a:prstGeom>
          <a:noFill/>
          <a:ln w="9525">
            <a:noFill/>
            <a:miter lim="800000"/>
            <a:headEnd/>
            <a:tailEnd/>
          </a:ln>
        </p:spPr>
        <p:txBody>
          <a:bodyPr wrap="square" lIns="100574" tIns="50287" rIns="100574" bIns="50287">
            <a:prstTxWarp prst="textNoShape">
              <a:avLst/>
            </a:prstTxWarp>
            <a:spAutoFit/>
          </a:bodyPr>
          <a:lstStyle/>
          <a:p>
            <a:pPr eaLnBrk="0" hangingPunct="0"/>
            <a:r>
              <a:rPr lang="en-US" sz="1400" b="1" dirty="0"/>
              <a:t>Plasma </a:t>
            </a:r>
            <a:r>
              <a:rPr lang="en-US" sz="1400" b="1" dirty="0" smtClean="0"/>
              <a:t>wave</a:t>
            </a:r>
            <a:endParaRPr lang="en-US" sz="1400" b="1" dirty="0"/>
          </a:p>
        </p:txBody>
      </p:sp>
      <p:sp>
        <p:nvSpPr>
          <p:cNvPr id="18445" name="Rectangle 81"/>
          <p:cNvSpPr>
            <a:spLocks noChangeArrowheads="1"/>
          </p:cNvSpPr>
          <p:nvPr/>
        </p:nvSpPr>
        <p:spPr bwMode="auto">
          <a:xfrm>
            <a:off x="588065" y="2068262"/>
            <a:ext cx="897836" cy="529624"/>
          </a:xfrm>
          <a:prstGeom prst="rect">
            <a:avLst/>
          </a:prstGeom>
          <a:noFill/>
          <a:ln w="12700">
            <a:noFill/>
            <a:miter lim="800000"/>
            <a:headEnd/>
            <a:tailEnd/>
          </a:ln>
        </p:spPr>
        <p:txBody>
          <a:bodyPr wrap="square" lIns="99526" tIns="48891" rIns="99526" bIns="48891">
            <a:prstTxWarp prst="textNoShape">
              <a:avLst/>
            </a:prstTxWarp>
            <a:spAutoFit/>
          </a:bodyPr>
          <a:lstStyle/>
          <a:p>
            <a:pPr eaLnBrk="0" hangingPunct="0"/>
            <a:r>
              <a:rPr lang="en-US" sz="1400" b="1" dirty="0">
                <a:solidFill>
                  <a:srgbClr val="000000"/>
                </a:solidFill>
                <a:latin typeface="Helvetica" pitchFamily="4" charset="0"/>
              </a:rPr>
              <a:t>Optical Laser</a:t>
            </a:r>
          </a:p>
        </p:txBody>
      </p:sp>
      <p:sp>
        <p:nvSpPr>
          <p:cNvPr id="18446" name="Line 82"/>
          <p:cNvSpPr>
            <a:spLocks noChangeShapeType="1"/>
          </p:cNvSpPr>
          <p:nvPr/>
        </p:nvSpPr>
        <p:spPr bwMode="auto">
          <a:xfrm>
            <a:off x="1321835" y="2209549"/>
            <a:ext cx="354565" cy="95501"/>
          </a:xfrm>
          <a:prstGeom prst="line">
            <a:avLst/>
          </a:prstGeom>
          <a:noFill/>
          <a:ln w="12700">
            <a:solidFill>
              <a:schemeClr val="tx1"/>
            </a:solidFill>
            <a:round/>
            <a:headEnd/>
            <a:tailEnd type="triangle" w="med" len="med"/>
          </a:ln>
        </p:spPr>
        <p:txBody>
          <a:bodyPr wrap="none" lIns="100574" tIns="50287" rIns="100574" bIns="50287" anchor="ctr">
            <a:prstTxWarp prst="textNoShape">
              <a:avLst/>
            </a:prstTxWarp>
          </a:bodyPr>
          <a:lstStyle/>
          <a:p>
            <a:endParaRPr lang="en-US"/>
          </a:p>
        </p:txBody>
      </p:sp>
      <p:graphicFrame>
        <p:nvGraphicFramePr>
          <p:cNvPr id="18435" name="Object 3"/>
          <p:cNvGraphicFramePr>
            <a:graphicFrameLocks noChangeAspect="1"/>
          </p:cNvGraphicFramePr>
          <p:nvPr/>
        </p:nvGraphicFramePr>
        <p:xfrm>
          <a:off x="1059122" y="3868100"/>
          <a:ext cx="3308160" cy="438572"/>
        </p:xfrm>
        <a:graphic>
          <a:graphicData uri="http://schemas.openxmlformats.org/presentationml/2006/ole">
            <p:oleObj spid="_x0000_s93186" name="Equation" r:id="rId6" imgW="3111480" imgH="419040" progId="Equation.3">
              <p:embed/>
            </p:oleObj>
          </a:graphicData>
        </a:graphic>
      </p:graphicFrame>
      <p:sp>
        <p:nvSpPr>
          <p:cNvPr id="18450" name="Freeform 35"/>
          <p:cNvSpPr>
            <a:spLocks noChangeArrowheads="1"/>
          </p:cNvSpPr>
          <p:nvPr/>
        </p:nvSpPr>
        <p:spPr bwMode="auto">
          <a:xfrm rot="2432324">
            <a:off x="1681323" y="2182573"/>
            <a:ext cx="595471" cy="419100"/>
          </a:xfrm>
          <a:custGeom>
            <a:avLst/>
            <a:gdLst>
              <a:gd name="T0" fmla="*/ 0 w 814127"/>
              <a:gd name="T1" fmla="*/ 0 h 379945"/>
              <a:gd name="T2" fmla="*/ 358 w 814127"/>
              <a:gd name="T3" fmla="*/ 394988 h 379945"/>
              <a:gd name="T4" fmla="*/ 717 w 814127"/>
              <a:gd name="T5" fmla="*/ 0 h 379945"/>
              <a:gd name="T6" fmla="*/ 1075 w 814127"/>
              <a:gd name="T7" fmla="*/ 394988 h 379945"/>
              <a:gd name="T8" fmla="*/ 1434 w 814127"/>
              <a:gd name="T9" fmla="*/ 0 h 379945"/>
              <a:gd name="T10" fmla="*/ 1793 w 814127"/>
              <a:gd name="T11" fmla="*/ 394988 h 379945"/>
              <a:gd name="T12" fmla="*/ 0 60000 65536"/>
              <a:gd name="T13" fmla="*/ 0 60000 65536"/>
              <a:gd name="T14" fmla="*/ 0 60000 65536"/>
              <a:gd name="T15" fmla="*/ 0 60000 65536"/>
              <a:gd name="T16" fmla="*/ 0 60000 65536"/>
              <a:gd name="T17" fmla="*/ 0 60000 65536"/>
              <a:gd name="T18" fmla="*/ 0 w 814127"/>
              <a:gd name="T19" fmla="*/ 0 h 379945"/>
              <a:gd name="T20" fmla="*/ 814127 w 814127"/>
              <a:gd name="T21" fmla="*/ 379945 h 379945"/>
            </a:gdLst>
            <a:ahLst/>
            <a:cxnLst>
              <a:cxn ang="T12">
                <a:pos x="T0" y="T1"/>
              </a:cxn>
              <a:cxn ang="T13">
                <a:pos x="T2" y="T3"/>
              </a:cxn>
              <a:cxn ang="T14">
                <a:pos x="T4" y="T5"/>
              </a:cxn>
              <a:cxn ang="T15">
                <a:pos x="T6" y="T7"/>
              </a:cxn>
              <a:cxn ang="T16">
                <a:pos x="T8" y="T9"/>
              </a:cxn>
              <a:cxn ang="T17">
                <a:pos x="T10" y="T11"/>
              </a:cxn>
            </a:cxnLst>
            <a:rect l="T18" t="T19" r="T20" b="T21"/>
            <a:pathLst>
              <a:path w="814127" h="379945">
                <a:moveTo>
                  <a:pt x="0" y="0"/>
                </a:moveTo>
                <a:cubicBezTo>
                  <a:pt x="54275" y="189972"/>
                  <a:pt x="108550" y="379945"/>
                  <a:pt x="162825" y="379945"/>
                </a:cubicBezTo>
                <a:cubicBezTo>
                  <a:pt x="217100" y="379945"/>
                  <a:pt x="271376" y="0"/>
                  <a:pt x="325651" y="0"/>
                </a:cubicBezTo>
                <a:cubicBezTo>
                  <a:pt x="379926" y="0"/>
                  <a:pt x="434201" y="379945"/>
                  <a:pt x="488476" y="379945"/>
                </a:cubicBezTo>
                <a:cubicBezTo>
                  <a:pt x="542751" y="379945"/>
                  <a:pt x="597026" y="0"/>
                  <a:pt x="651301" y="0"/>
                </a:cubicBezTo>
                <a:cubicBezTo>
                  <a:pt x="705576" y="0"/>
                  <a:pt x="759851" y="189972"/>
                  <a:pt x="814127" y="379945"/>
                </a:cubicBezTo>
              </a:path>
            </a:pathLst>
          </a:custGeom>
          <a:noFill/>
          <a:ln w="19050">
            <a:solidFill>
              <a:srgbClr val="009900"/>
            </a:solidFill>
            <a:round/>
            <a:headEnd/>
            <a:tailEnd/>
          </a:ln>
        </p:spPr>
        <p:txBody>
          <a:bodyPr lIns="100574" tIns="50287" rIns="100574" bIns="50287">
            <a:prstTxWarp prst="textNoShape">
              <a:avLst/>
            </a:prstTxWarp>
          </a:bodyPr>
          <a:lstStyle/>
          <a:p>
            <a:endParaRPr lang="en-US">
              <a:solidFill>
                <a:srgbClr val="FF0000"/>
              </a:solidFill>
            </a:endParaRPr>
          </a:p>
        </p:txBody>
      </p:sp>
      <p:sp>
        <p:nvSpPr>
          <p:cNvPr id="18451" name="Freeform 37"/>
          <p:cNvSpPr>
            <a:spLocks noChangeArrowheads="1"/>
          </p:cNvSpPr>
          <p:nvPr/>
        </p:nvSpPr>
        <p:spPr bwMode="auto">
          <a:xfrm rot="-2334920">
            <a:off x="2947352" y="2159873"/>
            <a:ext cx="798037" cy="417353"/>
          </a:xfrm>
          <a:custGeom>
            <a:avLst/>
            <a:gdLst>
              <a:gd name="T0" fmla="*/ 0 w 814127"/>
              <a:gd name="T1" fmla="*/ 0 h 379945"/>
              <a:gd name="T2" fmla="*/ 28946 w 814127"/>
              <a:gd name="T3" fmla="*/ 372550 h 379945"/>
              <a:gd name="T4" fmla="*/ 57895 w 814127"/>
              <a:gd name="T5" fmla="*/ 0 h 379945"/>
              <a:gd name="T6" fmla="*/ 86843 w 814127"/>
              <a:gd name="T7" fmla="*/ 372550 h 379945"/>
              <a:gd name="T8" fmla="*/ 115791 w 814127"/>
              <a:gd name="T9" fmla="*/ 0 h 379945"/>
              <a:gd name="T10" fmla="*/ 144738 w 814127"/>
              <a:gd name="T11" fmla="*/ 372550 h 379945"/>
              <a:gd name="T12" fmla="*/ 0 60000 65536"/>
              <a:gd name="T13" fmla="*/ 0 60000 65536"/>
              <a:gd name="T14" fmla="*/ 0 60000 65536"/>
              <a:gd name="T15" fmla="*/ 0 60000 65536"/>
              <a:gd name="T16" fmla="*/ 0 60000 65536"/>
              <a:gd name="T17" fmla="*/ 0 60000 65536"/>
              <a:gd name="T18" fmla="*/ 0 w 814127"/>
              <a:gd name="T19" fmla="*/ 0 h 379945"/>
              <a:gd name="T20" fmla="*/ 814127 w 814127"/>
              <a:gd name="T21" fmla="*/ 379945 h 379945"/>
            </a:gdLst>
            <a:ahLst/>
            <a:cxnLst>
              <a:cxn ang="T12">
                <a:pos x="T0" y="T1"/>
              </a:cxn>
              <a:cxn ang="T13">
                <a:pos x="T2" y="T3"/>
              </a:cxn>
              <a:cxn ang="T14">
                <a:pos x="T4" y="T5"/>
              </a:cxn>
              <a:cxn ang="T15">
                <a:pos x="T6" y="T7"/>
              </a:cxn>
              <a:cxn ang="T16">
                <a:pos x="T8" y="T9"/>
              </a:cxn>
              <a:cxn ang="T17">
                <a:pos x="T10" y="T11"/>
              </a:cxn>
            </a:cxnLst>
            <a:rect l="T18" t="T19" r="T20" b="T21"/>
            <a:pathLst>
              <a:path w="814127" h="379945">
                <a:moveTo>
                  <a:pt x="0" y="0"/>
                </a:moveTo>
                <a:cubicBezTo>
                  <a:pt x="54275" y="189972"/>
                  <a:pt x="108550" y="379945"/>
                  <a:pt x="162825" y="379945"/>
                </a:cubicBezTo>
                <a:cubicBezTo>
                  <a:pt x="217100" y="379945"/>
                  <a:pt x="271376" y="0"/>
                  <a:pt x="325651" y="0"/>
                </a:cubicBezTo>
                <a:cubicBezTo>
                  <a:pt x="379926" y="0"/>
                  <a:pt x="434201" y="379945"/>
                  <a:pt x="488476" y="379945"/>
                </a:cubicBezTo>
                <a:cubicBezTo>
                  <a:pt x="542751" y="379945"/>
                  <a:pt x="597026" y="0"/>
                  <a:pt x="651301" y="0"/>
                </a:cubicBezTo>
                <a:cubicBezTo>
                  <a:pt x="705576" y="0"/>
                  <a:pt x="759851" y="189972"/>
                  <a:pt x="814127" y="379945"/>
                </a:cubicBezTo>
              </a:path>
            </a:pathLst>
          </a:custGeom>
          <a:noFill/>
          <a:ln w="19050">
            <a:solidFill>
              <a:srgbClr val="FF0000"/>
            </a:solidFill>
            <a:round/>
            <a:headEnd/>
            <a:tailEnd/>
          </a:ln>
        </p:spPr>
        <p:txBody>
          <a:bodyPr lIns="100574" tIns="50287" rIns="100574" bIns="50287">
            <a:prstTxWarp prst="textNoShape">
              <a:avLst/>
            </a:prstTxWarp>
          </a:bodyPr>
          <a:lstStyle/>
          <a:p>
            <a:endParaRPr lang="en-US">
              <a:solidFill>
                <a:srgbClr val="FF0000"/>
              </a:solidFill>
            </a:endParaRPr>
          </a:p>
        </p:txBody>
      </p:sp>
      <p:graphicFrame>
        <p:nvGraphicFramePr>
          <p:cNvPr id="18437" name="Object 5"/>
          <p:cNvGraphicFramePr>
            <a:graphicFrameLocks noChangeAspect="1"/>
          </p:cNvGraphicFramePr>
          <p:nvPr/>
        </p:nvGraphicFramePr>
        <p:xfrm>
          <a:off x="7372918" y="6062600"/>
          <a:ext cx="1267778" cy="284638"/>
        </p:xfrm>
        <a:graphic>
          <a:graphicData uri="http://schemas.openxmlformats.org/presentationml/2006/ole">
            <p:oleObj spid="_x0000_s93187" name="Equation" r:id="rId7" imgW="927000" imgH="215640" progId="Equation.3">
              <p:embed/>
            </p:oleObj>
          </a:graphicData>
        </a:graphic>
      </p:graphicFrame>
      <p:sp>
        <p:nvSpPr>
          <p:cNvPr id="62" name="Title 61"/>
          <p:cNvSpPr>
            <a:spLocks noGrp="1"/>
          </p:cNvSpPr>
          <p:nvPr>
            <p:ph type="title"/>
          </p:nvPr>
        </p:nvSpPr>
        <p:spPr>
          <a:xfrm>
            <a:off x="629307" y="272613"/>
            <a:ext cx="7757948" cy="774702"/>
          </a:xfrm>
        </p:spPr>
        <p:txBody>
          <a:bodyPr/>
          <a:lstStyle/>
          <a:p>
            <a:r>
              <a:rPr lang="en-US" dirty="0" smtClean="0"/>
              <a:t>Thomson scattering measurements allow the plasma parameters to be determined</a:t>
            </a:r>
            <a:endParaRPr lang="en-US" dirty="0">
              <a:solidFill>
                <a:schemeClr val="tx1"/>
              </a:solidFill>
            </a:endParaRPr>
          </a:p>
        </p:txBody>
      </p:sp>
      <p:grpSp>
        <p:nvGrpSpPr>
          <p:cNvPr id="54" name="Group 53"/>
          <p:cNvGrpSpPr>
            <a:grpSpLocks noChangeAspect="1"/>
          </p:cNvGrpSpPr>
          <p:nvPr/>
        </p:nvGrpSpPr>
        <p:grpSpPr>
          <a:xfrm>
            <a:off x="920667" y="4500949"/>
            <a:ext cx="3063673" cy="2745051"/>
            <a:chOff x="5721267" y="1338362"/>
            <a:chExt cx="3829591" cy="3431314"/>
          </a:xfrm>
        </p:grpSpPr>
        <p:pic>
          <p:nvPicPr>
            <p:cNvPr id="56" name="Picture 55" descr="log spectrum.eps"/>
            <p:cNvPicPr>
              <a:picLocks noChangeAspect="1"/>
            </p:cNvPicPr>
            <p:nvPr/>
          </p:nvPicPr>
          <p:blipFill>
            <a:blip r:embed="rId8" cstate="print"/>
            <a:stretch>
              <a:fillRect/>
            </a:stretch>
          </p:blipFill>
          <p:spPr>
            <a:xfrm>
              <a:off x="5721267" y="1338362"/>
              <a:ext cx="3829591" cy="3431314"/>
            </a:xfrm>
            <a:prstGeom prst="rect">
              <a:avLst/>
            </a:prstGeom>
          </p:spPr>
        </p:pic>
        <p:pic>
          <p:nvPicPr>
            <p:cNvPr id="57" name="Picture 12"/>
            <p:cNvPicPr>
              <a:picLocks noChangeAspect="1" noChangeArrowheads="1"/>
            </p:cNvPicPr>
            <p:nvPr/>
          </p:nvPicPr>
          <p:blipFill>
            <a:blip r:embed="rId9" cstate="print"/>
            <a:srcRect l="24150" t="26324" r="10269" b="2925"/>
            <a:stretch>
              <a:fillRect/>
            </a:stretch>
          </p:blipFill>
          <p:spPr bwMode="auto">
            <a:xfrm>
              <a:off x="8072205" y="1356573"/>
              <a:ext cx="1227947" cy="1493707"/>
            </a:xfrm>
            <a:prstGeom prst="rect">
              <a:avLst/>
            </a:prstGeom>
            <a:noFill/>
            <a:ln w="9525">
              <a:noFill/>
              <a:miter lim="800000"/>
              <a:headEnd/>
              <a:tailEnd/>
            </a:ln>
          </p:spPr>
        </p:pic>
        <p:sp>
          <p:nvSpPr>
            <p:cNvPr id="59" name="Donut 58"/>
            <p:cNvSpPr/>
            <p:nvPr/>
          </p:nvSpPr>
          <p:spPr>
            <a:xfrm>
              <a:off x="7631406" y="1433362"/>
              <a:ext cx="346359" cy="346359"/>
            </a:xfrm>
            <a:prstGeom prst="donut">
              <a:avLst>
                <a:gd name="adj" fmla="val 6060"/>
              </a:avLst>
            </a:prstGeom>
            <a:solidFill>
              <a:srgbClr val="2157A8"/>
            </a:solidFill>
            <a:ln>
              <a:solidFill>
                <a:srgbClr val="4F81BD"/>
              </a:solidFill>
            </a:ln>
          </p:spPr>
          <p:style>
            <a:lnRef idx="1">
              <a:schemeClr val="accent1"/>
            </a:lnRef>
            <a:fillRef idx="3">
              <a:schemeClr val="accent1"/>
            </a:fillRef>
            <a:effectRef idx="2">
              <a:schemeClr val="accent1"/>
            </a:effectRef>
            <a:fontRef idx="minor">
              <a:schemeClr val="lt1"/>
            </a:fontRef>
          </p:style>
          <p:txBody>
            <a:bodyPr lIns="91431" tIns="45715" rIns="91431" bIns="45715" rtlCol="0" anchor="ctr"/>
            <a:lstStyle/>
            <a:p>
              <a:pPr algn="ctr"/>
              <a:endParaRPr lang="en-US">
                <a:solidFill>
                  <a:schemeClr val="tx1"/>
                </a:solidFill>
              </a:endParaRPr>
            </a:p>
          </p:txBody>
        </p:sp>
        <p:cxnSp>
          <p:nvCxnSpPr>
            <p:cNvPr id="61" name="Straight Connector 60"/>
            <p:cNvCxnSpPr>
              <a:stCxn id="59" idx="3"/>
            </p:cNvCxnSpPr>
            <p:nvPr/>
          </p:nvCxnSpPr>
          <p:spPr>
            <a:xfrm rot="5400000">
              <a:off x="7468729" y="1723750"/>
              <a:ext cx="208152" cy="218649"/>
            </a:xfrm>
            <a:prstGeom prst="line">
              <a:avLst/>
            </a:prstGeom>
            <a:ln>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7872795" y="1590800"/>
              <a:ext cx="314859" cy="73470"/>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8261120" y="1391379"/>
              <a:ext cx="835467" cy="246211"/>
            </a:xfrm>
            <a:prstGeom prst="rect">
              <a:avLst/>
            </a:prstGeom>
            <a:noFill/>
          </p:spPr>
          <p:txBody>
            <a:bodyPr wrap="none" lIns="91431" tIns="45715" rIns="91431" bIns="45715" rtlCol="0">
              <a:spAutoFit/>
            </a:bodyPr>
            <a:lstStyle/>
            <a:p>
              <a:r>
                <a:rPr lang="en-US" sz="1000" dirty="0" smtClean="0"/>
                <a:t>Ion Feature</a:t>
              </a:r>
              <a:endParaRPr lang="en-US" sz="1000" dirty="0"/>
            </a:p>
          </p:txBody>
        </p:sp>
        <p:sp>
          <p:nvSpPr>
            <p:cNvPr id="66" name="TextBox 65"/>
            <p:cNvSpPr txBox="1"/>
            <p:nvPr/>
          </p:nvSpPr>
          <p:spPr>
            <a:xfrm>
              <a:off x="7951730" y="3758378"/>
              <a:ext cx="1127213" cy="246211"/>
            </a:xfrm>
            <a:prstGeom prst="rect">
              <a:avLst/>
            </a:prstGeom>
            <a:noFill/>
          </p:spPr>
          <p:txBody>
            <a:bodyPr wrap="none" lIns="91431" tIns="45715" rIns="91431" bIns="45715" rtlCol="0">
              <a:spAutoFit/>
            </a:bodyPr>
            <a:lstStyle/>
            <a:p>
              <a:r>
                <a:rPr lang="en-US" sz="1000" dirty="0" smtClean="0"/>
                <a:t>Electron Feature</a:t>
              </a:r>
              <a:endParaRPr lang="en-US" sz="1000" dirty="0"/>
            </a:p>
          </p:txBody>
        </p:sp>
        <p:sp>
          <p:nvSpPr>
            <p:cNvPr id="67" name="TextBox 66"/>
            <p:cNvSpPr txBox="1"/>
            <p:nvPr/>
          </p:nvSpPr>
          <p:spPr>
            <a:xfrm>
              <a:off x="6765761" y="2498894"/>
              <a:ext cx="549107" cy="276989"/>
            </a:xfrm>
            <a:prstGeom prst="rect">
              <a:avLst/>
            </a:prstGeom>
            <a:noFill/>
          </p:spPr>
          <p:txBody>
            <a:bodyPr wrap="none" lIns="91431" tIns="45715" rIns="91431" bIns="45715" rtlCol="0">
              <a:spAutoFit/>
            </a:bodyPr>
            <a:lstStyle/>
            <a:p>
              <a:r>
                <a:rPr lang="en-US" sz="1200" dirty="0" smtClean="0"/>
                <a:t>T</a:t>
              </a:r>
              <a:r>
                <a:rPr lang="en-US" sz="1200" baseline="-25000" dirty="0" smtClean="0"/>
                <a:t>e</a:t>
              </a:r>
              <a:r>
                <a:rPr lang="en-US" sz="1200" dirty="0" smtClean="0"/>
                <a:t>, n</a:t>
              </a:r>
              <a:r>
                <a:rPr lang="en-US" sz="1200" baseline="-25000" dirty="0" smtClean="0"/>
                <a:t>e</a:t>
              </a:r>
              <a:endParaRPr lang="en-US" sz="1200" baseline="-25000" dirty="0"/>
            </a:p>
          </p:txBody>
        </p:sp>
        <p:sp>
          <p:nvSpPr>
            <p:cNvPr id="68" name="TextBox 67"/>
            <p:cNvSpPr txBox="1"/>
            <p:nvPr/>
          </p:nvSpPr>
          <p:spPr>
            <a:xfrm>
              <a:off x="8356014" y="1706678"/>
              <a:ext cx="666254" cy="276989"/>
            </a:xfrm>
            <a:prstGeom prst="rect">
              <a:avLst/>
            </a:prstGeom>
            <a:noFill/>
          </p:spPr>
          <p:txBody>
            <a:bodyPr wrap="none" lIns="91431" tIns="45715" rIns="91431" bIns="45715" rtlCol="0">
              <a:spAutoFit/>
            </a:bodyPr>
            <a:lstStyle/>
            <a:p>
              <a:r>
                <a:rPr lang="en-US" sz="1200" dirty="0" smtClean="0"/>
                <a:t>T</a:t>
              </a:r>
              <a:r>
                <a:rPr lang="en-US" sz="1200" baseline="-25000" dirty="0" smtClean="0"/>
                <a:t>i</a:t>
              </a:r>
              <a:r>
                <a:rPr lang="en-US" sz="1200" dirty="0" smtClean="0"/>
                <a:t>, Z, V</a:t>
              </a:r>
              <a:endParaRPr lang="en-US" sz="1200" baseline="-25000" dirty="0"/>
            </a:p>
          </p:txBody>
        </p:sp>
      </p:grpSp>
      <p:sp>
        <p:nvSpPr>
          <p:cNvPr id="69" name="Rectangle 68"/>
          <p:cNvSpPr/>
          <p:nvPr/>
        </p:nvSpPr>
        <p:spPr>
          <a:xfrm>
            <a:off x="268934" y="1241879"/>
            <a:ext cx="5029200" cy="655564"/>
          </a:xfrm>
          <a:prstGeom prst="rect">
            <a:avLst/>
          </a:prstGeom>
          <a:solidFill>
            <a:srgbClr val="FFFFCC"/>
          </a:solidFill>
          <a:ln>
            <a:solidFill>
              <a:schemeClr val="tx1"/>
            </a:solidFill>
          </a:ln>
        </p:spPr>
        <p:txBody>
          <a:bodyPr lIns="100584" tIns="50292" rIns="100584" bIns="50292">
            <a:spAutoFit/>
          </a:bodyPr>
          <a:lstStyle/>
          <a:p>
            <a:pPr algn="ctr">
              <a:defRPr/>
            </a:pPr>
            <a:r>
              <a:rPr lang="en-US" sz="1800" b="1" kern="0" dirty="0" smtClean="0">
                <a:ea typeface="ＭＳ Ｐゴシック" charset="-128"/>
                <a:cs typeface="ＭＳ Ｐゴシック" charset="-128"/>
              </a:rPr>
              <a:t>Thomson scattering is the scattering of an electromagnetic wave by electrons.</a:t>
            </a:r>
            <a:endParaRPr lang="en-US" sz="1800" b="1" kern="0" dirty="0">
              <a:ea typeface="ＭＳ Ｐゴシック" charset="-128"/>
              <a:cs typeface="ＭＳ Ｐゴシック" charset="-128"/>
            </a:endParaRPr>
          </a:p>
        </p:txBody>
      </p:sp>
      <p:pic>
        <p:nvPicPr>
          <p:cNvPr id="60" name="Picture 2"/>
          <p:cNvPicPr>
            <a:picLocks noChangeAspect="1" noChangeArrowheads="1"/>
          </p:cNvPicPr>
          <p:nvPr/>
        </p:nvPicPr>
        <p:blipFill>
          <a:blip r:embed="rId10" cstate="print"/>
          <a:srcRect l="16457" t="3090" r="4792" b="15341"/>
          <a:stretch>
            <a:fillRect/>
          </a:stretch>
        </p:blipFill>
        <p:spPr bwMode="auto">
          <a:xfrm>
            <a:off x="6690783" y="2114550"/>
            <a:ext cx="2269067" cy="2269067"/>
          </a:xfrm>
          <a:prstGeom prst="rect">
            <a:avLst/>
          </a:prstGeom>
          <a:noFill/>
          <a:ln w="12700" cmpd="sng">
            <a:solidFill>
              <a:schemeClr val="tx1"/>
            </a:solidFill>
            <a:miter lim="800000"/>
            <a:headEnd/>
            <a:tailEnd/>
          </a:ln>
        </p:spPr>
      </p:pic>
      <p:sp>
        <p:nvSpPr>
          <p:cNvPr id="70" name="TextBox 69"/>
          <p:cNvSpPr txBox="1"/>
          <p:nvPr/>
        </p:nvSpPr>
        <p:spPr>
          <a:xfrm>
            <a:off x="6079925" y="4923809"/>
            <a:ext cx="3260701" cy="701731"/>
          </a:xfrm>
          <a:prstGeom prst="rect">
            <a:avLst/>
          </a:prstGeom>
          <a:noFill/>
        </p:spPr>
        <p:txBody>
          <a:bodyPr wrap="none" lIns="100584" tIns="50292" rIns="100584" bIns="50292" rtlCol="0">
            <a:spAutoFit/>
          </a:bodyPr>
          <a:lstStyle/>
          <a:p>
            <a:r>
              <a:rPr lang="en-US" sz="1300" b="1" dirty="0" smtClean="0">
                <a:solidFill>
                  <a:schemeClr val="accent6">
                    <a:lumMod val="75000"/>
                  </a:schemeClr>
                </a:solidFill>
                <a:latin typeface=""/>
              </a:rPr>
              <a:t>n</a:t>
            </a:r>
            <a:r>
              <a:rPr lang="en-US" sz="1300" b="1" baseline="-25000" dirty="0" smtClean="0">
                <a:solidFill>
                  <a:schemeClr val="accent6">
                    <a:lumMod val="75000"/>
                  </a:schemeClr>
                </a:solidFill>
                <a:latin typeface=""/>
              </a:rPr>
              <a:t>e</a:t>
            </a:r>
            <a:r>
              <a:rPr lang="en-US" sz="1300" b="1" dirty="0" smtClean="0">
                <a:solidFill>
                  <a:schemeClr val="accent6">
                    <a:lumMod val="75000"/>
                  </a:schemeClr>
                </a:solidFill>
                <a:latin typeface=""/>
              </a:rPr>
              <a:t>=10</a:t>
            </a:r>
            <a:r>
              <a:rPr lang="en-US" sz="1300" b="1" baseline="30000" dirty="0" smtClean="0">
                <a:solidFill>
                  <a:schemeClr val="accent6">
                    <a:lumMod val="75000"/>
                  </a:schemeClr>
                </a:solidFill>
                <a:latin typeface=""/>
              </a:rPr>
              <a:t>20 </a:t>
            </a:r>
            <a:r>
              <a:rPr lang="en-US" sz="1300" b="1" dirty="0" smtClean="0">
                <a:solidFill>
                  <a:schemeClr val="accent6">
                    <a:lumMod val="75000"/>
                  </a:schemeClr>
                </a:solidFill>
                <a:latin typeface=""/>
              </a:rPr>
              <a:t>cm</a:t>
            </a:r>
            <a:r>
              <a:rPr lang="en-US" sz="1300" b="1" baseline="30000" dirty="0" smtClean="0">
                <a:solidFill>
                  <a:schemeClr val="accent6">
                    <a:lumMod val="75000"/>
                  </a:schemeClr>
                </a:solidFill>
                <a:latin typeface=""/>
              </a:rPr>
              <a:t>-3</a:t>
            </a:r>
            <a:r>
              <a:rPr lang="en-US" sz="1300" b="1" dirty="0" smtClean="0">
                <a:solidFill>
                  <a:schemeClr val="accent6">
                    <a:lumMod val="75000"/>
                  </a:schemeClr>
                </a:solidFill>
                <a:latin typeface=""/>
              </a:rPr>
              <a:t>; T</a:t>
            </a:r>
            <a:r>
              <a:rPr lang="en-US" sz="1300" b="1" baseline="-25000" dirty="0" smtClean="0">
                <a:solidFill>
                  <a:schemeClr val="accent6">
                    <a:lumMod val="75000"/>
                  </a:schemeClr>
                </a:solidFill>
                <a:latin typeface=""/>
              </a:rPr>
              <a:t>e</a:t>
            </a:r>
            <a:r>
              <a:rPr lang="en-US" sz="1300" b="1" dirty="0" smtClean="0">
                <a:solidFill>
                  <a:schemeClr val="accent6">
                    <a:lumMod val="75000"/>
                  </a:schemeClr>
                </a:solidFill>
                <a:latin typeface=""/>
              </a:rPr>
              <a:t>=2000 </a:t>
            </a:r>
            <a:r>
              <a:rPr lang="en-US" sz="1300" b="1" dirty="0" err="1" smtClean="0">
                <a:solidFill>
                  <a:schemeClr val="accent6">
                    <a:lumMod val="75000"/>
                  </a:schemeClr>
                </a:solidFill>
                <a:latin typeface=""/>
              </a:rPr>
              <a:t>eV</a:t>
            </a:r>
            <a:r>
              <a:rPr lang="en-US" sz="1300" b="1" dirty="0" smtClean="0">
                <a:solidFill>
                  <a:schemeClr val="accent6">
                    <a:lumMod val="75000"/>
                  </a:schemeClr>
                </a:solidFill>
                <a:latin typeface=""/>
              </a:rPr>
              <a:t>; T</a:t>
            </a:r>
            <a:r>
              <a:rPr lang="en-US" sz="1300" b="1" baseline="-25000" dirty="0" smtClean="0">
                <a:solidFill>
                  <a:schemeClr val="accent6">
                    <a:lumMod val="75000"/>
                  </a:schemeClr>
                </a:solidFill>
                <a:latin typeface=""/>
              </a:rPr>
              <a:t>i</a:t>
            </a:r>
            <a:r>
              <a:rPr lang="en-US" sz="1300" b="1" dirty="0" smtClean="0">
                <a:solidFill>
                  <a:schemeClr val="accent6">
                    <a:lumMod val="75000"/>
                  </a:schemeClr>
                </a:solidFill>
                <a:latin typeface=""/>
              </a:rPr>
              <a:t>=500 </a:t>
            </a:r>
            <a:r>
              <a:rPr lang="en-US" sz="1300" b="1" dirty="0" err="1" smtClean="0">
                <a:solidFill>
                  <a:schemeClr val="accent6">
                    <a:lumMod val="75000"/>
                  </a:schemeClr>
                </a:solidFill>
                <a:latin typeface=""/>
              </a:rPr>
              <a:t>eV</a:t>
            </a:r>
            <a:endParaRPr lang="en-US" sz="1300" b="1" dirty="0" smtClean="0">
              <a:solidFill>
                <a:schemeClr val="accent6">
                  <a:lumMod val="75000"/>
                </a:schemeClr>
              </a:solidFill>
              <a:latin typeface=""/>
            </a:endParaRPr>
          </a:p>
          <a:p>
            <a:r>
              <a:rPr lang="en-US" sz="1300" b="1" dirty="0" smtClean="0">
                <a:solidFill>
                  <a:srgbClr val="FF0000"/>
                </a:solidFill>
                <a:latin typeface=""/>
              </a:rPr>
              <a:t>n</a:t>
            </a:r>
            <a:r>
              <a:rPr lang="en-US" sz="1300" b="1" baseline="-25000" dirty="0" smtClean="0">
                <a:solidFill>
                  <a:srgbClr val="FF0000"/>
                </a:solidFill>
                <a:latin typeface=""/>
              </a:rPr>
              <a:t>e</a:t>
            </a:r>
            <a:r>
              <a:rPr lang="en-US" sz="1300" b="1" dirty="0" smtClean="0">
                <a:solidFill>
                  <a:srgbClr val="FF0000"/>
                </a:solidFill>
                <a:latin typeface=""/>
              </a:rPr>
              <a:t>=5x10</a:t>
            </a:r>
            <a:r>
              <a:rPr lang="en-US" sz="1300" b="1" baseline="30000" dirty="0" smtClean="0">
                <a:solidFill>
                  <a:srgbClr val="FF0000"/>
                </a:solidFill>
                <a:latin typeface=""/>
              </a:rPr>
              <a:t>20 </a:t>
            </a:r>
            <a:r>
              <a:rPr lang="en-US" sz="1300" b="1" dirty="0" smtClean="0">
                <a:solidFill>
                  <a:srgbClr val="FF0000"/>
                </a:solidFill>
                <a:latin typeface=""/>
              </a:rPr>
              <a:t>cm</a:t>
            </a:r>
            <a:r>
              <a:rPr lang="en-US" sz="1300" b="1" baseline="30000" dirty="0" smtClean="0">
                <a:solidFill>
                  <a:srgbClr val="FF0000"/>
                </a:solidFill>
                <a:latin typeface=""/>
              </a:rPr>
              <a:t>-3</a:t>
            </a:r>
            <a:r>
              <a:rPr lang="en-US" sz="1300" b="1" dirty="0" smtClean="0">
                <a:solidFill>
                  <a:srgbClr val="FF0000"/>
                </a:solidFill>
                <a:latin typeface=""/>
              </a:rPr>
              <a:t>; T</a:t>
            </a:r>
            <a:r>
              <a:rPr lang="en-US" sz="1300" b="1" baseline="-25000" dirty="0" smtClean="0">
                <a:solidFill>
                  <a:srgbClr val="FF0000"/>
                </a:solidFill>
                <a:latin typeface=""/>
              </a:rPr>
              <a:t>e</a:t>
            </a:r>
            <a:r>
              <a:rPr lang="en-US" sz="1300" b="1" dirty="0" smtClean="0">
                <a:solidFill>
                  <a:srgbClr val="FF0000"/>
                </a:solidFill>
                <a:latin typeface=""/>
              </a:rPr>
              <a:t>=6000 </a:t>
            </a:r>
            <a:r>
              <a:rPr lang="en-US" sz="1300" b="1" dirty="0" err="1" smtClean="0">
                <a:solidFill>
                  <a:srgbClr val="FF0000"/>
                </a:solidFill>
                <a:latin typeface=""/>
              </a:rPr>
              <a:t>eV</a:t>
            </a:r>
            <a:r>
              <a:rPr lang="en-US" sz="1300" b="1" dirty="0" smtClean="0">
                <a:solidFill>
                  <a:srgbClr val="FF0000"/>
                </a:solidFill>
                <a:latin typeface=""/>
              </a:rPr>
              <a:t>; T</a:t>
            </a:r>
            <a:r>
              <a:rPr lang="en-US" sz="1300" b="1" baseline="-25000" dirty="0" smtClean="0">
                <a:solidFill>
                  <a:srgbClr val="FF0000"/>
                </a:solidFill>
                <a:latin typeface=""/>
              </a:rPr>
              <a:t>i</a:t>
            </a:r>
            <a:r>
              <a:rPr lang="en-US" sz="1300" b="1" dirty="0" smtClean="0">
                <a:solidFill>
                  <a:srgbClr val="FF0000"/>
                </a:solidFill>
                <a:latin typeface=""/>
              </a:rPr>
              <a:t>=2000 </a:t>
            </a:r>
            <a:r>
              <a:rPr lang="en-US" sz="1300" b="1" dirty="0" err="1" smtClean="0">
                <a:solidFill>
                  <a:srgbClr val="FF0000"/>
                </a:solidFill>
                <a:latin typeface=""/>
              </a:rPr>
              <a:t>eV</a:t>
            </a:r>
            <a:endParaRPr lang="en-US" sz="1300" b="1" dirty="0" smtClean="0">
              <a:solidFill>
                <a:srgbClr val="FF0000"/>
              </a:solidFill>
              <a:latin typeface=""/>
            </a:endParaRPr>
          </a:p>
          <a:p>
            <a:r>
              <a:rPr lang="en-US" sz="1300" b="1" dirty="0" smtClean="0">
                <a:solidFill>
                  <a:srgbClr val="FF0000"/>
                </a:solidFill>
                <a:latin typeface=""/>
              </a:rPr>
              <a:t>n</a:t>
            </a:r>
            <a:r>
              <a:rPr lang="en-US" sz="1300" b="1" baseline="-25000" dirty="0" smtClean="0">
                <a:solidFill>
                  <a:srgbClr val="FF0000"/>
                </a:solidFill>
                <a:latin typeface=""/>
              </a:rPr>
              <a:t>e</a:t>
            </a:r>
            <a:r>
              <a:rPr lang="en-US" sz="1300" b="1" dirty="0" smtClean="0">
                <a:solidFill>
                  <a:srgbClr val="FF0000"/>
                </a:solidFill>
                <a:latin typeface=""/>
              </a:rPr>
              <a:t>=5x10</a:t>
            </a:r>
            <a:r>
              <a:rPr lang="en-US" sz="1300" b="1" baseline="30000" dirty="0" smtClean="0">
                <a:solidFill>
                  <a:srgbClr val="FF0000"/>
                </a:solidFill>
                <a:latin typeface=""/>
              </a:rPr>
              <a:t>20 </a:t>
            </a:r>
            <a:r>
              <a:rPr lang="en-US" sz="1300" b="1" dirty="0" smtClean="0">
                <a:solidFill>
                  <a:srgbClr val="FF0000"/>
                </a:solidFill>
                <a:latin typeface=""/>
              </a:rPr>
              <a:t>cm</a:t>
            </a:r>
            <a:r>
              <a:rPr lang="en-US" sz="1300" b="1" baseline="30000" dirty="0" smtClean="0">
                <a:solidFill>
                  <a:srgbClr val="FF0000"/>
                </a:solidFill>
                <a:latin typeface=""/>
              </a:rPr>
              <a:t>-3</a:t>
            </a:r>
            <a:r>
              <a:rPr lang="en-US" sz="1300" b="1" dirty="0" smtClean="0">
                <a:solidFill>
                  <a:srgbClr val="FF0000"/>
                </a:solidFill>
                <a:latin typeface=""/>
              </a:rPr>
              <a:t>; T</a:t>
            </a:r>
            <a:r>
              <a:rPr lang="en-US" sz="1300" b="1" baseline="-25000" dirty="0" smtClean="0">
                <a:solidFill>
                  <a:srgbClr val="FF0000"/>
                </a:solidFill>
                <a:latin typeface=""/>
              </a:rPr>
              <a:t>e</a:t>
            </a:r>
            <a:r>
              <a:rPr lang="en-US" sz="1300" b="1" dirty="0" smtClean="0">
                <a:solidFill>
                  <a:srgbClr val="FF0000"/>
                </a:solidFill>
                <a:latin typeface=""/>
              </a:rPr>
              <a:t>=2000 </a:t>
            </a:r>
            <a:r>
              <a:rPr lang="en-US" sz="1300" b="1" dirty="0" err="1" smtClean="0">
                <a:solidFill>
                  <a:srgbClr val="FF0000"/>
                </a:solidFill>
                <a:latin typeface=""/>
              </a:rPr>
              <a:t>eV</a:t>
            </a:r>
            <a:r>
              <a:rPr lang="en-US" sz="1300" b="1" dirty="0" smtClean="0">
                <a:solidFill>
                  <a:srgbClr val="FF0000"/>
                </a:solidFill>
                <a:latin typeface=""/>
              </a:rPr>
              <a:t>; T</a:t>
            </a:r>
            <a:r>
              <a:rPr lang="en-US" sz="1300" b="1" baseline="-25000" dirty="0" smtClean="0">
                <a:solidFill>
                  <a:srgbClr val="FF0000"/>
                </a:solidFill>
                <a:latin typeface=""/>
              </a:rPr>
              <a:t>i</a:t>
            </a:r>
            <a:r>
              <a:rPr lang="en-US" sz="1300" b="1" dirty="0" smtClean="0">
                <a:solidFill>
                  <a:srgbClr val="FF0000"/>
                </a:solidFill>
                <a:latin typeface=""/>
              </a:rPr>
              <a:t>=2000 </a:t>
            </a:r>
            <a:r>
              <a:rPr lang="en-US" sz="1300" b="1" dirty="0" err="1" smtClean="0">
                <a:solidFill>
                  <a:srgbClr val="FF0000"/>
                </a:solidFill>
                <a:latin typeface=""/>
              </a:rPr>
              <a:t>eV</a:t>
            </a:r>
            <a:endParaRPr lang="en-US" sz="1300" b="1" dirty="0" smtClean="0">
              <a:solidFill>
                <a:srgbClr val="FF0000"/>
              </a:solidFill>
              <a:latin typeface=""/>
            </a:endParaRPr>
          </a:p>
        </p:txBody>
      </p:sp>
      <p:cxnSp>
        <p:nvCxnSpPr>
          <p:cNvPr id="71" name="Straight Connector 70"/>
          <p:cNvCxnSpPr/>
          <p:nvPr/>
        </p:nvCxnSpPr>
        <p:spPr bwMode="auto">
          <a:xfrm>
            <a:off x="5776087" y="5089012"/>
            <a:ext cx="303848" cy="0"/>
          </a:xfrm>
          <a:prstGeom prst="line">
            <a:avLst/>
          </a:prstGeom>
          <a:solidFill>
            <a:schemeClr val="accent1"/>
          </a:solidFill>
          <a:ln w="19050" cap="flat" cmpd="sng" algn="ctr">
            <a:solidFill>
              <a:schemeClr val="accent6">
                <a:lumMod val="75000"/>
              </a:schemeClr>
            </a:solidFill>
            <a:prstDash val="solid"/>
            <a:round/>
            <a:headEnd type="none" w="med" len="med"/>
            <a:tailEnd type="none" w="med" len="med"/>
          </a:ln>
          <a:effectLst/>
        </p:spPr>
      </p:cxnSp>
      <p:cxnSp>
        <p:nvCxnSpPr>
          <p:cNvPr id="72" name="Straight Connector 71"/>
          <p:cNvCxnSpPr/>
          <p:nvPr/>
        </p:nvCxnSpPr>
        <p:spPr bwMode="auto">
          <a:xfrm>
            <a:off x="5782908" y="5306602"/>
            <a:ext cx="303848" cy="0"/>
          </a:xfrm>
          <a:prstGeom prst="line">
            <a:avLst/>
          </a:prstGeom>
          <a:solidFill>
            <a:schemeClr val="accent1"/>
          </a:solidFill>
          <a:ln w="19050" cap="flat" cmpd="sng" algn="ctr">
            <a:solidFill>
              <a:srgbClr val="FF0000"/>
            </a:solidFill>
            <a:prstDash val="dash"/>
            <a:round/>
            <a:headEnd type="none" w="med" len="med"/>
            <a:tailEnd type="none" w="med" len="med"/>
          </a:ln>
          <a:effectLst/>
        </p:spPr>
      </p:cxnSp>
      <p:cxnSp>
        <p:nvCxnSpPr>
          <p:cNvPr id="73" name="Straight Connector 72"/>
          <p:cNvCxnSpPr/>
          <p:nvPr/>
        </p:nvCxnSpPr>
        <p:spPr bwMode="auto">
          <a:xfrm>
            <a:off x="5781689" y="5499581"/>
            <a:ext cx="303848"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74" name="TextBox 73"/>
          <p:cNvSpPr txBox="1"/>
          <p:nvPr/>
        </p:nvSpPr>
        <p:spPr>
          <a:xfrm>
            <a:off x="5638800" y="1227076"/>
            <a:ext cx="3987654" cy="655564"/>
          </a:xfrm>
          <a:prstGeom prst="rect">
            <a:avLst/>
          </a:prstGeom>
          <a:solidFill>
            <a:srgbClr val="FFFBCD"/>
          </a:solidFill>
          <a:ln w="12700" cap="flat" cmpd="sng" algn="ctr">
            <a:solidFill>
              <a:schemeClr val="tx1"/>
            </a:solidFill>
            <a:prstDash val="solid"/>
            <a:round/>
            <a:headEnd type="none" w="med" len="med"/>
            <a:tailEnd type="none" w="med" len="med"/>
          </a:ln>
        </p:spPr>
        <p:txBody>
          <a:bodyPr wrap="square" lIns="100584" tIns="50292" rIns="100584" bIns="50292" rtlCol="0">
            <a:spAutoFit/>
          </a:bodyPr>
          <a:lstStyle/>
          <a:p>
            <a:pPr algn="ctr"/>
            <a:r>
              <a:rPr lang="en-US" sz="1800" b="1" dirty="0" smtClean="0">
                <a:latin typeface=""/>
              </a:rPr>
              <a:t>Intensity and magnitude of shifted signal measures plasma state</a:t>
            </a:r>
            <a:endParaRPr lang="en-US" sz="1800" b="1" dirty="0">
              <a:latin typeface=""/>
            </a:endParaRPr>
          </a:p>
        </p:txBody>
      </p:sp>
      <p:sp>
        <p:nvSpPr>
          <p:cNvPr id="75" name="TextBox 74"/>
          <p:cNvSpPr txBox="1"/>
          <p:nvPr/>
        </p:nvSpPr>
        <p:spPr>
          <a:xfrm>
            <a:off x="5699415" y="5700686"/>
            <a:ext cx="3887603" cy="286232"/>
          </a:xfrm>
          <a:prstGeom prst="rect">
            <a:avLst/>
          </a:prstGeom>
          <a:noFill/>
        </p:spPr>
        <p:txBody>
          <a:bodyPr wrap="none" lIns="100584" tIns="50292" rIns="100584" bIns="50292" rtlCol="0">
            <a:spAutoFit/>
          </a:bodyPr>
          <a:lstStyle/>
          <a:p>
            <a:r>
              <a:rPr lang="en-US" sz="1200" b="1" dirty="0" smtClean="0">
                <a:latin typeface="Times New Roman" pitchFamily="18" charset="0"/>
                <a:cs typeface="Times New Roman" pitchFamily="18" charset="0"/>
              </a:rPr>
              <a:t>Ross, 2010, RSI; Froula, 2006, RSI; Glenzer, 2009, RMP</a:t>
            </a:r>
            <a:endParaRPr lang="en-US" sz="1200" b="1" dirty="0">
              <a:latin typeface="Times New Roman" pitchFamily="18" charset="0"/>
              <a:cs typeface="Times New Roman" pitchFamily="18" charset="0"/>
            </a:endParaRPr>
          </a:p>
        </p:txBody>
      </p:sp>
      <p:sp>
        <p:nvSpPr>
          <p:cNvPr id="76" name="TextBox 75"/>
          <p:cNvSpPr txBox="1"/>
          <p:nvPr/>
        </p:nvSpPr>
        <p:spPr>
          <a:xfrm>
            <a:off x="7080250" y="4578348"/>
            <a:ext cx="1431452" cy="276999"/>
          </a:xfrm>
          <a:prstGeom prst="rect">
            <a:avLst/>
          </a:prstGeom>
          <a:noFill/>
        </p:spPr>
        <p:txBody>
          <a:bodyPr wrap="none" rtlCol="0">
            <a:spAutoFit/>
          </a:bodyPr>
          <a:lstStyle/>
          <a:p>
            <a:r>
              <a:rPr lang="en-US" sz="1200" b="1" dirty="0" smtClean="0">
                <a:latin typeface=""/>
              </a:rPr>
              <a:t>Wavelength (nm)</a:t>
            </a:r>
            <a:endParaRPr lang="en-US" sz="1200" b="1" dirty="0">
              <a:latin typeface=""/>
            </a:endParaRPr>
          </a:p>
        </p:txBody>
      </p:sp>
      <p:sp>
        <p:nvSpPr>
          <p:cNvPr id="77" name="TextBox 76"/>
          <p:cNvSpPr txBox="1"/>
          <p:nvPr/>
        </p:nvSpPr>
        <p:spPr>
          <a:xfrm rot="16200000">
            <a:off x="5107517" y="3105147"/>
            <a:ext cx="2219778" cy="276999"/>
          </a:xfrm>
          <a:prstGeom prst="rect">
            <a:avLst/>
          </a:prstGeom>
          <a:noFill/>
        </p:spPr>
        <p:txBody>
          <a:bodyPr wrap="none" rtlCol="0">
            <a:spAutoFit/>
          </a:bodyPr>
          <a:lstStyle/>
          <a:p>
            <a:r>
              <a:rPr lang="en-US" sz="1200" b="1" dirty="0" smtClean="0">
                <a:latin typeface=""/>
              </a:rPr>
              <a:t>Scatter intensity (</a:t>
            </a:r>
            <a:r>
              <a:rPr lang="en-US" sz="1200" b="1" dirty="0" err="1" smtClean="0">
                <a:latin typeface=""/>
              </a:rPr>
              <a:t>arb</a:t>
            </a:r>
            <a:r>
              <a:rPr lang="en-US" sz="1200" b="1" dirty="0" smtClean="0">
                <a:latin typeface=""/>
              </a:rPr>
              <a:t>. units)</a:t>
            </a:r>
            <a:endParaRPr lang="en-US" sz="1200" b="1" dirty="0">
              <a:latin typeface=""/>
            </a:endParaRPr>
          </a:p>
        </p:txBody>
      </p:sp>
      <p:sp>
        <p:nvSpPr>
          <p:cNvPr id="78" name="TextBox 77"/>
          <p:cNvSpPr txBox="1"/>
          <p:nvPr/>
        </p:nvSpPr>
        <p:spPr>
          <a:xfrm>
            <a:off x="6360587" y="1953680"/>
            <a:ext cx="398592" cy="276999"/>
          </a:xfrm>
          <a:prstGeom prst="rect">
            <a:avLst/>
          </a:prstGeom>
          <a:noFill/>
        </p:spPr>
        <p:txBody>
          <a:bodyPr wrap="none" rtlCol="0">
            <a:spAutoFit/>
          </a:bodyPr>
          <a:lstStyle/>
          <a:p>
            <a:pPr algn="r"/>
            <a:r>
              <a:rPr lang="en-US" sz="1200" b="1" dirty="0" smtClean="0">
                <a:latin typeface=""/>
              </a:rPr>
              <a:t>0.5</a:t>
            </a:r>
            <a:endParaRPr lang="en-US" sz="1200" b="1" dirty="0">
              <a:latin typeface=""/>
            </a:endParaRPr>
          </a:p>
        </p:txBody>
      </p:sp>
      <p:sp>
        <p:nvSpPr>
          <p:cNvPr id="81" name="TextBox 80"/>
          <p:cNvSpPr txBox="1"/>
          <p:nvPr/>
        </p:nvSpPr>
        <p:spPr>
          <a:xfrm>
            <a:off x="6360587" y="2419347"/>
            <a:ext cx="398592" cy="276999"/>
          </a:xfrm>
          <a:prstGeom prst="rect">
            <a:avLst/>
          </a:prstGeom>
          <a:noFill/>
        </p:spPr>
        <p:txBody>
          <a:bodyPr wrap="none" rtlCol="0">
            <a:spAutoFit/>
          </a:bodyPr>
          <a:lstStyle/>
          <a:p>
            <a:pPr algn="r"/>
            <a:r>
              <a:rPr lang="en-US" sz="1200" b="1" dirty="0" smtClean="0">
                <a:latin typeface=""/>
              </a:rPr>
              <a:t>0.4</a:t>
            </a:r>
            <a:endParaRPr lang="en-US" sz="1200" b="1" dirty="0">
              <a:latin typeface=""/>
            </a:endParaRPr>
          </a:p>
        </p:txBody>
      </p:sp>
      <p:sp>
        <p:nvSpPr>
          <p:cNvPr id="82" name="TextBox 81"/>
          <p:cNvSpPr txBox="1"/>
          <p:nvPr/>
        </p:nvSpPr>
        <p:spPr>
          <a:xfrm>
            <a:off x="6360587" y="2868080"/>
            <a:ext cx="398592" cy="276999"/>
          </a:xfrm>
          <a:prstGeom prst="rect">
            <a:avLst/>
          </a:prstGeom>
          <a:noFill/>
        </p:spPr>
        <p:txBody>
          <a:bodyPr wrap="none" rtlCol="0">
            <a:spAutoFit/>
          </a:bodyPr>
          <a:lstStyle/>
          <a:p>
            <a:pPr algn="r"/>
            <a:r>
              <a:rPr lang="en-US" sz="1200" b="1" dirty="0" smtClean="0">
                <a:latin typeface=""/>
              </a:rPr>
              <a:t>0.3</a:t>
            </a:r>
            <a:endParaRPr lang="en-US" sz="1200" b="1" dirty="0">
              <a:latin typeface=""/>
            </a:endParaRPr>
          </a:p>
        </p:txBody>
      </p:sp>
      <p:sp>
        <p:nvSpPr>
          <p:cNvPr id="83" name="TextBox 82"/>
          <p:cNvSpPr txBox="1"/>
          <p:nvPr/>
        </p:nvSpPr>
        <p:spPr>
          <a:xfrm>
            <a:off x="6360587" y="3291413"/>
            <a:ext cx="398592" cy="276999"/>
          </a:xfrm>
          <a:prstGeom prst="rect">
            <a:avLst/>
          </a:prstGeom>
          <a:noFill/>
        </p:spPr>
        <p:txBody>
          <a:bodyPr wrap="none" rtlCol="0">
            <a:spAutoFit/>
          </a:bodyPr>
          <a:lstStyle/>
          <a:p>
            <a:pPr algn="r"/>
            <a:r>
              <a:rPr lang="en-US" sz="1200" b="1" dirty="0" smtClean="0">
                <a:latin typeface=""/>
              </a:rPr>
              <a:t>0.2</a:t>
            </a:r>
            <a:endParaRPr lang="en-US" sz="1200" b="1" dirty="0">
              <a:latin typeface=""/>
            </a:endParaRPr>
          </a:p>
        </p:txBody>
      </p:sp>
      <p:sp>
        <p:nvSpPr>
          <p:cNvPr id="84" name="TextBox 83"/>
          <p:cNvSpPr txBox="1"/>
          <p:nvPr/>
        </p:nvSpPr>
        <p:spPr>
          <a:xfrm>
            <a:off x="6360587" y="3757080"/>
            <a:ext cx="398592" cy="276999"/>
          </a:xfrm>
          <a:prstGeom prst="rect">
            <a:avLst/>
          </a:prstGeom>
          <a:noFill/>
        </p:spPr>
        <p:txBody>
          <a:bodyPr wrap="none" rtlCol="0">
            <a:spAutoFit/>
          </a:bodyPr>
          <a:lstStyle/>
          <a:p>
            <a:pPr algn="r"/>
            <a:r>
              <a:rPr lang="en-US" sz="1200" b="1" dirty="0" smtClean="0">
                <a:latin typeface=""/>
              </a:rPr>
              <a:t>0.1</a:t>
            </a:r>
            <a:endParaRPr lang="en-US" sz="1200" b="1" dirty="0">
              <a:latin typeface=""/>
            </a:endParaRPr>
          </a:p>
        </p:txBody>
      </p:sp>
      <p:sp>
        <p:nvSpPr>
          <p:cNvPr id="85" name="TextBox 84"/>
          <p:cNvSpPr txBox="1"/>
          <p:nvPr/>
        </p:nvSpPr>
        <p:spPr>
          <a:xfrm>
            <a:off x="6488928" y="4188880"/>
            <a:ext cx="270251" cy="276999"/>
          </a:xfrm>
          <a:prstGeom prst="rect">
            <a:avLst/>
          </a:prstGeom>
          <a:noFill/>
        </p:spPr>
        <p:txBody>
          <a:bodyPr wrap="none" rtlCol="0">
            <a:spAutoFit/>
          </a:bodyPr>
          <a:lstStyle/>
          <a:p>
            <a:pPr algn="r"/>
            <a:r>
              <a:rPr lang="en-US" sz="1200" b="1" dirty="0" smtClean="0">
                <a:latin typeface=""/>
              </a:rPr>
              <a:t>0</a:t>
            </a:r>
            <a:endParaRPr lang="en-US" sz="1200" b="1" dirty="0">
              <a:latin typeface=""/>
            </a:endParaRPr>
          </a:p>
        </p:txBody>
      </p:sp>
      <p:sp>
        <p:nvSpPr>
          <p:cNvPr id="86" name="TextBox 85"/>
          <p:cNvSpPr txBox="1"/>
          <p:nvPr/>
        </p:nvSpPr>
        <p:spPr>
          <a:xfrm>
            <a:off x="6470159" y="4349746"/>
            <a:ext cx="441422" cy="276999"/>
          </a:xfrm>
          <a:prstGeom prst="rect">
            <a:avLst/>
          </a:prstGeom>
          <a:noFill/>
        </p:spPr>
        <p:txBody>
          <a:bodyPr wrap="none" rtlCol="0">
            <a:spAutoFit/>
          </a:bodyPr>
          <a:lstStyle/>
          <a:p>
            <a:pPr algn="ctr"/>
            <a:r>
              <a:rPr lang="en-US" sz="1200" b="1" dirty="0" smtClean="0">
                <a:latin typeface=""/>
              </a:rPr>
              <a:t>262</a:t>
            </a:r>
            <a:endParaRPr lang="en-US" sz="1200" b="1" dirty="0">
              <a:latin typeface=""/>
            </a:endParaRPr>
          </a:p>
        </p:txBody>
      </p:sp>
      <p:sp>
        <p:nvSpPr>
          <p:cNvPr id="87" name="TextBox 86"/>
          <p:cNvSpPr txBox="1"/>
          <p:nvPr/>
        </p:nvSpPr>
        <p:spPr>
          <a:xfrm>
            <a:off x="7028959" y="4349746"/>
            <a:ext cx="441422" cy="276999"/>
          </a:xfrm>
          <a:prstGeom prst="rect">
            <a:avLst/>
          </a:prstGeom>
          <a:noFill/>
        </p:spPr>
        <p:txBody>
          <a:bodyPr wrap="none" rtlCol="0">
            <a:spAutoFit/>
          </a:bodyPr>
          <a:lstStyle/>
          <a:p>
            <a:pPr algn="ctr"/>
            <a:r>
              <a:rPr lang="en-US" sz="1200" b="1" dirty="0" smtClean="0">
                <a:latin typeface=""/>
              </a:rPr>
              <a:t>264</a:t>
            </a:r>
            <a:endParaRPr lang="en-US" sz="1200" b="1" dirty="0">
              <a:latin typeface=""/>
            </a:endParaRPr>
          </a:p>
        </p:txBody>
      </p:sp>
      <p:sp>
        <p:nvSpPr>
          <p:cNvPr id="88" name="TextBox 87"/>
          <p:cNvSpPr txBox="1"/>
          <p:nvPr/>
        </p:nvSpPr>
        <p:spPr>
          <a:xfrm>
            <a:off x="7604693" y="4349746"/>
            <a:ext cx="441422" cy="276999"/>
          </a:xfrm>
          <a:prstGeom prst="rect">
            <a:avLst/>
          </a:prstGeom>
          <a:noFill/>
        </p:spPr>
        <p:txBody>
          <a:bodyPr wrap="none" rtlCol="0">
            <a:spAutoFit/>
          </a:bodyPr>
          <a:lstStyle/>
          <a:p>
            <a:pPr algn="ctr"/>
            <a:r>
              <a:rPr lang="en-US" sz="1200" b="1" dirty="0" smtClean="0">
                <a:latin typeface=""/>
              </a:rPr>
              <a:t>266</a:t>
            </a:r>
            <a:endParaRPr lang="en-US" sz="1200" b="1" dirty="0">
              <a:latin typeface=""/>
            </a:endParaRPr>
          </a:p>
        </p:txBody>
      </p:sp>
      <p:sp>
        <p:nvSpPr>
          <p:cNvPr id="89" name="TextBox 88"/>
          <p:cNvSpPr txBox="1"/>
          <p:nvPr/>
        </p:nvSpPr>
        <p:spPr>
          <a:xfrm>
            <a:off x="8180427" y="4349746"/>
            <a:ext cx="441422" cy="276999"/>
          </a:xfrm>
          <a:prstGeom prst="rect">
            <a:avLst/>
          </a:prstGeom>
          <a:noFill/>
        </p:spPr>
        <p:txBody>
          <a:bodyPr wrap="none" rtlCol="0">
            <a:spAutoFit/>
          </a:bodyPr>
          <a:lstStyle/>
          <a:p>
            <a:pPr algn="ctr"/>
            <a:r>
              <a:rPr lang="en-US" sz="1200" b="1" dirty="0" smtClean="0">
                <a:latin typeface=""/>
              </a:rPr>
              <a:t>268</a:t>
            </a:r>
            <a:endParaRPr lang="en-US" sz="1200" b="1" dirty="0">
              <a:latin typeface=""/>
            </a:endParaRPr>
          </a:p>
        </p:txBody>
      </p:sp>
      <p:sp>
        <p:nvSpPr>
          <p:cNvPr id="90" name="TextBox 89"/>
          <p:cNvSpPr txBox="1"/>
          <p:nvPr/>
        </p:nvSpPr>
        <p:spPr>
          <a:xfrm>
            <a:off x="8722294" y="4349746"/>
            <a:ext cx="441422" cy="276999"/>
          </a:xfrm>
          <a:prstGeom prst="rect">
            <a:avLst/>
          </a:prstGeom>
          <a:noFill/>
        </p:spPr>
        <p:txBody>
          <a:bodyPr wrap="none" rtlCol="0">
            <a:spAutoFit/>
          </a:bodyPr>
          <a:lstStyle/>
          <a:p>
            <a:pPr algn="ctr"/>
            <a:r>
              <a:rPr lang="en-US" sz="1200" b="1" dirty="0" smtClean="0">
                <a:latin typeface=""/>
              </a:rPr>
              <a:t>270</a:t>
            </a:r>
            <a:endParaRPr lang="en-US" sz="1200" b="1" dirty="0">
              <a:latin typeface=""/>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spect="1" noChangeArrowheads="1"/>
          </p:cNvPicPr>
          <p:nvPr/>
        </p:nvPicPr>
        <p:blipFill>
          <a:blip r:embed="rId2"/>
          <a:srcRect/>
          <a:stretch>
            <a:fillRect/>
          </a:stretch>
        </p:blipFill>
        <p:spPr bwMode="auto">
          <a:xfrm>
            <a:off x="739013" y="5457347"/>
            <a:ext cx="3314700" cy="1800225"/>
          </a:xfrm>
          <a:prstGeom prst="rect">
            <a:avLst/>
          </a:prstGeom>
          <a:noFill/>
          <a:ln w="9525">
            <a:noFill/>
            <a:miter lim="800000"/>
            <a:headEnd/>
            <a:tailEnd/>
          </a:ln>
        </p:spPr>
      </p:pic>
      <p:pic>
        <p:nvPicPr>
          <p:cNvPr id="116739" name="Picture 3"/>
          <p:cNvPicPr>
            <a:picLocks noChangeAspect="1" noChangeArrowheads="1"/>
          </p:cNvPicPr>
          <p:nvPr/>
        </p:nvPicPr>
        <p:blipFill>
          <a:blip r:embed="rId3"/>
          <a:srcRect/>
          <a:stretch>
            <a:fillRect/>
          </a:stretch>
        </p:blipFill>
        <p:spPr bwMode="auto">
          <a:xfrm>
            <a:off x="7093495" y="1194238"/>
            <a:ext cx="2886075" cy="3086100"/>
          </a:xfrm>
          <a:prstGeom prst="rect">
            <a:avLst/>
          </a:prstGeom>
          <a:noFill/>
          <a:ln w="9525">
            <a:noFill/>
            <a:miter lim="800000"/>
            <a:headEnd/>
            <a:tailEnd/>
          </a:ln>
        </p:spPr>
      </p:pic>
      <p:pic>
        <p:nvPicPr>
          <p:cNvPr id="116738" name="Picture 2"/>
          <p:cNvPicPr>
            <a:picLocks noChangeAspect="1" noChangeArrowheads="1"/>
          </p:cNvPicPr>
          <p:nvPr/>
        </p:nvPicPr>
        <p:blipFill>
          <a:blip r:embed="rId4"/>
          <a:srcRect/>
          <a:stretch>
            <a:fillRect/>
          </a:stretch>
        </p:blipFill>
        <p:spPr bwMode="auto">
          <a:xfrm>
            <a:off x="4224830" y="1268960"/>
            <a:ext cx="2838450" cy="3019425"/>
          </a:xfrm>
          <a:prstGeom prst="rect">
            <a:avLst/>
          </a:prstGeom>
          <a:noFill/>
          <a:ln w="9525">
            <a:noFill/>
            <a:miter lim="800000"/>
            <a:headEnd/>
            <a:tailEnd/>
          </a:ln>
        </p:spPr>
      </p:pic>
      <p:sp>
        <p:nvSpPr>
          <p:cNvPr id="75" name="Rectangle 74"/>
          <p:cNvSpPr/>
          <p:nvPr/>
        </p:nvSpPr>
        <p:spPr>
          <a:xfrm>
            <a:off x="266885" y="1248210"/>
            <a:ext cx="9712685" cy="3024246"/>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9090" y="280083"/>
            <a:ext cx="8063648" cy="774702"/>
          </a:xfrm>
        </p:spPr>
        <p:txBody>
          <a:bodyPr/>
          <a:lstStyle/>
          <a:p>
            <a:r>
              <a:rPr lang="en-US" dirty="0" smtClean="0"/>
              <a:t>We began our OMEGA preparation experiments by studying the plasma conditions of single and double flows</a:t>
            </a:r>
            <a:endParaRPr lang="en-US" dirty="0"/>
          </a:p>
        </p:txBody>
      </p:sp>
      <p:sp>
        <p:nvSpPr>
          <p:cNvPr id="5" name="Slide Number Placeholder 4"/>
          <p:cNvSpPr>
            <a:spLocks noGrp="1"/>
          </p:cNvSpPr>
          <p:nvPr>
            <p:ph type="sldNum" sz="quarter" idx="12"/>
          </p:nvPr>
        </p:nvSpPr>
        <p:spPr/>
        <p:txBody>
          <a:bodyPr/>
          <a:lstStyle/>
          <a:p>
            <a:fld id="{78DCE5C6-CC67-AD46-BF96-E669D4601726}" type="slidenum">
              <a:rPr lang="en-US" smtClean="0"/>
              <a:pPr/>
              <a:t>8</a:t>
            </a:fld>
            <a:endParaRPr lang="en-US" dirty="0"/>
          </a:p>
        </p:txBody>
      </p:sp>
      <p:pic>
        <p:nvPicPr>
          <p:cNvPr id="81" name="Picture 1" descr="C:\Park09\Omega_LBS\Omega_AstroCollLess_11A\visrad\config.bmp"/>
          <p:cNvPicPr>
            <a:picLocks noChangeAspect="1" noChangeArrowheads="1"/>
          </p:cNvPicPr>
          <p:nvPr/>
        </p:nvPicPr>
        <p:blipFill>
          <a:blip r:embed="rId5" cstate="print">
            <a:clrChange>
              <a:clrFrom>
                <a:srgbClr val="FFFFFF"/>
              </a:clrFrom>
              <a:clrTo>
                <a:srgbClr val="FFFFFF">
                  <a:alpha val="0"/>
                </a:srgbClr>
              </a:clrTo>
            </a:clrChange>
          </a:blip>
          <a:srcRect l="53784" t="19295" r="17514" b="45494"/>
          <a:stretch>
            <a:fillRect/>
          </a:stretch>
        </p:blipFill>
        <p:spPr bwMode="auto">
          <a:xfrm rot="14400000">
            <a:off x="1046274" y="1850321"/>
            <a:ext cx="1381634" cy="2054897"/>
          </a:xfrm>
          <a:prstGeom prst="rect">
            <a:avLst/>
          </a:prstGeom>
          <a:noFill/>
        </p:spPr>
      </p:pic>
      <p:sp>
        <p:nvSpPr>
          <p:cNvPr id="83" name="TextBox 82"/>
          <p:cNvSpPr txBox="1"/>
          <p:nvPr/>
        </p:nvSpPr>
        <p:spPr>
          <a:xfrm>
            <a:off x="552562" y="3525698"/>
            <a:ext cx="2458007" cy="532453"/>
          </a:xfrm>
          <a:prstGeom prst="rect">
            <a:avLst/>
          </a:prstGeom>
          <a:noFill/>
        </p:spPr>
        <p:txBody>
          <a:bodyPr wrap="square" lIns="100584" tIns="50292" rIns="100584" bIns="50292" rtlCol="0">
            <a:spAutoFit/>
          </a:bodyPr>
          <a:lstStyle/>
          <a:p>
            <a:r>
              <a:rPr lang="en-US" sz="1400" b="1" dirty="0" smtClean="0"/>
              <a:t>10 Heater beams per foil (~5 kJ per target)</a:t>
            </a:r>
            <a:endParaRPr lang="en-US" sz="1400" b="1" dirty="0"/>
          </a:p>
        </p:txBody>
      </p:sp>
      <p:sp>
        <p:nvSpPr>
          <p:cNvPr id="84" name="TextBox 83"/>
          <p:cNvSpPr txBox="1"/>
          <p:nvPr/>
        </p:nvSpPr>
        <p:spPr>
          <a:xfrm>
            <a:off x="2877544" y="3138182"/>
            <a:ext cx="1180177" cy="317010"/>
          </a:xfrm>
          <a:prstGeom prst="rect">
            <a:avLst/>
          </a:prstGeom>
          <a:noFill/>
        </p:spPr>
        <p:txBody>
          <a:bodyPr wrap="square" lIns="100584" tIns="50292" rIns="100584" bIns="50292" rtlCol="0">
            <a:spAutoFit/>
          </a:bodyPr>
          <a:lstStyle/>
          <a:p>
            <a:r>
              <a:rPr lang="en-US" sz="1400" b="1" dirty="0" smtClean="0"/>
              <a:t>TS volume</a:t>
            </a:r>
            <a:endParaRPr lang="en-US" sz="1400" b="1" dirty="0"/>
          </a:p>
        </p:txBody>
      </p:sp>
      <p:cxnSp>
        <p:nvCxnSpPr>
          <p:cNvPr id="85" name="Straight Arrow Connector 84"/>
          <p:cNvCxnSpPr/>
          <p:nvPr/>
        </p:nvCxnSpPr>
        <p:spPr>
          <a:xfrm flipH="1" flipV="1">
            <a:off x="2597472" y="2854761"/>
            <a:ext cx="405194" cy="312915"/>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2060887" y="2798702"/>
            <a:ext cx="445476"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2129390" y="2483275"/>
            <a:ext cx="478206" cy="317010"/>
          </a:xfrm>
          <a:prstGeom prst="rect">
            <a:avLst/>
          </a:prstGeom>
          <a:noFill/>
        </p:spPr>
        <p:txBody>
          <a:bodyPr wrap="square" lIns="100584" tIns="50292" rIns="100584" bIns="50292" rtlCol="0">
            <a:spAutoFit/>
          </a:bodyPr>
          <a:lstStyle/>
          <a:p>
            <a:r>
              <a:rPr lang="en-US" sz="1400" b="1" dirty="0" smtClean="0"/>
              <a:t>k</a:t>
            </a:r>
            <a:r>
              <a:rPr lang="en-US" sz="1400" b="1" baseline="-25000" dirty="0" smtClean="0"/>
              <a:t>a</a:t>
            </a:r>
            <a:endParaRPr lang="en-US" sz="1400" b="1" baseline="-25000" dirty="0"/>
          </a:p>
        </p:txBody>
      </p:sp>
      <p:sp>
        <p:nvSpPr>
          <p:cNvPr id="88" name="TextBox 87"/>
          <p:cNvSpPr txBox="1"/>
          <p:nvPr/>
        </p:nvSpPr>
        <p:spPr>
          <a:xfrm>
            <a:off x="1581827" y="2829122"/>
            <a:ext cx="677043" cy="317010"/>
          </a:xfrm>
          <a:prstGeom prst="rect">
            <a:avLst/>
          </a:prstGeom>
          <a:noFill/>
        </p:spPr>
        <p:txBody>
          <a:bodyPr wrap="square" lIns="100584" tIns="50292" rIns="100584" bIns="50292" rtlCol="0">
            <a:spAutoFit/>
          </a:bodyPr>
          <a:lstStyle/>
          <a:p>
            <a:r>
              <a:rPr lang="en-US" sz="1400" b="1" dirty="0" smtClean="0"/>
              <a:t>4 mm</a:t>
            </a:r>
            <a:endParaRPr lang="en-US" sz="1400" b="1" dirty="0"/>
          </a:p>
        </p:txBody>
      </p:sp>
      <p:cxnSp>
        <p:nvCxnSpPr>
          <p:cNvPr id="89" name="Straight Arrow Connector 88"/>
          <p:cNvCxnSpPr/>
          <p:nvPr/>
        </p:nvCxnSpPr>
        <p:spPr>
          <a:xfrm rot="10800000">
            <a:off x="1321209" y="3030715"/>
            <a:ext cx="331482" cy="11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2189811" y="3031868"/>
            <a:ext cx="37729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rot="10800000" flipV="1">
            <a:off x="1321209" y="2169943"/>
            <a:ext cx="718211" cy="552470"/>
          </a:xfrm>
          <a:prstGeom prst="straightConnector1">
            <a:avLst/>
          </a:prstGeom>
          <a:ln>
            <a:solidFill>
              <a:schemeClr val="accent3">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rot="10800000">
            <a:off x="1321209" y="2832907"/>
            <a:ext cx="718211" cy="552470"/>
          </a:xfrm>
          <a:prstGeom prst="straightConnector1">
            <a:avLst/>
          </a:prstGeom>
          <a:ln>
            <a:solidFill>
              <a:schemeClr val="accent3">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1552320" y="1878100"/>
            <a:ext cx="1398973" cy="317010"/>
          </a:xfrm>
          <a:prstGeom prst="rect">
            <a:avLst/>
          </a:prstGeom>
          <a:noFill/>
        </p:spPr>
        <p:txBody>
          <a:bodyPr wrap="none" lIns="100584" tIns="50292" rIns="100584" bIns="50292" rtlCol="0">
            <a:spAutoFit/>
          </a:bodyPr>
          <a:lstStyle/>
          <a:p>
            <a:r>
              <a:rPr lang="en-US" sz="1400" b="1" dirty="0" smtClean="0"/>
              <a:t>Heater Beams</a:t>
            </a:r>
            <a:endParaRPr lang="en-US" sz="1400" b="1" dirty="0"/>
          </a:p>
        </p:txBody>
      </p:sp>
      <p:sp>
        <p:nvSpPr>
          <p:cNvPr id="94" name="TextBox 93"/>
          <p:cNvSpPr txBox="1"/>
          <p:nvPr/>
        </p:nvSpPr>
        <p:spPr>
          <a:xfrm>
            <a:off x="1186061" y="5773630"/>
            <a:ext cx="653670" cy="307777"/>
          </a:xfrm>
          <a:prstGeom prst="rect">
            <a:avLst/>
          </a:prstGeom>
          <a:noFill/>
        </p:spPr>
        <p:txBody>
          <a:bodyPr wrap="none" rtlCol="0">
            <a:spAutoFit/>
          </a:bodyPr>
          <a:lstStyle/>
          <a:p>
            <a:r>
              <a:rPr lang="en-US" sz="1400" b="1" dirty="0" smtClean="0"/>
              <a:t>4 mm</a:t>
            </a:r>
            <a:endParaRPr lang="en-US" sz="1400" b="1" dirty="0"/>
          </a:p>
        </p:txBody>
      </p:sp>
      <p:cxnSp>
        <p:nvCxnSpPr>
          <p:cNvPr id="95" name="Straight Arrow Connector 94"/>
          <p:cNvCxnSpPr/>
          <p:nvPr/>
        </p:nvCxnSpPr>
        <p:spPr>
          <a:xfrm rot="10800000">
            <a:off x="1033661" y="5926030"/>
            <a:ext cx="2286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1795661" y="5930495"/>
            <a:ext cx="2286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2024261" y="5090807"/>
            <a:ext cx="1685077" cy="307777"/>
          </a:xfrm>
          <a:prstGeom prst="rect">
            <a:avLst/>
          </a:prstGeom>
          <a:noFill/>
        </p:spPr>
        <p:txBody>
          <a:bodyPr wrap="none" rtlCol="0">
            <a:spAutoFit/>
          </a:bodyPr>
          <a:lstStyle/>
          <a:p>
            <a:r>
              <a:rPr lang="en-US" sz="1400" b="1" dirty="0" smtClean="0"/>
              <a:t>Thomson Volume</a:t>
            </a:r>
            <a:endParaRPr lang="en-US" sz="1400" b="1" dirty="0"/>
          </a:p>
        </p:txBody>
      </p:sp>
      <p:cxnSp>
        <p:nvCxnSpPr>
          <p:cNvPr id="98" name="Straight Arrow Connector 97"/>
          <p:cNvCxnSpPr/>
          <p:nvPr/>
        </p:nvCxnSpPr>
        <p:spPr>
          <a:xfrm rot="5400000">
            <a:off x="2248878" y="5311082"/>
            <a:ext cx="454223" cy="75766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500261" y="5395607"/>
            <a:ext cx="812955" cy="307777"/>
          </a:xfrm>
          <a:prstGeom prst="rect">
            <a:avLst/>
          </a:prstGeom>
          <a:noFill/>
        </p:spPr>
        <p:txBody>
          <a:bodyPr wrap="none" rtlCol="0">
            <a:spAutoFit/>
          </a:bodyPr>
          <a:lstStyle/>
          <a:p>
            <a:r>
              <a:rPr lang="en-US" sz="1400" b="1" dirty="0" smtClean="0"/>
              <a:t>CH Foil</a:t>
            </a:r>
            <a:endParaRPr lang="en-US" sz="1400" b="1" dirty="0"/>
          </a:p>
        </p:txBody>
      </p:sp>
      <p:sp>
        <p:nvSpPr>
          <p:cNvPr id="100" name="TextBox 99"/>
          <p:cNvSpPr txBox="1"/>
          <p:nvPr/>
        </p:nvSpPr>
        <p:spPr>
          <a:xfrm>
            <a:off x="1592087" y="6689167"/>
            <a:ext cx="1016754" cy="523220"/>
          </a:xfrm>
          <a:prstGeom prst="rect">
            <a:avLst/>
          </a:prstGeom>
          <a:noFill/>
        </p:spPr>
        <p:txBody>
          <a:bodyPr wrap="square" rtlCol="0">
            <a:spAutoFit/>
          </a:bodyPr>
          <a:lstStyle/>
          <a:p>
            <a:r>
              <a:rPr lang="en-US" sz="1400" b="1" dirty="0" smtClean="0"/>
              <a:t>2</a:t>
            </a:r>
            <a:r>
              <a:rPr lang="en-US" sz="1400" b="1" dirty="0" smtClean="0">
                <a:latin typeface="Symbol" charset="2"/>
                <a:cs typeface="Symbol" charset="2"/>
              </a:rPr>
              <a:t>w</a:t>
            </a:r>
            <a:r>
              <a:rPr lang="en-US" sz="1400" b="1" dirty="0" smtClean="0"/>
              <a:t> Probe Beam</a:t>
            </a:r>
            <a:endParaRPr lang="en-US" sz="1400" b="1" dirty="0"/>
          </a:p>
        </p:txBody>
      </p:sp>
      <p:cxnSp>
        <p:nvCxnSpPr>
          <p:cNvPr id="101" name="Straight Arrow Connector 100"/>
          <p:cNvCxnSpPr/>
          <p:nvPr/>
        </p:nvCxnSpPr>
        <p:spPr>
          <a:xfrm rot="5400000" flipH="1" flipV="1">
            <a:off x="1912805" y="6302694"/>
            <a:ext cx="614149" cy="2866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2786261" y="6154630"/>
            <a:ext cx="812955" cy="307777"/>
          </a:xfrm>
          <a:prstGeom prst="rect">
            <a:avLst/>
          </a:prstGeom>
          <a:noFill/>
        </p:spPr>
        <p:txBody>
          <a:bodyPr wrap="none" rtlCol="0">
            <a:spAutoFit/>
          </a:bodyPr>
          <a:lstStyle/>
          <a:p>
            <a:r>
              <a:rPr lang="en-US" sz="1400" b="1" dirty="0" smtClean="0"/>
              <a:t>CH Foil</a:t>
            </a:r>
            <a:endParaRPr lang="en-US" sz="1400" b="1" dirty="0"/>
          </a:p>
        </p:txBody>
      </p:sp>
      <p:pic>
        <p:nvPicPr>
          <p:cNvPr id="104" name="Picture 2"/>
          <p:cNvPicPr>
            <a:picLocks noChangeAspect="1" noChangeArrowheads="1"/>
          </p:cNvPicPr>
          <p:nvPr/>
        </p:nvPicPr>
        <p:blipFill>
          <a:blip r:embed="rId6"/>
          <a:srcRect/>
          <a:stretch>
            <a:fillRect/>
          </a:stretch>
        </p:blipFill>
        <p:spPr bwMode="auto">
          <a:xfrm>
            <a:off x="4169159" y="4480034"/>
            <a:ext cx="2981325" cy="3048000"/>
          </a:xfrm>
          <a:prstGeom prst="rect">
            <a:avLst/>
          </a:prstGeom>
          <a:noFill/>
          <a:ln w="9525">
            <a:noFill/>
            <a:miter lim="800000"/>
            <a:headEnd/>
            <a:tailEnd/>
          </a:ln>
        </p:spPr>
      </p:pic>
      <p:pic>
        <p:nvPicPr>
          <p:cNvPr id="105" name="Picture 3"/>
          <p:cNvPicPr>
            <a:picLocks noChangeAspect="1" noChangeArrowheads="1"/>
          </p:cNvPicPr>
          <p:nvPr/>
        </p:nvPicPr>
        <p:blipFill>
          <a:blip r:embed="rId7"/>
          <a:srcRect/>
          <a:stretch>
            <a:fillRect/>
          </a:stretch>
        </p:blipFill>
        <p:spPr bwMode="auto">
          <a:xfrm>
            <a:off x="7086600" y="4470509"/>
            <a:ext cx="2971800" cy="3057525"/>
          </a:xfrm>
          <a:prstGeom prst="rect">
            <a:avLst/>
          </a:prstGeom>
          <a:noFill/>
          <a:ln w="9525">
            <a:noFill/>
            <a:miter lim="800000"/>
            <a:headEnd/>
            <a:tailEnd/>
          </a:ln>
        </p:spPr>
      </p:pic>
      <p:sp>
        <p:nvSpPr>
          <p:cNvPr id="38" name="TextBox 37"/>
          <p:cNvSpPr txBox="1"/>
          <p:nvPr/>
        </p:nvSpPr>
        <p:spPr>
          <a:xfrm>
            <a:off x="536028" y="1292773"/>
            <a:ext cx="3116559" cy="400110"/>
          </a:xfrm>
          <a:prstGeom prst="rect">
            <a:avLst/>
          </a:prstGeom>
          <a:noFill/>
        </p:spPr>
        <p:txBody>
          <a:bodyPr wrap="none" rtlCol="0">
            <a:spAutoFit/>
          </a:bodyPr>
          <a:lstStyle/>
          <a:p>
            <a:r>
              <a:rPr lang="en-US" b="1" dirty="0" smtClean="0"/>
              <a:t>Single foil configuration</a:t>
            </a:r>
            <a:endParaRPr lang="en-US" b="1" dirty="0"/>
          </a:p>
        </p:txBody>
      </p:sp>
      <p:sp>
        <p:nvSpPr>
          <p:cNvPr id="39" name="Rectangle 38"/>
          <p:cNvSpPr/>
          <p:nvPr/>
        </p:nvSpPr>
        <p:spPr>
          <a:xfrm>
            <a:off x="268022" y="4461639"/>
            <a:ext cx="9712685" cy="3019097"/>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436179" y="4535214"/>
            <a:ext cx="3217547" cy="400110"/>
          </a:xfrm>
          <a:prstGeom prst="rect">
            <a:avLst/>
          </a:prstGeom>
          <a:noFill/>
        </p:spPr>
        <p:txBody>
          <a:bodyPr wrap="none" rtlCol="0">
            <a:spAutoFit/>
          </a:bodyPr>
          <a:lstStyle/>
          <a:p>
            <a:r>
              <a:rPr lang="en-US" b="1" dirty="0" smtClean="0"/>
              <a:t>Double foil configuration</a:t>
            </a:r>
            <a:endParaRPr lang="en-US"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399" y="346843"/>
            <a:ext cx="7930042" cy="700473"/>
          </a:xfrm>
        </p:spPr>
        <p:txBody>
          <a:bodyPr/>
          <a:lstStyle/>
          <a:p>
            <a:r>
              <a:rPr lang="en-US" dirty="0" smtClean="0"/>
              <a:t>Omega experimental results show the first quantitative measurements of high-velocity plasma flows</a:t>
            </a:r>
            <a:endParaRPr lang="en-US" dirty="0"/>
          </a:p>
        </p:txBody>
      </p:sp>
      <p:pic>
        <p:nvPicPr>
          <p:cNvPr id="6" name="Picture 3"/>
          <p:cNvPicPr>
            <a:picLocks noChangeAspect="1" noChangeArrowheads="1"/>
          </p:cNvPicPr>
          <p:nvPr/>
        </p:nvPicPr>
        <p:blipFill>
          <a:blip r:embed="rId2"/>
          <a:srcRect/>
          <a:stretch>
            <a:fillRect/>
          </a:stretch>
        </p:blipFill>
        <p:spPr bwMode="auto">
          <a:xfrm>
            <a:off x="1681013" y="1213940"/>
            <a:ext cx="6480810" cy="6172200"/>
          </a:xfrm>
          <a:prstGeom prst="rect">
            <a:avLst/>
          </a:prstGeom>
          <a:noFill/>
          <a:ln w="9525">
            <a:noFill/>
            <a:miter lim="800000"/>
            <a:headEnd/>
            <a:tailEnd/>
          </a:ln>
        </p:spPr>
      </p:pic>
      <p:sp>
        <p:nvSpPr>
          <p:cNvPr id="5" name="TextBox 4"/>
          <p:cNvSpPr txBox="1"/>
          <p:nvPr/>
        </p:nvSpPr>
        <p:spPr>
          <a:xfrm>
            <a:off x="8236651" y="6779171"/>
            <a:ext cx="1506438" cy="307777"/>
          </a:xfrm>
          <a:prstGeom prst="rect">
            <a:avLst/>
          </a:prstGeom>
          <a:noFill/>
        </p:spPr>
        <p:txBody>
          <a:bodyPr wrap="none" rtlCol="0">
            <a:spAutoFit/>
          </a:bodyPr>
          <a:lstStyle/>
          <a:p>
            <a:r>
              <a:rPr lang="en-US" sz="1400" dirty="0" smtClean="0"/>
              <a:t>Ross, </a:t>
            </a:r>
            <a:r>
              <a:rPr lang="en-US" sz="1400" dirty="0" err="1" smtClean="0"/>
              <a:t>PoP</a:t>
            </a:r>
            <a:r>
              <a:rPr lang="en-US" sz="1400" dirty="0" smtClean="0"/>
              <a:t>, 2012</a:t>
            </a:r>
            <a:endParaRPr lang="en-US" sz="1400" dirty="0"/>
          </a:p>
        </p:txBody>
      </p:sp>
      <p:sp>
        <p:nvSpPr>
          <p:cNvPr id="10" name="TextBox 9"/>
          <p:cNvSpPr txBox="1"/>
          <p:nvPr/>
        </p:nvSpPr>
        <p:spPr>
          <a:xfrm>
            <a:off x="3348930" y="3138165"/>
            <a:ext cx="1010653" cy="523220"/>
          </a:xfrm>
          <a:prstGeom prst="rect">
            <a:avLst/>
          </a:prstGeom>
          <a:noFill/>
        </p:spPr>
        <p:txBody>
          <a:bodyPr wrap="square" rtlCol="0">
            <a:spAutoFit/>
          </a:bodyPr>
          <a:lstStyle/>
          <a:p>
            <a:r>
              <a:rPr lang="en-US" sz="1400" b="1" dirty="0" smtClean="0">
                <a:solidFill>
                  <a:srgbClr val="0000FF"/>
                </a:solidFill>
              </a:rPr>
              <a:t>Double foil </a:t>
            </a:r>
            <a:endParaRPr lang="en-US" sz="1400" b="1" dirty="0">
              <a:solidFill>
                <a:srgbClr val="0000FF"/>
              </a:solidFill>
            </a:endParaRPr>
          </a:p>
        </p:txBody>
      </p:sp>
      <p:sp>
        <p:nvSpPr>
          <p:cNvPr id="11" name="TextBox 10"/>
          <p:cNvSpPr txBox="1"/>
          <p:nvPr/>
        </p:nvSpPr>
        <p:spPr>
          <a:xfrm>
            <a:off x="3680559" y="2164577"/>
            <a:ext cx="1010653" cy="523220"/>
          </a:xfrm>
          <a:prstGeom prst="rect">
            <a:avLst/>
          </a:prstGeom>
          <a:noFill/>
        </p:spPr>
        <p:txBody>
          <a:bodyPr wrap="square" rtlCol="0">
            <a:spAutoFit/>
          </a:bodyPr>
          <a:lstStyle/>
          <a:p>
            <a:r>
              <a:rPr lang="en-US" sz="1400" b="1" dirty="0" smtClean="0">
                <a:solidFill>
                  <a:srgbClr val="FF0000"/>
                </a:solidFill>
              </a:rPr>
              <a:t>Single foil</a:t>
            </a:r>
            <a:endParaRPr lang="en-US" sz="1400" b="1" dirty="0">
              <a:solidFill>
                <a:srgbClr val="FF0000"/>
              </a:solidFill>
            </a:endParaRPr>
          </a:p>
        </p:txBody>
      </p:sp>
    </p:spTree>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E6E6E6"/>
      </a:lt2>
      <a:accent1>
        <a:srgbClr val="FFFBCD"/>
      </a:accent1>
      <a:accent2>
        <a:srgbClr val="C2D0E3"/>
      </a:accent2>
      <a:accent3>
        <a:srgbClr val="2157A8"/>
      </a:accent3>
      <a:accent4>
        <a:srgbClr val="8A343D"/>
      </a:accent4>
      <a:accent5>
        <a:srgbClr val="A0BB97"/>
      </a:accent5>
      <a:accent6>
        <a:srgbClr val="42773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11347</TotalTime>
  <Words>1707</Words>
  <Application>Microsoft Office PowerPoint</Application>
  <PresentationFormat>Custom</PresentationFormat>
  <Paragraphs>324</Paragraphs>
  <Slides>21</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Equation</vt:lpstr>
      <vt:lpstr>Studying astrophysical collisionless shocks with high power lasers</vt:lpstr>
      <vt:lpstr>ACSEL (Astrophysical Collisionless Shock Experiments with Lasers) team</vt:lpstr>
      <vt:lpstr>Collisionless shocks are ubiquitous in astrophysics and are believed to be responsible for many astrophysical phenomenon</vt:lpstr>
      <vt:lpstr>Questions about the collisionless shocks</vt:lpstr>
      <vt:lpstr>Collisionless shocks occur when the Coulomb mean free path is much larger than the characteristic shock width</vt:lpstr>
      <vt:lpstr>Our experiments are to study processes / microphysics of collisionless shocks</vt:lpstr>
      <vt:lpstr>Thomson scattering measurements allow the plasma parameters to be determined</vt:lpstr>
      <vt:lpstr>We began our OMEGA preparation experiments by studying the plasma conditions of single and double flows</vt:lpstr>
      <vt:lpstr>Omega experimental results show the first quantitative measurements of high-velocity plasma flows</vt:lpstr>
      <vt:lpstr>Our Omega experimental data indicate that we can create electrostatic collisionless shocks</vt:lpstr>
      <vt:lpstr>Double flow data show large increase in electron and ion temperatures</vt:lpstr>
      <vt:lpstr>Measuring self-generated magnetic field is more challenging: we are exploring many possibilities</vt:lpstr>
      <vt:lpstr>Slide 13</vt:lpstr>
      <vt:lpstr>Two configurations are proposed for  NIF experiments</vt:lpstr>
      <vt:lpstr>Simulations with the NIF laser conditions  show much higher temperature and density flow</vt:lpstr>
      <vt:lpstr>Summary and future work</vt:lpstr>
      <vt:lpstr>Slide 17</vt:lpstr>
      <vt:lpstr>Thomson scattering measured great data for each target material for a series of probe beam times</vt:lpstr>
      <vt:lpstr>Thomson scattering from the ion feature is used to determine flow velocity and ion temperature</vt:lpstr>
      <vt:lpstr>The Gated Optical Imager (GOI) provided excellent images of the expanding plasma </vt:lpstr>
      <vt:lpstr>We use proton radiography / deflectometry to image shock formation and to measure magnetic fields</vt:lpstr>
    </vt:vector>
  </TitlesOfParts>
  <Company>LLNL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LLNL</dc:creator>
  <cp:lastModifiedBy>park1</cp:lastModifiedBy>
  <cp:revision>708</cp:revision>
  <cp:lastPrinted>2011-06-12T19:22:59Z</cp:lastPrinted>
  <dcterms:created xsi:type="dcterms:W3CDTF">2011-06-12T20:22:15Z</dcterms:created>
  <dcterms:modified xsi:type="dcterms:W3CDTF">2012-05-03T11:54:58Z</dcterms:modified>
</cp:coreProperties>
</file>