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43" r:id="rId2"/>
    <p:sldId id="638" r:id="rId3"/>
    <p:sldId id="639" r:id="rId4"/>
    <p:sldId id="619" r:id="rId5"/>
    <p:sldId id="640" r:id="rId6"/>
    <p:sldId id="644" r:id="rId7"/>
    <p:sldId id="645" r:id="rId8"/>
    <p:sldId id="648" r:id="rId9"/>
    <p:sldId id="449" r:id="rId10"/>
    <p:sldId id="632" r:id="rId11"/>
    <p:sldId id="607" r:id="rId12"/>
    <p:sldId id="392" r:id="rId13"/>
    <p:sldId id="604" r:id="rId14"/>
    <p:sldId id="650" r:id="rId15"/>
    <p:sldId id="663" r:id="rId16"/>
    <p:sldId id="661" r:id="rId17"/>
    <p:sldId id="626" r:id="rId18"/>
    <p:sldId id="660" r:id="rId19"/>
    <p:sldId id="655" r:id="rId20"/>
    <p:sldId id="657" r:id="rId21"/>
    <p:sldId id="653" r:id="rId22"/>
    <p:sldId id="669" r:id="rId23"/>
    <p:sldId id="666" r:id="rId24"/>
    <p:sldId id="667" r:id="rId25"/>
    <p:sldId id="668" r:id="rId26"/>
    <p:sldId id="629" r:id="rId27"/>
    <p:sldId id="527" r:id="rId28"/>
    <p:sldId id="665" r:id="rId29"/>
    <p:sldId id="651" r:id="rId30"/>
    <p:sldId id="659" r:id="rId31"/>
    <p:sldId id="630" r:id="rId32"/>
    <p:sldId id="642" r:id="rId33"/>
    <p:sldId id="658" r:id="rId34"/>
    <p:sldId id="616" r:id="rId35"/>
  </p:sldIdLst>
  <p:sldSz cx="9144000" cy="6858000" type="screen4x3"/>
  <p:notesSz cx="6994525" cy="9278938"/>
  <p:embeddedFontLst>
    <p:embeddedFont>
      <p:font typeface="Arial Rounded MT Bold" pitchFamily="34" charset="0"/>
      <p:regular r:id="rId38"/>
    </p:embeddedFont>
    <p:embeddedFont>
      <p:font typeface="Times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eaLnBrk="0" fontAlgn="base" hangingPunct="0">
      <a:lnSpc>
        <a:spcPct val="110000"/>
      </a:lnSpc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2000" b="1" kern="1200">
        <a:solidFill>
          <a:srgbClr val="000000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0000"/>
      </a:lnSpc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2000" b="1" kern="1200">
        <a:solidFill>
          <a:srgbClr val="000000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0000"/>
      </a:lnSpc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2000" b="1" kern="1200">
        <a:solidFill>
          <a:srgbClr val="000000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0000"/>
      </a:lnSpc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2000" b="1" kern="1200">
        <a:solidFill>
          <a:srgbClr val="000000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0000"/>
      </a:lnSpc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2000" b="1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FF0000"/>
    <a:srgbClr val="E91111"/>
    <a:srgbClr val="F200B3"/>
    <a:srgbClr val="FBDE05"/>
    <a:srgbClr val="3366FF"/>
    <a:srgbClr val="292929"/>
    <a:srgbClr val="DDDDDD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00" autoAdjust="0"/>
    <p:restoredTop sz="93078" autoAdjust="0"/>
  </p:normalViewPr>
  <p:slideViewPr>
    <p:cSldViewPr>
      <p:cViewPr varScale="1">
        <p:scale>
          <a:sx n="66" d="100"/>
          <a:sy n="66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182880" cy="18288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053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rgbClr val="000066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05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rgbClr val="000066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5388"/>
            <a:ext cx="303053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rgbClr val="000066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5388"/>
            <a:ext cx="30305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rgbClr val="000066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EFAE4AF8-48A0-482E-BF1B-C283113647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405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053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effectLst/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3053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effectLst/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5325"/>
            <a:ext cx="4638675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6900"/>
            <a:ext cx="559435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3800"/>
            <a:ext cx="303053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effectLst/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13800"/>
            <a:ext cx="303053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effectLst/>
                <a:latin typeface="Times" pitchFamily="18" charset="0"/>
              </a:defRPr>
            </a:lvl1pPr>
          </a:lstStyle>
          <a:p>
            <a:pPr>
              <a:defRPr/>
            </a:pPr>
            <a:fld id="{B4A78926-5282-4AF6-89A5-7629D0396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4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E6F0E271-FFF6-48D4-995A-8AF6CAB49FAE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1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5A308-3279-47B1-9CBF-600A83820624}" type="slidenum">
              <a:rPr lang="en-US"/>
              <a:pPr/>
              <a:t>22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74051097-4229-4077-9C13-413ACFC7C68B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26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AE21245E-B113-4F1C-B5F0-D54024A8FDB0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27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7313" y="892175"/>
            <a:ext cx="4276725" cy="3208338"/>
          </a:xfrm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2675" y="4414838"/>
            <a:ext cx="4832350" cy="182562"/>
          </a:xfrm>
          <a:noFill/>
        </p:spPr>
        <p:txBody>
          <a:bodyPr lIns="0" tIns="0" rIns="0" bIns="0">
            <a:spAutoFit/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2A72F7CC-287D-4874-9549-2B7D605A51FC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30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C8C9E75B-2B7A-482B-881A-6115A1A39337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31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7C368673-0314-47F5-988F-52B340AB33E8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34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F29712A5-728D-4EC1-9C64-C258B61BB086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4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67B01D92-226A-4440-86E7-D96BEDE0EFE4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9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7313" y="892175"/>
            <a:ext cx="4276725" cy="3208338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2675" y="4414838"/>
            <a:ext cx="4832350" cy="182562"/>
          </a:xfrm>
          <a:noFill/>
        </p:spPr>
        <p:txBody>
          <a:bodyPr lIns="0" tIns="0" rIns="0" bIns="0">
            <a:spAutoFit/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2A45352F-2362-4E90-BFD6-2820F196750A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10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D3F0ED43-E53A-4A0E-B0BB-27873F77252F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11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2DCBB53B-10EC-4926-BE16-1B9F2032BCDF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12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7313" y="892175"/>
            <a:ext cx="4276725" cy="3208338"/>
          </a:xfrm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2675" y="4414838"/>
            <a:ext cx="4832350" cy="182562"/>
          </a:xfrm>
          <a:noFill/>
        </p:spPr>
        <p:txBody>
          <a:bodyPr lIns="0" tIns="0" rIns="0" bIns="0">
            <a:spAutoFit/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23DB3E32-ABC1-4A90-AE03-5C734DB0FCC2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13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76A5E903-9805-41D3-B02B-18833898C5E0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14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fld id="{30B6C972-47CE-47B3-81C7-E7BF80956E52}" type="slidenum">
              <a:rPr lang="en-US" sz="1200" b="0" smtClean="0">
                <a:solidFill>
                  <a:schemeClr val="tx1"/>
                </a:solidFill>
                <a:latin typeface="Times" pitchFamily="18" charset="0"/>
              </a:rPr>
              <a:pPr/>
              <a:t>17</a:t>
            </a:fld>
            <a:endParaRPr lang="en-US" sz="1200" b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160d3a3s412SG1MHWr3LB-velx-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388" y="-1601788"/>
            <a:ext cx="11204576" cy="1068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63550" y="1777799"/>
            <a:ext cx="8218488" cy="434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830263">
              <a:spcBef>
                <a:spcPct val="0"/>
              </a:spcBef>
              <a:tabLst>
                <a:tab pos="390525" algn="l"/>
                <a:tab pos="1041400" algn="l"/>
                <a:tab pos="1693863" algn="l"/>
                <a:tab pos="2346325" algn="l"/>
                <a:tab pos="2998788" algn="l"/>
                <a:tab pos="3651250" algn="l"/>
                <a:tab pos="4303713" algn="l"/>
                <a:tab pos="4956175" algn="l"/>
                <a:tab pos="5608638" algn="l"/>
                <a:tab pos="6261100" algn="l"/>
                <a:tab pos="6913563" algn="l"/>
                <a:tab pos="7566025" algn="l"/>
                <a:tab pos="8216900" algn="l"/>
                <a:tab pos="8869363" algn="l"/>
                <a:tab pos="9521825" algn="l"/>
                <a:tab pos="10174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90525" indent="-196850" defTabSz="830263">
              <a:spcBef>
                <a:spcPct val="0"/>
              </a:spcBef>
              <a:tabLst>
                <a:tab pos="390525" algn="l"/>
                <a:tab pos="1041400" algn="l"/>
                <a:tab pos="1693863" algn="l"/>
                <a:tab pos="2346325" algn="l"/>
                <a:tab pos="2998788" algn="l"/>
                <a:tab pos="3651250" algn="l"/>
                <a:tab pos="4303713" algn="l"/>
                <a:tab pos="4956175" algn="l"/>
                <a:tab pos="5608638" algn="l"/>
                <a:tab pos="6261100" algn="l"/>
                <a:tab pos="6913563" algn="l"/>
                <a:tab pos="7566025" algn="l"/>
                <a:tab pos="8216900" algn="l"/>
                <a:tab pos="8869363" algn="l"/>
                <a:tab pos="9521825" algn="l"/>
                <a:tab pos="10174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830263" defTabSz="830263">
              <a:spcBef>
                <a:spcPct val="0"/>
              </a:spcBef>
              <a:tabLst>
                <a:tab pos="390525" algn="l"/>
                <a:tab pos="1041400" algn="l"/>
                <a:tab pos="1693863" algn="l"/>
                <a:tab pos="2346325" algn="l"/>
                <a:tab pos="2998788" algn="l"/>
                <a:tab pos="3651250" algn="l"/>
                <a:tab pos="4303713" algn="l"/>
                <a:tab pos="4956175" algn="l"/>
                <a:tab pos="5608638" algn="l"/>
                <a:tab pos="6261100" algn="l"/>
                <a:tab pos="6913563" algn="l"/>
                <a:tab pos="7566025" algn="l"/>
                <a:tab pos="8216900" algn="l"/>
                <a:tab pos="8869363" algn="l"/>
                <a:tab pos="9521825" algn="l"/>
                <a:tab pos="10174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44600" defTabSz="830263">
              <a:spcBef>
                <a:spcPct val="0"/>
              </a:spcBef>
              <a:tabLst>
                <a:tab pos="390525" algn="l"/>
                <a:tab pos="1041400" algn="l"/>
                <a:tab pos="1693863" algn="l"/>
                <a:tab pos="2346325" algn="l"/>
                <a:tab pos="2998788" algn="l"/>
                <a:tab pos="3651250" algn="l"/>
                <a:tab pos="4303713" algn="l"/>
                <a:tab pos="4956175" algn="l"/>
                <a:tab pos="5608638" algn="l"/>
                <a:tab pos="6261100" algn="l"/>
                <a:tab pos="6913563" algn="l"/>
                <a:tab pos="7566025" algn="l"/>
                <a:tab pos="8216900" algn="l"/>
                <a:tab pos="8869363" algn="l"/>
                <a:tab pos="9521825" algn="l"/>
                <a:tab pos="10174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58938" defTabSz="830263">
              <a:spcBef>
                <a:spcPct val="0"/>
              </a:spcBef>
              <a:tabLst>
                <a:tab pos="390525" algn="l"/>
                <a:tab pos="1041400" algn="l"/>
                <a:tab pos="1693863" algn="l"/>
                <a:tab pos="2346325" algn="l"/>
                <a:tab pos="2998788" algn="l"/>
                <a:tab pos="3651250" algn="l"/>
                <a:tab pos="4303713" algn="l"/>
                <a:tab pos="4956175" algn="l"/>
                <a:tab pos="5608638" algn="l"/>
                <a:tab pos="6261100" algn="l"/>
                <a:tab pos="6913563" algn="l"/>
                <a:tab pos="7566025" algn="l"/>
                <a:tab pos="8216900" algn="l"/>
                <a:tab pos="8869363" algn="l"/>
                <a:tab pos="9521825" algn="l"/>
                <a:tab pos="10174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116138" defTabSz="830263"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  <a:tab pos="1041400" algn="l"/>
                <a:tab pos="1693863" algn="l"/>
                <a:tab pos="2346325" algn="l"/>
                <a:tab pos="2998788" algn="l"/>
                <a:tab pos="3651250" algn="l"/>
                <a:tab pos="4303713" algn="l"/>
                <a:tab pos="4956175" algn="l"/>
                <a:tab pos="5608638" algn="l"/>
                <a:tab pos="6261100" algn="l"/>
                <a:tab pos="6913563" algn="l"/>
                <a:tab pos="7566025" algn="l"/>
                <a:tab pos="8216900" algn="l"/>
                <a:tab pos="8869363" algn="l"/>
                <a:tab pos="9521825" algn="l"/>
                <a:tab pos="10174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73338" defTabSz="830263"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  <a:tab pos="1041400" algn="l"/>
                <a:tab pos="1693863" algn="l"/>
                <a:tab pos="2346325" algn="l"/>
                <a:tab pos="2998788" algn="l"/>
                <a:tab pos="3651250" algn="l"/>
                <a:tab pos="4303713" algn="l"/>
                <a:tab pos="4956175" algn="l"/>
                <a:tab pos="5608638" algn="l"/>
                <a:tab pos="6261100" algn="l"/>
                <a:tab pos="6913563" algn="l"/>
                <a:tab pos="7566025" algn="l"/>
                <a:tab pos="8216900" algn="l"/>
                <a:tab pos="8869363" algn="l"/>
                <a:tab pos="9521825" algn="l"/>
                <a:tab pos="10174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030538" defTabSz="830263"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  <a:tab pos="1041400" algn="l"/>
                <a:tab pos="1693863" algn="l"/>
                <a:tab pos="2346325" algn="l"/>
                <a:tab pos="2998788" algn="l"/>
                <a:tab pos="3651250" algn="l"/>
                <a:tab pos="4303713" algn="l"/>
                <a:tab pos="4956175" algn="l"/>
                <a:tab pos="5608638" algn="l"/>
                <a:tab pos="6261100" algn="l"/>
                <a:tab pos="6913563" algn="l"/>
                <a:tab pos="7566025" algn="l"/>
                <a:tab pos="8216900" algn="l"/>
                <a:tab pos="8869363" algn="l"/>
                <a:tab pos="9521825" algn="l"/>
                <a:tab pos="10174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87738" defTabSz="830263" eaLnBrk="0" fontAlgn="base" hangingPunct="0">
              <a:spcBef>
                <a:spcPct val="0"/>
              </a:spcBef>
              <a:spcAft>
                <a:spcPct val="0"/>
              </a:spcAft>
              <a:tabLst>
                <a:tab pos="390525" algn="l"/>
                <a:tab pos="1041400" algn="l"/>
                <a:tab pos="1693863" algn="l"/>
                <a:tab pos="2346325" algn="l"/>
                <a:tab pos="2998788" algn="l"/>
                <a:tab pos="3651250" algn="l"/>
                <a:tab pos="4303713" algn="l"/>
                <a:tab pos="4956175" algn="l"/>
                <a:tab pos="5608638" algn="l"/>
                <a:tab pos="6261100" algn="l"/>
                <a:tab pos="6913563" algn="l"/>
                <a:tab pos="7566025" algn="l"/>
                <a:tab pos="8216900" algn="l"/>
                <a:tab pos="8869363" algn="l"/>
                <a:tab pos="9521825" algn="l"/>
                <a:tab pos="10174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ctr">
              <a:lnSpc>
                <a:spcPct val="100000"/>
              </a:lnSpc>
              <a:spcAft>
                <a:spcPts val="1275"/>
              </a:spcAft>
              <a:buClrTx/>
              <a:buSzPct val="45000"/>
              <a:buFontTx/>
              <a:buNone/>
              <a:defRPr/>
            </a:pPr>
            <a:r>
              <a:rPr lang="en-GB" sz="4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Diverging</a:t>
            </a:r>
            <a:r>
              <a:rPr lang="en-GB" sz="44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Core-Collapse Supernova Experiments on</a:t>
            </a:r>
            <a:r>
              <a:rPr lang="en-GB" sz="4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NIF</a:t>
            </a:r>
          </a:p>
          <a:p>
            <a:pPr lvl="1" algn="ctr">
              <a:lnSpc>
                <a:spcPct val="100000"/>
              </a:lnSpc>
              <a:spcAft>
                <a:spcPts val="1275"/>
              </a:spcAft>
              <a:buClrTx/>
              <a:buSzPct val="45000"/>
              <a:buFontTx/>
              <a:buNone/>
              <a:defRPr/>
            </a:pPr>
            <a:endParaRPr lang="en-GB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algn="ctr">
              <a:lnSpc>
                <a:spcPct val="100000"/>
              </a:lnSpc>
              <a:spcAft>
                <a:spcPts val="1275"/>
              </a:spcAft>
              <a:buClrTx/>
              <a:buSzPct val="45000"/>
              <a:buFontTx/>
              <a:buNone/>
              <a:defRPr/>
            </a:pPr>
            <a:endParaRPr lang="en-GB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algn="ctr">
              <a:lnSpc>
                <a:spcPct val="100000"/>
              </a:lnSpc>
              <a:spcAft>
                <a:spcPts val="1275"/>
              </a:spcAft>
              <a:buClrTx/>
              <a:buSzPct val="45000"/>
              <a:buFontTx/>
              <a:buNone/>
              <a:defRPr/>
            </a:pPr>
            <a:r>
              <a:rPr lang="en-GB" sz="4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Tomek Plewa</a:t>
            </a:r>
          </a:p>
          <a:p>
            <a:pPr lvl="1" algn="ctr">
              <a:lnSpc>
                <a:spcPct val="100000"/>
              </a:lnSpc>
              <a:spcAft>
                <a:spcPts val="1275"/>
              </a:spcAft>
              <a:buClrTx/>
              <a:buSzPct val="45000"/>
              <a:buFontTx/>
              <a:buNone/>
              <a:defRPr/>
            </a:pPr>
            <a:r>
              <a:rPr lang="en-GB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Florida State University</a:t>
            </a:r>
          </a:p>
          <a:p>
            <a:pPr lvl="1" algn="ctr">
              <a:lnSpc>
                <a:spcPct val="100000"/>
              </a:lnSpc>
              <a:spcAft>
                <a:spcPts val="1275"/>
              </a:spcAft>
              <a:buClrTx/>
              <a:buSzPct val="45000"/>
              <a:buFontTx/>
              <a:buNone/>
              <a:defRPr/>
            </a:pPr>
            <a:endParaRPr lang="en-GB" sz="2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2626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0000"/>
              </a:buClr>
              <a:buSzPct val="75000"/>
              <a:buFont typeface="Wingdings" pitchFamily="2" charset="2"/>
              <a:buChar char="¦"/>
              <a:defRPr/>
            </a:lvl1pPr>
            <a:lvl2pPr marL="742950" indent="-285750">
              <a:buClr>
                <a:srgbClr val="000000"/>
              </a:buClr>
              <a:buSzPct val="75000"/>
              <a:buFont typeface="Wingdings" pitchFamily="2" charset="2"/>
              <a:buChar char="¦"/>
              <a:defRPr/>
            </a:lvl2pPr>
            <a:lvl3pPr marL="1143000" indent="-228600">
              <a:buClr>
                <a:srgbClr val="000000"/>
              </a:buClr>
              <a:buSzPct val="75000"/>
              <a:buFont typeface="Wingdings" pitchFamily="2" charset="2"/>
              <a:buChar char="¦"/>
              <a:defRPr/>
            </a:lvl3pPr>
            <a:lvl4pPr marL="1600200" indent="-228600">
              <a:buClr>
                <a:srgbClr val="000000"/>
              </a:buClr>
              <a:buSzPct val="75000"/>
              <a:buFont typeface="Wingdings" pitchFamily="2" charset="2"/>
              <a:buChar char="¦"/>
              <a:defRPr/>
            </a:lvl4pPr>
            <a:lvl5pPr marL="2057400" indent="-228600">
              <a:buClr>
                <a:srgbClr val="000000"/>
              </a:buClr>
              <a:buSzPct val="75000"/>
              <a:buFont typeface="Wingdings" pitchFamily="2" charset="2"/>
              <a:buChar char="¦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125413"/>
            <a:ext cx="8229600" cy="5000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5950" y="1047750"/>
            <a:ext cx="3960813" cy="53768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9163" y="1047750"/>
            <a:ext cx="3962400" cy="537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3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1963" y="125413"/>
            <a:ext cx="8229600" cy="629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5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DDDDD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720138" y="6553200"/>
            <a:ext cx="346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22C9867-483E-4BE0-BA0D-B645B13158B7}" type="slidenum">
              <a:rPr lang="en-US" sz="1000" b="0">
                <a:latin typeface="Arial Rounded MT Bold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sz="1000" b="0">
              <a:latin typeface="Arial Rounded MT Bold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5786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11A0A4E5-4323-4A90-BE28-D223E0ACB48F}" type="datetime4">
              <a:rPr lang="en-US" sz="1000" b="0">
                <a:latin typeface="Arial Rounded MT Bold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May 3, 2012</a:t>
            </a:fld>
            <a:endParaRPr lang="en-US" sz="1000" b="0">
              <a:latin typeface="Arial Rounded MT Bold" pitchFamily="34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 userDrawn="1"/>
        </p:nvSpPr>
        <p:spPr bwMode="auto">
          <a:xfrm>
            <a:off x="3381375" y="6489700"/>
            <a:ext cx="2362200" cy="2444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000" b="0" smtClean="0">
              <a:latin typeface="Arial Rounded MT Bold" pitchFamily="34" charset="0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654050" y="741363"/>
            <a:ext cx="791210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 userDrawn="1"/>
        </p:nvSpPr>
        <p:spPr bwMode="auto">
          <a:xfrm>
            <a:off x="914400" y="152400"/>
            <a:ext cx="723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000" b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73100" y="990600"/>
            <a:ext cx="78089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lnSpc>
                <a:spcPct val="100000"/>
              </a:lnSpc>
              <a:buSzPct val="125000"/>
              <a:buFont typeface="Wingdings" pitchFamily="2" charset="2"/>
              <a:buChar char="§"/>
            </a:pPr>
            <a:endParaRPr lang="en-GB" sz="2400" b="0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125413"/>
            <a:ext cx="82296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047750"/>
            <a:ext cx="8075613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7" r:id="rId2"/>
    <p:sldLayoutId id="2147483703" r:id="rId3"/>
    <p:sldLayoutId id="2147483704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5000"/>
        <a:buFont typeface="Wingdings" pitchFamily="2" charset="2"/>
        <a:buChar char="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5000"/>
        <a:buFont typeface="Wingdings" pitchFamily="2" charset="2"/>
        <a:buChar char="§"/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5000"/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5000"/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5000"/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5000"/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5000"/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2.png"/><Relationship Id="rId5" Type="http://schemas.openxmlformats.org/officeDocument/2006/relationships/hyperlink" Target="snmixing_x8e14R30-10fps-early.wmv" TargetMode="External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14.png"/><Relationship Id="rId5" Type="http://schemas.openxmlformats.org/officeDocument/2006/relationships/hyperlink" Target="TB101010_s_comov.mpg" TargetMode="External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err="1" smtClean="0"/>
              <a:t>ccSN</a:t>
            </a:r>
            <a:r>
              <a:rPr lang="en-US" sz="3600" dirty="0" smtClean="0"/>
              <a:t> Shock Revival in 3D</a:t>
            </a:r>
          </a:p>
        </p:txBody>
      </p:sp>
      <p:pic>
        <p:nvPicPr>
          <p:cNvPr id="15363" name="Picture 3" descr="Blondin+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819150"/>
            <a:ext cx="2955925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Scheck_SN-3D_500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697288"/>
            <a:ext cx="28067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b160d3a3s123SG1MHWr2LB-y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t="20535" r="20204" b="21176"/>
          <a:stretch>
            <a:fillRect/>
          </a:stretch>
        </p:blipFill>
        <p:spPr bwMode="auto">
          <a:xfrm>
            <a:off x="5138738" y="3736975"/>
            <a:ext cx="305276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385763" y="5229225"/>
            <a:ext cx="565150" cy="334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430213" indent="-430213"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MPA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8343900" y="4922838"/>
            <a:ext cx="509588" cy="33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430213" indent="-430213"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FSU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8305800" y="2041525"/>
            <a:ext cx="720725" cy="334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430213" indent="-430213"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ORNL</a:t>
            </a:r>
          </a:p>
        </p:txBody>
      </p:sp>
      <p:pic>
        <p:nvPicPr>
          <p:cNvPr id="1536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16292" r="16408" b="16292"/>
          <a:stretch>
            <a:fillRect/>
          </a:stretch>
        </p:blipFill>
        <p:spPr bwMode="auto">
          <a:xfrm>
            <a:off x="1230313" y="839788"/>
            <a:ext cx="3265487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09563" y="2162175"/>
            <a:ext cx="1171575" cy="334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430213" indent="-430213"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>
              <a:spcBef>
                <a:spcPct val="0"/>
              </a:spcBef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Princeton</a:t>
            </a:r>
          </a:p>
        </p:txBody>
      </p:sp>
      <p:pic>
        <p:nvPicPr>
          <p:cNvPr id="15371" name="Picture 6" descr="Fryer02_SNSPH_3DNrot_15Msu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2162175"/>
            <a:ext cx="284162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5237163" y="2200275"/>
            <a:ext cx="6794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430213" indent="-430213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/>
              <a:t>LANL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Origins of the </a:t>
            </a:r>
            <a:r>
              <a:rPr lang="en-US" sz="3600" dirty="0" err="1" smtClean="0"/>
              <a:t>ccSN</a:t>
            </a:r>
            <a:r>
              <a:rPr lang="en-US" sz="3600" dirty="0" smtClean="0"/>
              <a:t> RT Mixing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50" y="978217"/>
            <a:ext cx="8075613" cy="5376863"/>
          </a:xfrm>
        </p:spPr>
        <p:txBody>
          <a:bodyPr/>
          <a:lstStyle/>
          <a:p>
            <a:r>
              <a:rPr lang="en-US" sz="2000" smtClean="0"/>
              <a:t>Time-dependent deceleration of dense layers due to unsteady supernova shock motion though the progenitor envelope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03520" y="6093470"/>
            <a:ext cx="16610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/>
              <a:t>Gawryszczak</a:t>
            </a:r>
            <a:r>
              <a:rPr lang="en-US" sz="1000" b="0" dirty="0" smtClean="0"/>
              <a:t> et al. (2010)</a:t>
            </a:r>
            <a:endParaRPr lang="en-US" sz="1000" b="0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1823333"/>
            <a:ext cx="4754880" cy="418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2051963"/>
            <a:ext cx="466794" cy="279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m(r)</a:t>
            </a:r>
            <a:endParaRPr lang="en-US" sz="1200" b="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038794" y="2331720"/>
            <a:ext cx="163692" cy="18288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817627" y="3429000"/>
            <a:ext cx="668773" cy="279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0" dirty="0"/>
              <a:t>v</a:t>
            </a:r>
            <a:r>
              <a:rPr lang="en-US" sz="1200" b="0" baseline="-25000" dirty="0" smtClean="0"/>
              <a:t>sh</a:t>
            </a:r>
            <a:r>
              <a:rPr lang="en-US" sz="1200" b="0" dirty="0" smtClean="0"/>
              <a:t>(1D)</a:t>
            </a:r>
            <a:endParaRPr lang="en-US" sz="1200" b="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4572000" y="3708757"/>
            <a:ext cx="245628" cy="268883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3840480" y="4343401"/>
            <a:ext cx="365760" cy="365759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3354587" y="4526279"/>
            <a:ext cx="668773" cy="29546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v</a:t>
            </a:r>
            <a:r>
              <a:rPr lang="en-US" sz="1200" b="0" baseline="-25000" dirty="0" smtClean="0"/>
              <a:t>sh</a:t>
            </a:r>
            <a:r>
              <a:rPr lang="en-US" sz="1200" b="0" dirty="0" smtClean="0"/>
              <a:t>(2D)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69875" y="152400"/>
            <a:ext cx="8526463" cy="4572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14313" indent="-214313" defTabSz="457200">
              <a:tabLst>
                <a:tab pos="214313" algn="l"/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sz="3600" dirty="0" smtClean="0"/>
              <a:t>NIF DivSNRT: ccSN shock-envelope</a:t>
            </a:r>
          </a:p>
        </p:txBody>
      </p:sp>
      <p:sp>
        <p:nvSpPr>
          <p:cNvPr id="4" name="Text Box 4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8503285" y="6628765"/>
            <a:ext cx="92075" cy="920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30213" indent="-430213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endParaRPr lang="en-US" b="0"/>
          </a:p>
        </p:txBody>
      </p:sp>
      <p:pic>
        <p:nvPicPr>
          <p:cNvPr id="3" name="snmixing_x8e14R30-10fps-earl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76263"/>
            <a:ext cx="9144000" cy="5703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nmixing_x8e14R30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050" y="0"/>
            <a:ext cx="11331575" cy="708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338456" y="125413"/>
            <a:ext cx="8805544" cy="500062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 Post-Explosion </a:t>
            </a:r>
            <a:r>
              <a:rPr lang="en-US" sz="3600" dirty="0" err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ccSN</a:t>
            </a:r>
            <a:r>
              <a:rPr lang="en-US" sz="36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Dynamics</a:t>
            </a:r>
          </a:p>
        </p:txBody>
      </p:sp>
      <p:sp>
        <p:nvSpPr>
          <p:cNvPr id="65540" name="AutoShape 4"/>
          <p:cNvSpPr>
            <a:spLocks noChangeArrowheads="1"/>
          </p:cNvSpPr>
          <p:nvPr/>
        </p:nvSpPr>
        <p:spPr bwMode="auto">
          <a:xfrm>
            <a:off x="6645275" y="701675"/>
            <a:ext cx="762000" cy="685800"/>
          </a:xfrm>
          <a:prstGeom prst="wedgeRectCallout">
            <a:avLst>
              <a:gd name="adj1" fmla="val -159375"/>
              <a:gd name="adj2" fmla="val 118519"/>
            </a:avLst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>
                <a:latin typeface="Times New Roman" pitchFamily="18" charset="0"/>
              </a:rPr>
              <a:t>Triple </a:t>
            </a:r>
            <a:r>
              <a:rPr lang="en-US" sz="1400" dirty="0" smtClean="0">
                <a:latin typeface="Times New Roman" pitchFamily="18" charset="0"/>
              </a:rPr>
              <a:t>Point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65541" name="AutoShape 5"/>
          <p:cNvSpPr>
            <a:spLocks noChangeArrowheads="1"/>
          </p:cNvSpPr>
          <p:nvPr/>
        </p:nvSpPr>
        <p:spPr bwMode="auto">
          <a:xfrm>
            <a:off x="7375525" y="1431925"/>
            <a:ext cx="1447800" cy="261938"/>
          </a:xfrm>
          <a:prstGeom prst="wedgeRectCallout">
            <a:avLst>
              <a:gd name="adj1" fmla="val -71380"/>
              <a:gd name="adj2" fmla="val 394241"/>
            </a:avLst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latin typeface="Times New Roman" pitchFamily="18" charset="0"/>
              </a:rPr>
              <a:t>Rayleigh-Taylor</a:t>
            </a:r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auto">
          <a:xfrm>
            <a:off x="155575" y="1662113"/>
            <a:ext cx="1905000" cy="304800"/>
          </a:xfrm>
          <a:prstGeom prst="wedgeRectCallout">
            <a:avLst>
              <a:gd name="adj1" fmla="val 25000"/>
              <a:gd name="adj2" fmla="val 469273"/>
            </a:avLst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latin typeface="Times New Roman" pitchFamily="18" charset="0"/>
              </a:rPr>
              <a:t>Rayleigh-Taylor</a:t>
            </a:r>
          </a:p>
        </p:txBody>
      </p:sp>
      <p:sp>
        <p:nvSpPr>
          <p:cNvPr id="65543" name="AutoShape 7"/>
          <p:cNvSpPr>
            <a:spLocks noChangeArrowheads="1"/>
          </p:cNvSpPr>
          <p:nvPr/>
        </p:nvSpPr>
        <p:spPr bwMode="auto">
          <a:xfrm>
            <a:off x="1538288" y="817563"/>
            <a:ext cx="762000" cy="533400"/>
          </a:xfrm>
          <a:prstGeom prst="wedgeRectCallout">
            <a:avLst>
              <a:gd name="adj1" fmla="val 55208"/>
              <a:gd name="adj2" fmla="val 236310"/>
            </a:avLst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latin typeface="Times New Roman" pitchFamily="18" charset="0"/>
              </a:rPr>
              <a:t>Triple Point</a:t>
            </a:r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auto">
          <a:xfrm>
            <a:off x="2420938" y="817563"/>
            <a:ext cx="1905000" cy="381000"/>
          </a:xfrm>
          <a:prstGeom prst="wedgeRectCallout">
            <a:avLst>
              <a:gd name="adj1" fmla="val 9833"/>
              <a:gd name="adj2" fmla="val 378750"/>
            </a:avLst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latin typeface="Times New Roman" pitchFamily="18" charset="0"/>
              </a:rPr>
              <a:t>Kelvin-Helmholtz</a:t>
            </a:r>
          </a:p>
        </p:txBody>
      </p:sp>
      <p:sp>
        <p:nvSpPr>
          <p:cNvPr id="65545" name="AutoShape 9"/>
          <p:cNvSpPr>
            <a:spLocks noChangeArrowheads="1"/>
          </p:cNvSpPr>
          <p:nvPr/>
        </p:nvSpPr>
        <p:spPr bwMode="auto">
          <a:xfrm>
            <a:off x="4495800" y="779463"/>
            <a:ext cx="1828800" cy="381000"/>
          </a:xfrm>
          <a:prstGeom prst="wedgeRectCallout">
            <a:avLst>
              <a:gd name="adj1" fmla="val -33681"/>
              <a:gd name="adj2" fmla="val 196667"/>
            </a:avLst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latin typeface="Times New Roman" pitchFamily="18" charset="0"/>
              </a:rPr>
              <a:t>Leading Shock Front</a:t>
            </a:r>
          </a:p>
        </p:txBody>
      </p:sp>
      <p:sp>
        <p:nvSpPr>
          <p:cNvPr id="65546" name="AutoShape 10"/>
          <p:cNvSpPr>
            <a:spLocks noChangeArrowheads="1"/>
          </p:cNvSpPr>
          <p:nvPr/>
        </p:nvSpPr>
        <p:spPr bwMode="auto">
          <a:xfrm>
            <a:off x="2190750" y="6116638"/>
            <a:ext cx="1905000" cy="381000"/>
          </a:xfrm>
          <a:prstGeom prst="wedgeRectCallout">
            <a:avLst>
              <a:gd name="adj1" fmla="val 28500"/>
              <a:gd name="adj2" fmla="val -367500"/>
            </a:avLst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latin typeface="Times New Roman" pitchFamily="18" charset="0"/>
              </a:rPr>
              <a:t>Kelvin-Helmholtz</a:t>
            </a:r>
          </a:p>
        </p:txBody>
      </p:sp>
      <p:sp>
        <p:nvSpPr>
          <p:cNvPr id="65547" name="AutoShape 11"/>
          <p:cNvSpPr>
            <a:spLocks noChangeArrowheads="1"/>
          </p:cNvSpPr>
          <p:nvPr/>
        </p:nvSpPr>
        <p:spPr bwMode="auto">
          <a:xfrm>
            <a:off x="4418013" y="6308725"/>
            <a:ext cx="1905000" cy="304800"/>
          </a:xfrm>
          <a:prstGeom prst="wedgeRectCallout">
            <a:avLst>
              <a:gd name="adj1" fmla="val -42583"/>
              <a:gd name="adj2" fmla="val -303648"/>
            </a:avLst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latin typeface="Times New Roman" pitchFamily="18" charset="0"/>
              </a:rPr>
              <a:t>Fallback</a:t>
            </a:r>
          </a:p>
        </p:txBody>
      </p:sp>
      <p:sp>
        <p:nvSpPr>
          <p:cNvPr id="65548" name="AutoShape 12"/>
          <p:cNvSpPr>
            <a:spLocks noChangeArrowheads="1"/>
          </p:cNvSpPr>
          <p:nvPr/>
        </p:nvSpPr>
        <p:spPr bwMode="auto">
          <a:xfrm>
            <a:off x="0" y="5734050"/>
            <a:ext cx="1828800" cy="381000"/>
          </a:xfrm>
          <a:prstGeom prst="wedgeRectCallout">
            <a:avLst>
              <a:gd name="adj1" fmla="val 69704"/>
              <a:gd name="adj2" fmla="val -538750"/>
            </a:avLst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latin typeface="Times New Roman" pitchFamily="18" charset="0"/>
              </a:rPr>
              <a:t>Reverse Shock</a:t>
            </a:r>
          </a:p>
        </p:txBody>
      </p:sp>
      <p:sp>
        <p:nvSpPr>
          <p:cNvPr id="65549" name="AutoShape 13"/>
          <p:cNvSpPr>
            <a:spLocks noChangeArrowheads="1"/>
          </p:cNvSpPr>
          <p:nvPr/>
        </p:nvSpPr>
        <p:spPr bwMode="auto">
          <a:xfrm>
            <a:off x="6530975" y="5964238"/>
            <a:ext cx="1828800" cy="381000"/>
          </a:xfrm>
          <a:prstGeom prst="wedgeRectCallout">
            <a:avLst>
              <a:gd name="adj1" fmla="val -33421"/>
              <a:gd name="adj2" fmla="val -583750"/>
            </a:avLst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latin typeface="Times New Roman" pitchFamily="18" charset="0"/>
              </a:rPr>
              <a:t>Reverse Shock</a:t>
            </a:r>
          </a:p>
        </p:txBody>
      </p:sp>
      <p:sp>
        <p:nvSpPr>
          <p:cNvPr id="65550" name="AutoShape 14"/>
          <p:cNvSpPr>
            <a:spLocks noChangeArrowheads="1"/>
          </p:cNvSpPr>
          <p:nvPr/>
        </p:nvSpPr>
        <p:spPr bwMode="auto">
          <a:xfrm>
            <a:off x="1000125" y="7499350"/>
            <a:ext cx="914400" cy="609600"/>
          </a:xfrm>
          <a:prstGeom prst="cloudCallout">
            <a:avLst>
              <a:gd name="adj1" fmla="val -43750"/>
              <a:gd name="adj2" fmla="val 7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501650" indent="-430213" algn="ctr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animBg="1" autoUpdateAnimBg="0"/>
      <p:bldP spid="65541" grpId="0" animBg="1" autoUpdateAnimBg="0"/>
      <p:bldP spid="65542" grpId="0" animBg="1" autoUpdateAnimBg="0"/>
      <p:bldP spid="65543" grpId="0" animBg="1" autoUpdateAnimBg="0"/>
      <p:bldP spid="65544" grpId="0" animBg="1" autoUpdateAnimBg="0"/>
      <p:bldP spid="65545" grpId="0" animBg="1" autoUpdateAnimBg="0"/>
      <p:bldP spid="65546" grpId="0" animBg="1" autoUpdateAnimBg="0"/>
      <p:bldP spid="65547" grpId="0" animBg="1" autoUpdateAnimBg="0"/>
      <p:bldP spid="65548" grpId="0" animBg="1" autoUpdateAnimBg="0"/>
      <p:bldP spid="65549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897880" y="1554163"/>
            <a:ext cx="2560638" cy="366712"/>
          </a:xfrm>
          <a:prstGeom prst="roundRect">
            <a:avLst/>
          </a:prstGeom>
          <a:solidFill>
            <a:srgbClr val="FFC000"/>
          </a:solidFill>
          <a:ln>
            <a:solidFill>
              <a:srgbClr val="000000"/>
            </a:solidFill>
          </a:ln>
          <a:effectLst/>
          <a:extLst/>
        </p:spPr>
        <p:txBody>
          <a:bodyPr lIns="0" tIns="0" rIns="0" bIns="0"/>
          <a:lstStyle/>
          <a:p>
            <a:pPr marL="501650" indent="-430213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HED Connection to Supernovae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Initially motivated by SN 1987A</a:t>
            </a:r>
          </a:p>
          <a:p>
            <a:r>
              <a:rPr lang="en-US" dirty="0" smtClean="0"/>
              <a:t>Theoretical foundations provided by </a:t>
            </a:r>
            <a:r>
              <a:rPr lang="en-US" dirty="0" smtClean="0">
                <a:solidFill>
                  <a:srgbClr val="C00000"/>
                </a:solidFill>
              </a:rPr>
              <a:t>HED scaling laws </a:t>
            </a:r>
            <a:r>
              <a:rPr lang="en-US" dirty="0" smtClean="0"/>
              <a:t>(D. </a:t>
            </a:r>
            <a:r>
              <a:rPr lang="en-US" dirty="0" err="1" smtClean="0"/>
              <a:t>Rytuov</a:t>
            </a:r>
            <a:r>
              <a:rPr lang="en-US" dirty="0" smtClean="0"/>
              <a:t> and collaborators)</a:t>
            </a:r>
          </a:p>
          <a:p>
            <a:endParaRPr lang="en-US" dirty="0"/>
          </a:p>
          <a:p>
            <a:r>
              <a:rPr lang="en-US" b="1" dirty="0" smtClean="0"/>
              <a:t>Research directions</a:t>
            </a:r>
          </a:p>
          <a:p>
            <a:pPr marL="457200" lvl="1" indent="0">
              <a:buNone/>
            </a:pPr>
            <a:r>
              <a:rPr lang="en-US" sz="2400" b="1" dirty="0" smtClean="0"/>
              <a:t>SASI</a:t>
            </a:r>
            <a:r>
              <a:rPr lang="en-US" sz="2400" dirty="0" smtClean="0"/>
              <a:t>: ccSN explosion</a:t>
            </a:r>
          </a:p>
          <a:p>
            <a:pPr marL="457200" lvl="1" indent="0">
              <a:buNone/>
            </a:pPr>
            <a:r>
              <a:rPr lang="en-US" sz="2400" b="1" dirty="0" smtClean="0"/>
              <a:t>DivSNRT</a:t>
            </a:r>
            <a:r>
              <a:rPr lang="en-US" sz="2400" dirty="0" smtClean="0"/>
              <a:t>: ccSN post-explosion RT mixing</a:t>
            </a:r>
          </a:p>
          <a:p>
            <a:pPr marL="457200" lvl="1" indent="0">
              <a:buNone/>
            </a:pPr>
            <a:r>
              <a:rPr lang="en-US" sz="2400" b="1" dirty="0" smtClean="0"/>
              <a:t>RT</a:t>
            </a:r>
            <a:r>
              <a:rPr lang="en-US" sz="2400" dirty="0" smtClean="0"/>
              <a:t>: the </a:t>
            </a:r>
            <a:r>
              <a:rPr lang="en-US" sz="2400" dirty="0" err="1" smtClean="0"/>
              <a:t>Braginskii</a:t>
            </a:r>
            <a:r>
              <a:rPr lang="en-US" sz="2400" dirty="0" smtClean="0"/>
              <a:t> model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89120" y="3207216"/>
            <a:ext cx="3186065" cy="430887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Handy et al. (HEDP, 2012)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2320" y="3611880"/>
            <a:ext cx="1053494" cy="430887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talk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4879" y="4095393"/>
            <a:ext cx="3228961" cy="430887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 </a:t>
            </a:r>
            <a:r>
              <a:rPr lang="en-US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Modica’s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Poster #29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NIF SASI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HED/SN scaling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205900"/>
              </p:ext>
            </p:extLst>
          </p:nvPr>
        </p:nvGraphicFramePr>
        <p:xfrm>
          <a:off x="1097280" y="4343400"/>
          <a:ext cx="2261616" cy="128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1346040" imgH="761760" progId="Equation.3">
                  <p:embed/>
                </p:oleObj>
              </mc:Choice>
              <mc:Fallback>
                <p:oleObj name="Equation" r:id="rId3" imgW="134604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7280" y="4343400"/>
                        <a:ext cx="2261616" cy="128016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5" descr="C:\Users\tplewa\Documents\home\varia\images\validation\sasi\figures_transparent\sn_illustration_tran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0" y="1051560"/>
            <a:ext cx="4175760" cy="242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plewa\Documents\home\varia\images\validation\sasi\figures_transparent\eu_mp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3794760"/>
            <a:ext cx="3720905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6609011" y="3977640"/>
            <a:ext cx="1437709" cy="73152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7598109" y="3457818"/>
            <a:ext cx="1180131" cy="5198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0" dirty="0"/>
              <a:t>e</a:t>
            </a:r>
            <a:r>
              <a:rPr lang="en-US" sz="1200" b="0" dirty="0" smtClean="0"/>
              <a:t>xperimentally</a:t>
            </a:r>
          </a:p>
          <a:p>
            <a:r>
              <a:rPr lang="en-US" sz="1200" b="0" dirty="0" smtClean="0"/>
              <a:t>feasible region</a:t>
            </a:r>
            <a:endParaRPr lang="en-US" sz="12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426131" y="464017"/>
            <a:ext cx="2363147" cy="430887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Handy et al. (2012)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82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ifu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388" y="978217"/>
            <a:ext cx="7169150" cy="5376863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NIF SASI Study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1171416">
            <a:off x="513770" y="2764482"/>
            <a:ext cx="8302172" cy="1717393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4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arge amount of a highly stable, shocked HED plasma</a:t>
            </a:r>
            <a:endParaRPr lang="en-US" sz="4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6131" y="464017"/>
            <a:ext cx="2363147" cy="430887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Handy et al. </a:t>
            </a:r>
            <a:r>
              <a:rPr lang="en-US" b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(2012)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7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005840" y="4846320"/>
            <a:ext cx="3611880" cy="365125"/>
          </a:xfrm>
          <a:prstGeom prst="roundRect">
            <a:avLst/>
          </a:prstGeom>
          <a:solidFill>
            <a:srgbClr val="FFC000"/>
          </a:solidFill>
          <a:ln>
            <a:solidFill>
              <a:srgbClr val="000000"/>
            </a:solidFill>
          </a:ln>
          <a:effectLst/>
          <a:extLst/>
        </p:spPr>
        <p:txBody>
          <a:bodyPr lIns="0" tIns="0" rIns="0" bIns="0"/>
          <a:lstStyle/>
          <a:p>
            <a:pPr marL="501650" indent="-430213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394325" y="3978275"/>
            <a:ext cx="1371600" cy="365125"/>
          </a:xfrm>
          <a:prstGeom prst="roundRect">
            <a:avLst/>
          </a:prstGeom>
          <a:solidFill>
            <a:srgbClr val="FFC000"/>
          </a:solidFill>
          <a:ln>
            <a:solidFill>
              <a:srgbClr val="000000"/>
            </a:solidFill>
          </a:ln>
          <a:effectLst/>
          <a:extLst/>
        </p:spPr>
        <p:txBody>
          <a:bodyPr lIns="0" tIns="0" rIns="0" bIns="0"/>
          <a:lstStyle/>
          <a:p>
            <a:pPr marL="501650" indent="-430213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108325" y="5989638"/>
            <a:ext cx="1128713" cy="365125"/>
          </a:xfrm>
          <a:prstGeom prst="roundRect">
            <a:avLst/>
          </a:prstGeom>
          <a:solidFill>
            <a:srgbClr val="FFC000"/>
          </a:solidFill>
          <a:ln>
            <a:solidFill>
              <a:srgbClr val="000000"/>
            </a:solidFill>
          </a:ln>
          <a:effectLst/>
          <a:extLst/>
        </p:spPr>
        <p:txBody>
          <a:bodyPr lIns="0" tIns="0" rIns="0" bIns="0"/>
          <a:lstStyle/>
          <a:p>
            <a:pPr marL="501650" indent="-430213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508760" y="3611563"/>
            <a:ext cx="3657600" cy="366712"/>
          </a:xfrm>
          <a:prstGeom prst="roundRect">
            <a:avLst/>
          </a:prstGeom>
          <a:solidFill>
            <a:srgbClr val="FFC000"/>
          </a:solidFill>
          <a:ln>
            <a:solidFill>
              <a:srgbClr val="000000"/>
            </a:solidFill>
          </a:ln>
          <a:effectLst/>
          <a:extLst/>
        </p:spPr>
        <p:txBody>
          <a:bodyPr lIns="0" tIns="0" rIns="0" bIns="0"/>
          <a:lstStyle/>
          <a:p>
            <a:pPr marL="501650" indent="-430213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5897880" y="1554163"/>
            <a:ext cx="2560638" cy="366712"/>
          </a:xfrm>
          <a:prstGeom prst="roundRect">
            <a:avLst/>
          </a:prstGeom>
          <a:solidFill>
            <a:srgbClr val="FFC000"/>
          </a:solidFill>
          <a:ln>
            <a:solidFill>
              <a:srgbClr val="000000"/>
            </a:solidFill>
          </a:ln>
          <a:effectLst/>
          <a:extLst/>
        </p:spPr>
        <p:txBody>
          <a:bodyPr lIns="0" tIns="0" rIns="0" bIns="0"/>
          <a:lstStyle/>
          <a:p>
            <a:pPr marL="501650" indent="-430213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Past HED </a:t>
            </a:r>
            <a:r>
              <a:rPr lang="en-US" sz="3600" dirty="0" err="1" smtClean="0"/>
              <a:t>ccSNRT</a:t>
            </a:r>
            <a:r>
              <a:rPr lang="en-US" sz="3600" dirty="0" smtClean="0"/>
              <a:t> Mixing Studies</a:t>
            </a:r>
          </a:p>
        </p:txBody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Motivated by SN 1987A</a:t>
            </a:r>
          </a:p>
          <a:p>
            <a:r>
              <a:rPr lang="en-US" dirty="0" smtClean="0"/>
              <a:t>Theoretical foundations provided by </a:t>
            </a:r>
            <a:r>
              <a:rPr lang="en-US" dirty="0" smtClean="0">
                <a:solidFill>
                  <a:srgbClr val="C00000"/>
                </a:solidFill>
              </a:rPr>
              <a:t>HED scaling laws </a:t>
            </a:r>
            <a:r>
              <a:rPr lang="en-US" dirty="0" smtClean="0"/>
              <a:t>(D. </a:t>
            </a:r>
            <a:r>
              <a:rPr lang="en-US" dirty="0" err="1" smtClean="0"/>
              <a:t>Rytuov</a:t>
            </a:r>
            <a:r>
              <a:rPr lang="en-US" dirty="0" smtClean="0"/>
              <a:t> and collaborators)</a:t>
            </a:r>
          </a:p>
          <a:p>
            <a:endParaRPr lang="en-US" dirty="0" smtClean="0"/>
          </a:p>
          <a:p>
            <a:r>
              <a:rPr lang="en-US" dirty="0" smtClean="0"/>
              <a:t>Most work devoted to planar, two-layer targets (classic RT configuration)</a:t>
            </a:r>
          </a:p>
          <a:p>
            <a:r>
              <a:rPr lang="en-US" dirty="0" smtClean="0"/>
              <a:t>But </a:t>
            </a:r>
            <a:r>
              <a:rPr lang="en-US" dirty="0" smtClean="0">
                <a:solidFill>
                  <a:srgbClr val="C00000"/>
                </a:solidFill>
              </a:rPr>
              <a:t>SN are largely spherical… </a:t>
            </a:r>
            <a:r>
              <a:rPr lang="en-US" dirty="0" smtClean="0"/>
              <a:t>=&gt; spherical targets and diverging flow configurations, or </a:t>
            </a:r>
            <a:r>
              <a:rPr lang="en-US" dirty="0" smtClean="0">
                <a:solidFill>
                  <a:srgbClr val="C00000"/>
                </a:solidFill>
              </a:rPr>
              <a:t>DivSNRT</a:t>
            </a:r>
          </a:p>
          <a:p>
            <a:endParaRPr lang="en-US" dirty="0" smtClean="0"/>
          </a:p>
          <a:p>
            <a:r>
              <a:rPr lang="en-US" dirty="0" smtClean="0"/>
              <a:t>Much </a:t>
            </a:r>
            <a:r>
              <a:rPr lang="en-US" dirty="0" smtClean="0">
                <a:solidFill>
                  <a:srgbClr val="C00000"/>
                </a:solidFill>
              </a:rPr>
              <a:t>more mass</a:t>
            </a:r>
            <a:r>
              <a:rPr lang="en-US" dirty="0" smtClean="0"/>
              <a:t> involved than in the planar case, thus requiring much more energy to drive</a:t>
            </a:r>
          </a:p>
          <a:p>
            <a:r>
              <a:rPr lang="en-US" dirty="0" smtClean="0"/>
              <a:t>Early attempts on Omega (Drake et al.) unsuccessful (shell breakup) =&gt; </a:t>
            </a:r>
            <a:r>
              <a:rPr lang="en-US" dirty="0" smtClean="0">
                <a:solidFill>
                  <a:srgbClr val="C00000"/>
                </a:solidFill>
              </a:rPr>
              <a:t>NIF</a:t>
            </a:r>
            <a:r>
              <a:rPr lang="en-US" dirty="0" smtClean="0"/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Theory for </a:t>
            </a:r>
            <a:r>
              <a:rPr lang="en-US" dirty="0" err="1" smtClean="0"/>
              <a:t>ccSNRT</a:t>
            </a:r>
            <a:r>
              <a:rPr lang="en-US" dirty="0" smtClean="0"/>
              <a:t> Target Design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65760" y="1047750"/>
            <a:ext cx="8595360" cy="5376863"/>
          </a:xfrm>
        </p:spPr>
        <p:txBody>
          <a:bodyPr/>
          <a:lstStyle/>
          <a:p>
            <a:r>
              <a:rPr lang="en-US" sz="1900" b="1" dirty="0" smtClean="0"/>
              <a:t>Aaron Miles (2009) </a:t>
            </a:r>
            <a:r>
              <a:rPr lang="en-US" sz="1900" dirty="0" smtClean="0"/>
              <a:t>analysis of the blast wave instability problem provides </a:t>
            </a:r>
            <a:r>
              <a:rPr lang="en-US" sz="1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analytic framework for target design</a:t>
            </a:r>
          </a:p>
          <a:p>
            <a:r>
              <a:rPr lang="en-US" sz="1900" dirty="0" smtClean="0"/>
              <a:t>The model combines </a:t>
            </a:r>
            <a:r>
              <a:rPr lang="en-US" sz="1900" dirty="0" smtClean="0">
                <a:solidFill>
                  <a:srgbClr val="C00000"/>
                </a:solidFill>
              </a:rPr>
              <a:t>drag-buoyancy</a:t>
            </a:r>
            <a:r>
              <a:rPr lang="en-US" sz="1900" dirty="0" smtClean="0"/>
              <a:t>, </a:t>
            </a:r>
            <a:r>
              <a:rPr lang="en-US" sz="1900" dirty="0" smtClean="0">
                <a:solidFill>
                  <a:srgbClr val="C00000"/>
                </a:solidFill>
              </a:rPr>
              <a:t>bubble merger</a:t>
            </a:r>
            <a:r>
              <a:rPr lang="en-US" sz="1900" dirty="0" smtClean="0"/>
              <a:t>, and assumes (quasi) </a:t>
            </a:r>
            <a:r>
              <a:rPr lang="en-US" sz="1900" dirty="0" smtClean="0">
                <a:solidFill>
                  <a:srgbClr val="C00000"/>
                </a:solidFill>
              </a:rPr>
              <a:t>self-similarity</a:t>
            </a:r>
            <a:r>
              <a:rPr lang="en-US" sz="1900" dirty="0" smtClean="0"/>
              <a:t> to account for the flow divergence and compressibility effects</a:t>
            </a:r>
          </a:p>
          <a:p>
            <a:r>
              <a:rPr lang="en-US" sz="1900" dirty="0" smtClean="0"/>
              <a:t>Demonstrates that </a:t>
            </a:r>
            <a:r>
              <a:rPr lang="en-US" sz="1900" dirty="0" smtClean="0">
                <a:solidFill>
                  <a:srgbClr val="00B050"/>
                </a:solidFill>
              </a:rPr>
              <a:t>the memory of the explosion is generally preserved</a:t>
            </a:r>
            <a:r>
              <a:rPr lang="en-US" sz="1900" dirty="0" smtClean="0"/>
              <a:t> by the system unless modes are very high (higher than considered typical in </a:t>
            </a:r>
            <a:r>
              <a:rPr lang="en-US" sz="1900" dirty="0" err="1" smtClean="0"/>
              <a:t>ccSN</a:t>
            </a:r>
            <a:r>
              <a:rPr lang="en-US" sz="1900" dirty="0" smtClean="0"/>
              <a:t>)</a:t>
            </a:r>
          </a:p>
          <a:p>
            <a:r>
              <a:rPr lang="en-US" sz="1900" dirty="0" smtClean="0">
                <a:solidFill>
                  <a:srgbClr val="D60093"/>
                </a:solidFill>
              </a:rPr>
              <a:t>High-amplitude perturbations favor RM over RT</a:t>
            </a:r>
            <a:r>
              <a:rPr lang="en-US" sz="1900" dirty="0" smtClean="0"/>
              <a:t>, at least at early times, resulting in the shock proximity to growing spikes (if (ka</a:t>
            </a:r>
            <a:r>
              <a:rPr lang="en-US" sz="1900" baseline="-25000" dirty="0" smtClean="0"/>
              <a:t>0</a:t>
            </a:r>
            <a:r>
              <a:rPr lang="en-US" sz="1900" dirty="0" smtClean="0"/>
              <a:t>) &gt; 1/3 for adiabatic index 5/3; if (ka</a:t>
            </a:r>
            <a:r>
              <a:rPr lang="en-US" sz="1900" baseline="-25000" dirty="0" smtClean="0"/>
              <a:t>0</a:t>
            </a:r>
            <a:r>
              <a:rPr lang="en-US" sz="1900" dirty="0" smtClean="0"/>
              <a:t>) &gt; 0.2 for index 4/3).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r="8260" b="19520"/>
          <a:stretch/>
        </p:blipFill>
        <p:spPr bwMode="auto">
          <a:xfrm>
            <a:off x="548640" y="4343400"/>
            <a:ext cx="8059786" cy="21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6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CALE Designs </a:t>
            </a:r>
            <a:r>
              <a:rPr lang="en-US" dirty="0" err="1" smtClean="0"/>
              <a:t>vs</a:t>
            </a:r>
            <a:r>
              <a:rPr lang="en-US" dirty="0" smtClean="0"/>
              <a:t> SN Model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7652" name="Picture 4" descr="C:\Users\tplewa\Documents\home\varia\images\validation\dsnrt\RevRM_4_10_ka_2_2000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60" y="88696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tplewa\Documents\home\varia\images\validation\dsnrt\RevRM_10_2_ka_1_2000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60" y="38633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:\Users\tplewa\Documents\home\varia\images\validation\dsnrt\RevRM_4_10_ka_2_2000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88582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C:\Users\tplewa\Documents\home\varia\images\validation\dsnrt\RevRM_10_2_ka_1_200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8633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C:\Users\tplewa\Documents\home\varia\images\snii_mixing\2009\nicepic\visit00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5040" y="4042739"/>
            <a:ext cx="2357213" cy="231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C:\Users\tplewa\Documents\home\varia\images\snii_mixing\2009\nicepic\visit00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048079"/>
            <a:ext cx="2377440" cy="2332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63040" y="4160520"/>
            <a:ext cx="109728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0" dirty="0" smtClean="0"/>
              <a:t>inn: k=10,ka</a:t>
            </a:r>
            <a:r>
              <a:rPr lang="en-US" sz="1000" b="0" baseline="-25000" dirty="0" smtClean="0"/>
              <a:t>0</a:t>
            </a:r>
            <a:r>
              <a:rPr lang="en-US" sz="1000" b="0" dirty="0" smtClean="0"/>
              <a:t>=1</a:t>
            </a:r>
          </a:p>
          <a:p>
            <a:r>
              <a:rPr lang="en-US" sz="1000" b="0" dirty="0" smtClean="0"/>
              <a:t>out: k=2, ka</a:t>
            </a:r>
            <a:r>
              <a:rPr lang="en-US" sz="1000" b="0" baseline="-25000" dirty="0" smtClean="0"/>
              <a:t>0</a:t>
            </a:r>
            <a:r>
              <a:rPr lang="en-US" sz="1000" b="0" dirty="0" smtClean="0"/>
              <a:t>=2</a:t>
            </a:r>
            <a:endParaRPr lang="en-US" sz="10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1417320" y="1234440"/>
            <a:ext cx="11430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0" dirty="0" smtClean="0"/>
              <a:t>inn: k=4,ka</a:t>
            </a:r>
            <a:r>
              <a:rPr lang="en-US" sz="1000" b="0" baseline="-25000" dirty="0" smtClean="0"/>
              <a:t>0</a:t>
            </a:r>
            <a:r>
              <a:rPr lang="en-US" sz="1000" b="0" dirty="0" smtClean="0"/>
              <a:t>=2</a:t>
            </a:r>
          </a:p>
          <a:p>
            <a:r>
              <a:rPr lang="en-US" sz="1000" b="0" dirty="0" smtClean="0"/>
              <a:t>out: k=10, ka</a:t>
            </a:r>
            <a:r>
              <a:rPr lang="en-US" sz="1000" b="0" baseline="-25000" dirty="0" smtClean="0"/>
              <a:t>0</a:t>
            </a:r>
            <a:r>
              <a:rPr lang="en-US" sz="1000" b="0" dirty="0" smtClean="0"/>
              <a:t>=2</a:t>
            </a:r>
            <a:endParaRPr lang="en-US" sz="1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DivSNRT</a:t>
            </a:r>
            <a:r>
              <a:rPr lang="en-US" dirty="0" smtClean="0"/>
              <a:t>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/>
              <a:t>Tomasz Plewa (</a:t>
            </a:r>
            <a:r>
              <a:rPr lang="en-US" sz="2000" dirty="0">
                <a:solidFill>
                  <a:srgbClr val="FF0000"/>
                </a:solidFill>
              </a:rPr>
              <a:t>PI</a:t>
            </a:r>
            <a:r>
              <a:rPr lang="en-US" sz="2000" dirty="0"/>
              <a:t>, FSU)</a:t>
            </a:r>
          </a:p>
          <a:p>
            <a:pPr>
              <a:defRPr/>
            </a:pPr>
            <a:r>
              <a:rPr lang="en-US" sz="2000" dirty="0" err="1"/>
              <a:t>Hye-Sook</a:t>
            </a:r>
            <a:r>
              <a:rPr lang="en-US" sz="2000" dirty="0"/>
              <a:t> Park (</a:t>
            </a:r>
            <a:r>
              <a:rPr lang="en-US" sz="2000" dirty="0">
                <a:solidFill>
                  <a:srgbClr val="FF0000"/>
                </a:solidFill>
              </a:rPr>
              <a:t>liaison scientist</a:t>
            </a:r>
            <a:r>
              <a:rPr lang="en-US" sz="2000" dirty="0"/>
              <a:t>, LLNL</a:t>
            </a:r>
            <a:r>
              <a:rPr lang="en-US" sz="2000" dirty="0" smtClean="0"/>
              <a:t>)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2000" dirty="0"/>
              <a:t>Paul </a:t>
            </a:r>
            <a:r>
              <a:rPr lang="en-US" sz="2000" dirty="0" err="1"/>
              <a:t>Keiter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C00000"/>
                </a:solidFill>
              </a:rPr>
              <a:t>lead experimenter</a:t>
            </a:r>
            <a:r>
              <a:rPr lang="en-US" sz="2000" dirty="0"/>
              <a:t>, UM</a:t>
            </a:r>
            <a:r>
              <a:rPr lang="en-US" sz="2000" dirty="0" smtClean="0"/>
              <a:t>)</a:t>
            </a:r>
          </a:p>
          <a:p>
            <a:pPr>
              <a:defRPr/>
            </a:pPr>
            <a:r>
              <a:rPr lang="en-US" sz="2000" dirty="0" smtClean="0"/>
              <a:t>Markus </a:t>
            </a:r>
            <a:r>
              <a:rPr lang="en-US" sz="2000" dirty="0" err="1"/>
              <a:t>Flaig</a:t>
            </a:r>
            <a:r>
              <a:rPr lang="en-US" sz="2000" dirty="0"/>
              <a:t> (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lead designer</a:t>
            </a:r>
            <a:r>
              <a:rPr lang="en-US" sz="2000" dirty="0"/>
              <a:t>, UM/FSU)</a:t>
            </a:r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r>
              <a:rPr lang="en-US" sz="2000" dirty="0" smtClean="0"/>
              <a:t>Paul Drake (</a:t>
            </a:r>
            <a:r>
              <a:rPr lang="en-US" sz="2000" dirty="0" smtClean="0">
                <a:solidFill>
                  <a:srgbClr val="C00000"/>
                </a:solidFill>
              </a:rPr>
              <a:t>experimenter</a:t>
            </a:r>
            <a:r>
              <a:rPr lang="en-US" sz="2000" dirty="0" smtClean="0"/>
              <a:t>, UM)</a:t>
            </a:r>
          </a:p>
          <a:p>
            <a:pPr>
              <a:defRPr/>
            </a:pPr>
            <a:r>
              <a:rPr lang="en-US" sz="2000" dirty="0" smtClean="0"/>
              <a:t>Mike </a:t>
            </a:r>
            <a:r>
              <a:rPr lang="en-US" sz="2000" dirty="0" err="1" smtClean="0"/>
              <a:t>Grosskopf</a:t>
            </a:r>
            <a:r>
              <a:rPr lang="en-US" sz="2000" dirty="0" smtClean="0"/>
              <a:t> (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designer</a:t>
            </a:r>
            <a:r>
              <a:rPr lang="en-US" sz="2000" dirty="0" smtClean="0"/>
              <a:t>, UM)</a:t>
            </a:r>
          </a:p>
          <a:p>
            <a:pPr>
              <a:defRPr/>
            </a:pPr>
            <a:r>
              <a:rPr lang="en-US" sz="2000" dirty="0" smtClean="0"/>
              <a:t>Tim Handy (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designer</a:t>
            </a:r>
            <a:r>
              <a:rPr lang="en-US" sz="2000" dirty="0" smtClean="0"/>
              <a:t>, SN hydro, FSU grad</a:t>
            </a:r>
            <a:r>
              <a:rPr lang="en-US" sz="2000" dirty="0"/>
              <a:t>)</a:t>
            </a:r>
            <a:endParaRPr lang="en-US" sz="2000" dirty="0" smtClean="0"/>
          </a:p>
          <a:p>
            <a:pPr>
              <a:defRPr/>
            </a:pPr>
            <a:r>
              <a:rPr lang="en-US" sz="2000" dirty="0" err="1" smtClean="0"/>
              <a:t>Konstantinos</a:t>
            </a:r>
            <a:r>
              <a:rPr lang="en-US" sz="2000" dirty="0" smtClean="0"/>
              <a:t> </a:t>
            </a:r>
            <a:r>
              <a:rPr lang="en-US" sz="2000" dirty="0" err="1" smtClean="0"/>
              <a:t>Kifonidis</a:t>
            </a:r>
            <a:r>
              <a:rPr lang="en-US" sz="2000" dirty="0" smtClean="0"/>
              <a:t> (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designer</a:t>
            </a:r>
            <a:r>
              <a:rPr lang="en-US" sz="2000" dirty="0" smtClean="0"/>
              <a:t>, SN hydro mixing)</a:t>
            </a:r>
          </a:p>
          <a:p>
            <a:pPr>
              <a:defRPr/>
            </a:pPr>
            <a:r>
              <a:rPr lang="en-US" sz="2000" dirty="0" smtClean="0"/>
              <a:t>Carolyn </a:t>
            </a:r>
            <a:r>
              <a:rPr lang="en-US" sz="2000" dirty="0" err="1" smtClean="0"/>
              <a:t>Kuranz</a:t>
            </a:r>
            <a:r>
              <a:rPr lang="en-US" sz="2000" dirty="0" smtClean="0"/>
              <a:t> (</a:t>
            </a:r>
            <a:r>
              <a:rPr lang="en-US" sz="2000" dirty="0" smtClean="0">
                <a:solidFill>
                  <a:srgbClr val="C00000"/>
                </a:solidFill>
              </a:rPr>
              <a:t>experimenter</a:t>
            </a:r>
            <a:r>
              <a:rPr lang="en-US" sz="2000" dirty="0" smtClean="0"/>
              <a:t>, UM)</a:t>
            </a:r>
          </a:p>
          <a:p>
            <a:pPr>
              <a:defRPr/>
            </a:pPr>
            <a:r>
              <a:rPr lang="en-US" sz="2000" dirty="0" smtClean="0"/>
              <a:t>Aaron Miles (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designer</a:t>
            </a:r>
            <a:r>
              <a:rPr lang="en-US" sz="2000" dirty="0" smtClean="0"/>
              <a:t>, LLNL)</a:t>
            </a:r>
          </a:p>
          <a:p>
            <a:pPr>
              <a:defRPr/>
            </a:pPr>
            <a:r>
              <a:rPr lang="en-US" sz="2000" dirty="0" smtClean="0"/>
              <a:t>Frank </a:t>
            </a:r>
            <a:r>
              <a:rPr lang="en-US" sz="2000" dirty="0" err="1" smtClean="0"/>
              <a:t>Modica</a:t>
            </a:r>
            <a:r>
              <a:rPr lang="en-US" sz="2000" dirty="0" smtClean="0"/>
              <a:t> (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designer</a:t>
            </a:r>
            <a:r>
              <a:rPr lang="en-US" sz="2000" dirty="0" smtClean="0"/>
              <a:t>, multiphysics</a:t>
            </a:r>
            <a:r>
              <a:rPr lang="en-US" sz="2000" dirty="0"/>
              <a:t> </a:t>
            </a:r>
            <a:r>
              <a:rPr lang="en-US" sz="2000" dirty="0" smtClean="0"/>
              <a:t>RT, FSU grad)</a:t>
            </a:r>
          </a:p>
          <a:p>
            <a:pPr>
              <a:defRPr/>
            </a:pPr>
            <a:r>
              <a:rPr lang="en-US" sz="2000" dirty="0" smtClean="0"/>
              <a:t>Kumar Raman (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designer</a:t>
            </a:r>
            <a:r>
              <a:rPr lang="en-US" sz="2000" dirty="0" smtClean="0"/>
              <a:t>, LLNL)</a:t>
            </a:r>
          </a:p>
          <a:p>
            <a:pPr>
              <a:defRPr/>
            </a:pPr>
            <a:r>
              <a:rPr lang="en-US" sz="2000" dirty="0" smtClean="0"/>
              <a:t>Bruce Remington (</a:t>
            </a:r>
            <a:r>
              <a:rPr lang="en-US" sz="2000" dirty="0" smtClean="0">
                <a:solidFill>
                  <a:srgbClr val="C00000"/>
                </a:solidFill>
              </a:rPr>
              <a:t>experimenter</a:t>
            </a:r>
            <a:r>
              <a:rPr lang="en-US" sz="2000" dirty="0" smtClean="0"/>
              <a:t>, LLNL)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C:\Users\tplewa\Documents\home\varia\images\validation\dsnrt\RevRM_10_2_ka_1_20006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23519" r="29256" b="13762"/>
          <a:stretch/>
        </p:blipFill>
        <p:spPr bwMode="auto">
          <a:xfrm rot="18505079">
            <a:off x="2137205" y="1887037"/>
            <a:ext cx="4019974" cy="40199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CALE Designs </a:t>
            </a:r>
            <a:r>
              <a:rPr lang="en-US" dirty="0" err="1" smtClean="0"/>
              <a:t>vs</a:t>
            </a:r>
            <a:r>
              <a:rPr lang="en-US" dirty="0" smtClean="0"/>
              <a:t> SN Model</a:t>
            </a:r>
            <a:endParaRPr lang="en-US" dirty="0"/>
          </a:p>
        </p:txBody>
      </p:sp>
      <p:pic>
        <p:nvPicPr>
          <p:cNvPr id="120834" name="Picture 2" descr="C:\Users\tplewa\Documents\home\varia\images\snii_mixing\2009\nicepic\x8e14R30hcPl.hg-dens-4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8" b="-1250"/>
          <a:stretch/>
        </p:blipFill>
        <p:spPr bwMode="auto">
          <a:xfrm>
            <a:off x="1280160" y="868680"/>
            <a:ext cx="6583680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CRASH DivSNRT Model</a:t>
            </a:r>
            <a:endParaRPr lang="en-US" dirty="0"/>
          </a:p>
        </p:txBody>
      </p:sp>
      <p:pic>
        <p:nvPicPr>
          <p:cNvPr id="8194" name="Picture 2" descr="C:\Users\tplewa\Documents\home\varia\images\validation\dsnrt\Run4\0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120140"/>
            <a:ext cx="3563303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8561" y="620673"/>
            <a:ext cx="2305439" cy="430887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Mike </a:t>
            </a:r>
            <a:r>
              <a:rPr lang="en-US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Grosskopf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tplewa\Documents\home\varia\images\validation\dsnrt\Run4\0051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3794760"/>
            <a:ext cx="3563303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tplewa\Documents\home\varia\images\validation\dsnrt\Run4\00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3794760"/>
            <a:ext cx="3563303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tplewa\Documents\home\varia\images\validation\dsnrt\Run4\00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1120140"/>
            <a:ext cx="3563303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26080" y="1298786"/>
            <a:ext cx="522900" cy="31091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</a:rPr>
              <a:t>0 ns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6387" y="3977640"/>
            <a:ext cx="622286" cy="32932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</a:rPr>
              <a:t>70 ns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5794" y="1270879"/>
            <a:ext cx="622286" cy="32932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</a:rPr>
              <a:t>34 ns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6560" y="3977640"/>
            <a:ext cx="721672" cy="31091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</a:rPr>
              <a:t>100 ns</a:t>
            </a:r>
            <a:endParaRPr lang="en-US" sz="1400" b="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7205472" y="4443984"/>
            <a:ext cx="863884" cy="60579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Surprises from HED RT Experiments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50" y="971550"/>
            <a:ext cx="8075613" cy="2405063"/>
          </a:xfrm>
          <a:noFill/>
        </p:spPr>
        <p:txBody>
          <a:bodyPr>
            <a:spAutoFit/>
          </a:bodyPr>
          <a:lstStyle/>
          <a:p>
            <a:pPr>
              <a:buSzPct val="75000"/>
              <a:buFont typeface="Wingdings" pitchFamily="2" charset="2"/>
              <a:buBlip>
                <a:blip r:embed="rId3"/>
              </a:buBlip>
            </a:pPr>
            <a:r>
              <a:rPr lang="en-US" sz="2000"/>
              <a:t>Smooth spike morphology</a:t>
            </a:r>
          </a:p>
          <a:p>
            <a:pPr>
              <a:buSzPct val="75000"/>
              <a:buFont typeface="Wingdings" pitchFamily="2" charset="2"/>
              <a:buBlip>
                <a:blip r:embed="rId3"/>
              </a:buBlip>
            </a:pPr>
            <a:r>
              <a:rPr lang="en-US" sz="2000"/>
              <a:t>Spike mass extensions</a:t>
            </a:r>
          </a:p>
          <a:p>
            <a:pPr>
              <a:buSzPct val="75000"/>
              <a:buFont typeface="Wingdings" pitchFamily="2" charset="2"/>
              <a:buBlip>
                <a:blip r:embed="rId3"/>
              </a:buBlip>
            </a:pPr>
            <a:endParaRPr lang="en-US" sz="2000"/>
          </a:p>
          <a:p>
            <a:pPr>
              <a:buSzPct val="75000"/>
              <a:buFont typeface="Wingdings" pitchFamily="2" charset="2"/>
              <a:buBlip>
                <a:blip r:embed="rId3"/>
              </a:buBlip>
            </a:pPr>
            <a:endParaRPr lang="en-US" sz="2000"/>
          </a:p>
          <a:p>
            <a:pPr>
              <a:lnSpc>
                <a:spcPct val="160000"/>
              </a:lnSpc>
              <a:buSzPct val="75000"/>
              <a:buFont typeface="Wingdings" pitchFamily="2" charset="2"/>
              <a:buBlip>
                <a:blip r:embed="rId3"/>
              </a:buBlip>
            </a:pPr>
            <a:endParaRPr lang="en-US" sz="2000"/>
          </a:p>
          <a:p>
            <a:pPr>
              <a:buSzPct val="75000"/>
              <a:buFont typeface="Wingdings" pitchFamily="2" charset="2"/>
              <a:buBlip>
                <a:blip r:embed="rId3"/>
              </a:buBlip>
            </a:pPr>
            <a:r>
              <a:rPr lang="en-US" sz="2000"/>
              <a:t>Density profile analysis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6"/>
          <a:stretch>
            <a:fillRect/>
          </a:stretch>
        </p:blipFill>
        <p:spPr bwMode="auto">
          <a:xfrm>
            <a:off x="5703888" y="3395663"/>
            <a:ext cx="190182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3395663"/>
            <a:ext cx="194627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817563"/>
            <a:ext cx="2433638" cy="215106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6300788" y="3006725"/>
            <a:ext cx="126682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501650" indent="-430213" defTabSz="457200">
              <a:lnSpc>
                <a:spcPct val="100000"/>
              </a:lnSpc>
              <a:buSzPct val="125000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sz="1000" b="0">
                <a:effectLst/>
              </a:rPr>
              <a:t>Kuranz et al. (2009)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865" r="6529" b="70068"/>
          <a:stretch>
            <a:fillRect/>
          </a:stretch>
        </p:blipFill>
        <p:spPr bwMode="auto">
          <a:xfrm>
            <a:off x="1463675" y="3433763"/>
            <a:ext cx="1695450" cy="1392237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Physics RT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mode RT</a:t>
            </a:r>
          </a:p>
          <a:p>
            <a:r>
              <a:rPr lang="en-US" dirty="0" smtClean="0"/>
              <a:t>Generalized Ohm’s law with the </a:t>
            </a:r>
            <a:r>
              <a:rPr lang="en-US" dirty="0" err="1" smtClean="0"/>
              <a:t>Braginskii</a:t>
            </a:r>
            <a:r>
              <a:rPr lang="en-US" dirty="0" smtClean="0"/>
              <a:t> coefficients (see Frank </a:t>
            </a:r>
            <a:r>
              <a:rPr lang="en-US" dirty="0" err="1" smtClean="0"/>
              <a:t>Modica’s</a:t>
            </a:r>
            <a:r>
              <a:rPr lang="en-US" dirty="0" smtClean="0"/>
              <a:t> Poster #29)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r="58073"/>
          <a:stretch>
            <a:fillRect/>
          </a:stretch>
        </p:blipFill>
        <p:spPr bwMode="auto">
          <a:xfrm>
            <a:off x="25351740" y="7266305"/>
            <a:ext cx="2246313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 r="58092"/>
          <a:stretch>
            <a:fillRect/>
          </a:stretch>
        </p:blipFill>
        <p:spPr bwMode="auto">
          <a:xfrm>
            <a:off x="22494240" y="7269480"/>
            <a:ext cx="2247900" cy="407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 r="58073"/>
          <a:stretch>
            <a:fillRect/>
          </a:stretch>
        </p:blipFill>
        <p:spPr bwMode="auto">
          <a:xfrm>
            <a:off x="28727400" y="8796338"/>
            <a:ext cx="2246313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 r="58092"/>
          <a:stretch>
            <a:fillRect/>
          </a:stretch>
        </p:blipFill>
        <p:spPr bwMode="auto">
          <a:xfrm>
            <a:off x="25869900" y="8799513"/>
            <a:ext cx="2247900" cy="407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753" y="2453323"/>
            <a:ext cx="224948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453323"/>
            <a:ext cx="2243137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30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Braginskii’s RT </a:t>
            </a:r>
            <a:r>
              <a:rPr lang="en-US" dirty="0" smtClean="0"/>
              <a:t>Model (early time)</a:t>
            </a:r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5766"/>
          <a:stretch>
            <a:fillRect/>
          </a:stretch>
        </p:blipFill>
        <p:spPr bwMode="auto">
          <a:xfrm>
            <a:off x="615950" y="1411103"/>
            <a:ext cx="8075613" cy="465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22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Braginskii’s </a:t>
            </a:r>
            <a:r>
              <a:rPr lang="en-US" dirty="0" smtClean="0"/>
              <a:t>RT Model (late time)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33252"/>
          <a:stretch>
            <a:fillRect/>
          </a:stretch>
        </p:blipFill>
        <p:spPr bwMode="auto">
          <a:xfrm>
            <a:off x="1567816" y="1047750"/>
            <a:ext cx="617188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826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1431925"/>
            <a:ext cx="8075613" cy="4992688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Purpose</a:t>
            </a:r>
            <a:endParaRPr lang="en-US" sz="2000" dirty="0"/>
          </a:p>
          <a:p>
            <a:pPr>
              <a:defRPr/>
            </a:pPr>
            <a:r>
              <a:rPr lang="en-US" sz="2000" dirty="0" smtClean="0"/>
              <a:t>This experiment attempts to observe extensive Rayleigh-Taylor driven mixing in the exploding massive stars.</a:t>
            </a:r>
          </a:p>
          <a:p>
            <a:pPr>
              <a:defRPr/>
            </a:pPr>
            <a:r>
              <a:rPr lang="en-US" sz="2000" dirty="0" smtClean="0"/>
              <a:t>Data will give physics insights of inter-shell penetration outwards to surface via turbulent mixing, shell breakouts, growth of secondary instabilities, vorticity-enhanced mixing.</a:t>
            </a:r>
          </a:p>
          <a:p>
            <a:pPr>
              <a:buFont typeface="Wingdings" pitchFamily="2" charset="2"/>
              <a:buNone/>
              <a:defRPr/>
            </a:pPr>
            <a:endParaRPr lang="en-US" sz="20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000" b="1" dirty="0" smtClean="0"/>
              <a:t>Comments</a:t>
            </a:r>
          </a:p>
          <a:p>
            <a:pPr>
              <a:defRPr/>
            </a:pPr>
            <a:r>
              <a:rPr lang="en-US" sz="2000" dirty="0" smtClean="0"/>
              <a:t>NIF is the unique facility enabling studies with spherical targets (diverging flow geometry)</a:t>
            </a:r>
          </a:p>
          <a:p>
            <a:pPr>
              <a:defRPr/>
            </a:pPr>
            <a:r>
              <a:rPr lang="en-US" sz="2000" dirty="0"/>
              <a:t>Natural continuation of the previous work on </a:t>
            </a:r>
            <a:r>
              <a:rPr lang="en-US" sz="2000" dirty="0" smtClean="0"/>
              <a:t>Omega</a:t>
            </a:r>
          </a:p>
          <a:p>
            <a:pPr>
              <a:defRPr/>
            </a:pPr>
            <a:r>
              <a:rPr lang="en-US" sz="2000" dirty="0" smtClean="0"/>
              <a:t>New diagnostics (IXTS, Dante, proton radiography…) in addition to standard diagnostics (x-ray radiography)</a:t>
            </a:r>
          </a:p>
          <a:p>
            <a:pPr>
              <a:defRPr/>
            </a:pPr>
            <a:r>
              <a:rPr lang="en-US" sz="2000" dirty="0" smtClean="0"/>
              <a:t>15 shots starting in FY 2013</a:t>
            </a:r>
          </a:p>
          <a:p>
            <a:pPr>
              <a:defRPr/>
            </a:pPr>
            <a:endParaRPr lang="en-US" sz="2000" dirty="0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25413"/>
            <a:ext cx="8229600" cy="960437"/>
          </a:xfrm>
          <a:solidFill>
            <a:srgbClr val="C0C0C0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600" dirty="0" smtClean="0"/>
              <a:t>Diverging Supernova Explosion</a:t>
            </a:r>
            <a:br>
              <a:rPr lang="en-US" sz="3600" dirty="0" smtClean="0"/>
            </a:br>
            <a:r>
              <a:rPr lang="en-US" sz="3600" dirty="0" smtClean="0"/>
              <a:t>Experiments on NIF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42875"/>
            <a:ext cx="6934200" cy="381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14313" indent="-214313" defTabSz="457200">
              <a:tabLst>
                <a:tab pos="214313" algn="l"/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dirty="0" smtClean="0"/>
              <a:t>Outline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990600" y="1163638"/>
            <a:ext cx="7788275" cy="382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528638" indent="-457200" defTabSz="457200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sz="28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Purpose</a:t>
            </a:r>
          </a:p>
          <a:p>
            <a:pPr marL="528638" indent="-457200" defTabSz="457200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sz="28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Method</a:t>
            </a:r>
          </a:p>
          <a:p>
            <a:pPr marL="528638" indent="-457200" defTabSz="457200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sz="28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Team</a:t>
            </a:r>
          </a:p>
          <a:p>
            <a:pPr marL="528638" indent="-457200" defTabSz="457200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sz="28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Observations of core-collapse supernovae</a:t>
            </a:r>
          </a:p>
          <a:p>
            <a:pPr marL="528638" indent="-457200" defTabSz="457200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sz="28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Theory of core-collapse supernovae</a:t>
            </a:r>
          </a:p>
          <a:p>
            <a:pPr marL="528638" indent="-457200" defTabSz="457200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sz="28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Experiment on NIF</a:t>
            </a:r>
            <a:endParaRPr lang="en-GB" b="0" dirty="0">
              <a:latin typeface="Arial" pitchFamily="34" charset="0"/>
            </a:endParaRPr>
          </a:p>
          <a:p>
            <a:pPr marL="528638" indent="-457200" defTabSz="457200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sz="28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Discussion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NIF SASI Study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26131" y="464017"/>
            <a:ext cx="2363147" cy="430887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Handy et al. </a:t>
            </a:r>
            <a:r>
              <a:rPr lang="en-US" b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(2012)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tplewa\Documents\home\varia\images\validation\sasi\figures_transparent\pert_experimental_sys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3794755"/>
            <a:ext cx="3240945" cy="256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plewa\Documents\home\varia\images\validation\sasi\figures_transparent\pert_supernova_system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21145"/>
            <a:ext cx="3313488" cy="263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plewa\Documents\home\varia\images\validation\sasi\figures_transparent\steady_experimental_syste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051560"/>
            <a:ext cx="3240945" cy="256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tplewa\Documents\home\varia\images\validation\sasi\figures_transparent\steady_supernova_syste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7945"/>
            <a:ext cx="3313488" cy="263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1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err="1" smtClean="0"/>
              <a:t>DivSNRT</a:t>
            </a:r>
            <a:r>
              <a:rPr lang="en-US" sz="3600" dirty="0" smtClean="0"/>
              <a:t> 3 Layer Target</a:t>
            </a:r>
            <a:endParaRPr lang="en-US" sz="3600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966788"/>
            <a:ext cx="7610475" cy="492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DivSNRT experiment is designed to study and reproduce by means of a well-scaled experimental design the extensive mixing observed in the exploding massive stars.</a:t>
            </a:r>
          </a:p>
          <a:p>
            <a:endParaRPr lang="en-US" smtClean="0"/>
          </a:p>
          <a:p>
            <a:r>
              <a:rPr lang="en-US" smtClean="0"/>
              <a:t>DivSNRT experiment will probe fundamental physics of</a:t>
            </a:r>
          </a:p>
          <a:p>
            <a:pPr lvl="1"/>
            <a:r>
              <a:rPr lang="en-US" sz="2400" smtClean="0"/>
              <a:t>inter-shell penetration outwards to surface via turbulent mixing;</a:t>
            </a:r>
          </a:p>
          <a:p>
            <a:pPr lvl="1"/>
            <a:r>
              <a:rPr lang="en-US" sz="2400" smtClean="0"/>
              <a:t>shell breakouts;</a:t>
            </a:r>
          </a:p>
          <a:p>
            <a:pPr lvl="1"/>
            <a:r>
              <a:rPr lang="en-US" sz="2400" smtClean="0"/>
              <a:t>growth of secondary instabilities;</a:t>
            </a:r>
          </a:p>
          <a:p>
            <a:pPr lvl="1"/>
            <a:r>
              <a:rPr lang="en-US" sz="2400" smtClean="0"/>
              <a:t>vorticity-enhanced mixing.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75" y="125413"/>
            <a:ext cx="8716963" cy="500062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Standing Accretion Shock Instability </a:t>
            </a:r>
          </a:p>
        </p:txBody>
      </p:sp>
      <p:pic>
        <p:nvPicPr>
          <p:cNvPr id="36867" name="Picture 3" descr="Janka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355725"/>
            <a:ext cx="8570912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7529513" y="5656263"/>
            <a:ext cx="14589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501650" indent="-430213" defTabSz="457200">
              <a:lnSpc>
                <a:spcPct val="100000"/>
              </a:lnSpc>
              <a:buSzPct val="125000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sz="1200" b="0"/>
              <a:t>Janka et al. (2006)</a:t>
            </a:r>
          </a:p>
        </p:txBody>
      </p:sp>
    </p:spTree>
    <p:extLst>
      <p:ext uri="{BB962C8B-B14F-4D97-AF65-F5344CB8AC3E}">
        <p14:creationId xmlns:p14="http://schemas.microsoft.com/office/powerpoint/2010/main" val="20082818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err="1" smtClean="0"/>
              <a:t>DivSNRT</a:t>
            </a:r>
            <a:r>
              <a:rPr lang="en-US" sz="3600" dirty="0" smtClean="0"/>
              <a:t> Diagnostics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188" y="893763"/>
            <a:ext cx="6197600" cy="532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19" name="ClipArt Placeholder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9220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75"/>
                    </a14:imgEffect>
                    <a14:imgEffect>
                      <a14:saturation sat="90000"/>
                    </a14:imgEffect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762000"/>
            <a:ext cx="9323388" cy="765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 flipV="1">
            <a:off x="4663440" y="4023360"/>
            <a:ext cx="182880" cy="18288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Proposed Schedule of Shots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549275" y="868681"/>
            <a:ext cx="8397876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FY13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FY14</a:t>
            </a:r>
          </a:p>
          <a:p>
            <a:pPr marL="400050" lvl="1" indent="0">
              <a:buNone/>
            </a:pPr>
            <a:r>
              <a:rPr lang="en-US" sz="1800" dirty="0" smtClean="0"/>
              <a:t>3 layer target studies, demonstrate Imaging X-ray Thomson </a:t>
            </a:r>
            <a:r>
              <a:rPr lang="en-US" sz="1800" dirty="0"/>
              <a:t>S</a:t>
            </a:r>
            <a:r>
              <a:rPr lang="en-US" sz="1800" dirty="0" smtClean="0"/>
              <a:t>cattering technique</a:t>
            </a:r>
            <a:endParaRPr lang="en-US" sz="600" dirty="0" smtClean="0"/>
          </a:p>
          <a:p>
            <a:pPr marL="0" indent="0">
              <a:buNone/>
            </a:pPr>
            <a:endParaRPr lang="en-US" sz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FY15</a:t>
            </a:r>
          </a:p>
          <a:p>
            <a:pPr marL="400050" lvl="2" indent="0">
              <a:buNone/>
            </a:pPr>
            <a:r>
              <a:rPr lang="en-US" dirty="0" smtClean="0"/>
              <a:t>3 layer target studies with </a:t>
            </a:r>
            <a:r>
              <a:rPr lang="en-US" dirty="0" err="1" smtClean="0"/>
              <a:t>aspherical</a:t>
            </a:r>
            <a:r>
              <a:rPr lang="en-US" dirty="0" smtClean="0"/>
              <a:t> shocks with radiography and IXTS</a:t>
            </a:r>
            <a:endParaRPr lang="en-US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978736"/>
              </p:ext>
            </p:extLst>
          </p:nvPr>
        </p:nvGraphicFramePr>
        <p:xfrm>
          <a:off x="548640" y="1417320"/>
          <a:ext cx="8228965" cy="2570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97280"/>
                <a:gridCol w="1463040"/>
                <a:gridCol w="1554162"/>
                <a:gridCol w="1006158"/>
                <a:gridCol w="1097280"/>
                <a:gridCol w="20110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</a:rPr>
                        <a:t>Shot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</a:rPr>
                        <a:t>Number</a:t>
                      </a:r>
                      <a:endParaRPr lang="en-US" sz="1200" b="1" i="0" baseline="0" dirty="0">
                        <a:solidFill>
                          <a:schemeClr val="bg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</a:rPr>
                        <a:t>Target Type</a:t>
                      </a:r>
                      <a:endParaRPr lang="en-US" sz="1200" b="1" i="0" baseline="0" dirty="0">
                        <a:solidFill>
                          <a:schemeClr val="bg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Perturbation between interfaces</a:t>
                      </a:r>
                      <a:endParaRPr lang="en-US" sz="1200" b="1" i="0" baseline="0" dirty="0">
                        <a:solidFill>
                          <a:schemeClr val="bg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Drive</a:t>
                      </a:r>
                      <a:endParaRPr lang="en-US" sz="1200" b="1" i="0" baseline="0" dirty="0">
                        <a:solidFill>
                          <a:schemeClr val="bg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Diagnostic Technique</a:t>
                      </a:r>
                      <a:endParaRPr lang="en-US" sz="1200" b="1" i="0" baseline="0" dirty="0">
                        <a:solidFill>
                          <a:schemeClr val="bg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Note</a:t>
                      </a:r>
                      <a:endParaRPr lang="en-US" sz="1200" b="1" i="0" baseline="0" dirty="0">
                        <a:solidFill>
                          <a:schemeClr val="bg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1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hemispherical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2 layers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none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80-300kJ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3ns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radiography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drive test, RT/RM at a nominally smooth interface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2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(kA)</a:t>
                      </a:r>
                      <a:r>
                        <a:rPr lang="en-US" sz="1200" b="0" i="0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1</a:t>
                      </a:r>
                      <a:endParaRPr lang="en-US" sz="1200" b="0" i="0" baseline="-2500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RT/RM at high-Z/med-Z interfaces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3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(kA)</a:t>
                      </a:r>
                      <a:r>
                        <a:rPr lang="en-US" sz="1200" b="0" i="0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2</a:t>
                      </a:r>
                      <a:endParaRPr lang="en-US" sz="1200" b="0" i="0" baseline="-2500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4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(kA)</a:t>
                      </a:r>
                      <a:r>
                        <a:rPr lang="en-US" sz="1200" b="0" i="0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(1,2)</a:t>
                      </a:r>
                      <a:endParaRPr lang="en-US" sz="1200" b="0" i="0" baseline="-2500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reproducibility test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5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hemispherical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3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none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as above</a:t>
                      </a:r>
                      <a:endParaRPr lang="en-US" sz="1200" b="0" i="0" baseline="0" dirty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drive test, RT/RM at a nominally smooth interface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7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24" name="Picture 4" descr="b160d3a3s412SG1MHWr3LB-velx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363" y="-1793875"/>
            <a:ext cx="10179051" cy="971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3733800" y="6096000"/>
            <a:ext cx="5638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501650" indent="-430213" defTabSz="457200">
              <a:lnSpc>
                <a:spcPct val="100000"/>
              </a:lnSpc>
              <a:buSzPct val="120000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sz="32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Questions and Discussion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R_with_star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3921125" cy="5187950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 rot="-1976008">
            <a:off x="3505200" y="2057400"/>
            <a:ext cx="381000" cy="914400"/>
          </a:xfrm>
          <a:prstGeom prst="parallelogram">
            <a:avLst>
              <a:gd name="adj" fmla="val 25000"/>
            </a:avLst>
          </a:prstGeom>
          <a:solidFill>
            <a:schemeClr val="accent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 rot="-25032116">
            <a:off x="4171950" y="2805113"/>
            <a:ext cx="381000" cy="1143000"/>
          </a:xfrm>
          <a:prstGeom prst="parallelogram">
            <a:avLst>
              <a:gd name="adj" fmla="val 25000"/>
            </a:avLst>
          </a:prstGeom>
          <a:solidFill>
            <a:schemeClr val="folHlink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460500" y="1277938"/>
            <a:ext cx="1828800" cy="838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4495800" y="1676400"/>
            <a:ext cx="2743200" cy="1447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457200" y="9906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Pct val="75000"/>
              <a:buFontTx/>
              <a:buNone/>
            </a:pPr>
            <a:r>
              <a:rPr lang="en-US" u="sng">
                <a:solidFill>
                  <a:srgbClr val="0000FF"/>
                </a:solidFill>
              </a:rPr>
              <a:t>Type II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Pct val="75000"/>
              <a:buFontTx/>
              <a:buNone/>
            </a:pPr>
            <a:endParaRPr lang="en-US" u="sng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Pct val="75000"/>
              <a:buFontTx/>
              <a:buNone/>
            </a:pPr>
            <a:r>
              <a:rPr lang="en-US">
                <a:solidFill>
                  <a:srgbClr val="0000FF"/>
                </a:solidFill>
              </a:rPr>
              <a:t>Massive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Pct val="75000"/>
              <a:buFontTx/>
              <a:buNone/>
            </a:pPr>
            <a:r>
              <a:rPr lang="en-US">
                <a:solidFill>
                  <a:srgbClr val="0000FF"/>
                </a:solidFill>
              </a:rPr>
              <a:t>Single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Pct val="75000"/>
              <a:buFontTx/>
              <a:buNone/>
            </a:pPr>
            <a:r>
              <a:rPr lang="en-US">
                <a:solidFill>
                  <a:srgbClr val="0000FF"/>
                </a:solidFill>
              </a:rPr>
              <a:t>H-rich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7315200" y="1354138"/>
            <a:ext cx="1752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Pct val="75000"/>
              <a:buFontTx/>
              <a:buNone/>
            </a:pPr>
            <a:r>
              <a:rPr lang="en-US" u="sng">
                <a:solidFill>
                  <a:schemeClr val="folHlink"/>
                </a:solidFill>
              </a:rPr>
              <a:t>Type Ia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Pct val="75000"/>
              <a:buFontTx/>
              <a:buNone/>
            </a:pPr>
            <a:endParaRPr lang="en-US" u="sng">
              <a:solidFill>
                <a:schemeClr val="folHlink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Pct val="75000"/>
              <a:buFontTx/>
              <a:buNone/>
            </a:pPr>
            <a:r>
              <a:rPr lang="en-US">
                <a:solidFill>
                  <a:schemeClr val="folHlink"/>
                </a:solidFill>
              </a:rPr>
              <a:t>Medium mass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Pct val="75000"/>
              <a:buFontTx/>
              <a:buNone/>
            </a:pPr>
            <a:r>
              <a:rPr lang="en-US">
                <a:solidFill>
                  <a:schemeClr val="folHlink"/>
                </a:solidFill>
              </a:rPr>
              <a:t>Binary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Pct val="75000"/>
              <a:buFontTx/>
              <a:buNone/>
            </a:pPr>
            <a:r>
              <a:rPr lang="en-US">
                <a:solidFill>
                  <a:schemeClr val="folHlink"/>
                </a:solidFill>
              </a:rPr>
              <a:t>H/He-free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934200" cy="4572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14313" indent="-214313" defTabSz="457200">
              <a:tabLst>
                <a:tab pos="214313" algn="l"/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dirty="0" smtClean="0"/>
              <a:t>Our Stellar Neighbours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799263" y="4427538"/>
            <a:ext cx="20653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993300"/>
                </a:solidFill>
              </a:rPr>
              <a:t>Brown Dwarfs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993300"/>
                </a:solidFill>
              </a:rPr>
              <a:t>m &gt; 0.075 Msun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H="1">
            <a:off x="5724525" y="4927600"/>
            <a:ext cx="1036638" cy="53657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382588" y="3813175"/>
            <a:ext cx="1790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969696"/>
                </a:solidFill>
              </a:rPr>
              <a:t>White Dwarfs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969696"/>
                </a:solidFill>
              </a:rPr>
              <a:t>m &lt; 1.4 Msun</a:t>
            </a: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2382838" y="4351338"/>
            <a:ext cx="1152525" cy="192087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8196" grpId="0" animBg="1"/>
      <p:bldP spid="8199" grpId="0"/>
      <p:bldP spid="8200" grpId="0"/>
      <p:bldP spid="8202" grpId="0"/>
      <p:bldP spid="82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95" name="ClipArt Placeholder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8196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-2799588"/>
            <a:ext cx="13030200" cy="108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7" name="ClipArt Placeholder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1126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5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875" y="-2925763"/>
            <a:ext cx="13716000" cy="1714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hs-2007-10-d-low_mpe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9" r="19019" b="10399"/>
          <a:stretch/>
        </p:blipFill>
        <p:spPr bwMode="auto">
          <a:xfrm>
            <a:off x="5760713" y="3978275"/>
            <a:ext cx="2286076" cy="2560320"/>
          </a:xfrm>
          <a:prstGeom prst="rect">
            <a:avLst/>
          </a:prstGeom>
          <a:noFill/>
          <a:ln>
            <a:noFill/>
          </a:ln>
          <a:effectLst>
            <a:glow rad="127000">
              <a:srgbClr val="000000">
                <a:alpha val="57000"/>
              </a:srgb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039813"/>
            <a:ext cx="3048000" cy="2389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2" name="Straight Connector 6"/>
          <p:cNvCxnSpPr>
            <a:cxnSpLocks noChangeShapeType="1"/>
          </p:cNvCxnSpPr>
          <p:nvPr/>
        </p:nvCxnSpPr>
        <p:spPr bwMode="auto">
          <a:xfrm flipH="1" flipV="1">
            <a:off x="4937125" y="2332039"/>
            <a:ext cx="823595" cy="1646236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3" name="Straight Connector 8"/>
          <p:cNvCxnSpPr>
            <a:cxnSpLocks noChangeShapeType="1"/>
          </p:cNvCxnSpPr>
          <p:nvPr/>
        </p:nvCxnSpPr>
        <p:spPr bwMode="auto">
          <a:xfrm flipH="1" flipV="1">
            <a:off x="5303839" y="2332039"/>
            <a:ext cx="2742950" cy="1646236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4" name="Straight Connector 62"/>
          <p:cNvCxnSpPr>
            <a:cxnSpLocks noChangeShapeType="1"/>
          </p:cNvCxnSpPr>
          <p:nvPr/>
        </p:nvCxnSpPr>
        <p:spPr bwMode="auto">
          <a:xfrm flipV="1">
            <a:off x="2378075" y="2222500"/>
            <a:ext cx="2193925" cy="1724025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5" name="Straight Connector 74"/>
          <p:cNvCxnSpPr>
            <a:cxnSpLocks noChangeShapeType="1"/>
          </p:cNvCxnSpPr>
          <p:nvPr/>
        </p:nvCxnSpPr>
        <p:spPr bwMode="auto">
          <a:xfrm flipV="1">
            <a:off x="2620963" y="2733675"/>
            <a:ext cx="2316162" cy="1427163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27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050925"/>
            <a:ext cx="2286000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277" name="Straight Connector 22"/>
          <p:cNvCxnSpPr>
            <a:cxnSpLocks noChangeShapeType="1"/>
          </p:cNvCxnSpPr>
          <p:nvPr/>
        </p:nvCxnSpPr>
        <p:spPr bwMode="auto">
          <a:xfrm>
            <a:off x="731838" y="2733675"/>
            <a:ext cx="1646237" cy="1427163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8" name="Straight Connector 19"/>
          <p:cNvCxnSpPr>
            <a:cxnSpLocks noChangeShapeType="1"/>
          </p:cNvCxnSpPr>
          <p:nvPr/>
        </p:nvCxnSpPr>
        <p:spPr bwMode="auto">
          <a:xfrm>
            <a:off x="1646238" y="1855788"/>
            <a:ext cx="974725" cy="1755775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291" name="ClipArt Placeholder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12292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3" y="-46038"/>
            <a:ext cx="9753601" cy="731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782638"/>
            <a:ext cx="2011362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315" y="2880360"/>
            <a:ext cx="2460625" cy="294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Observational Evidence of </a:t>
            </a:r>
            <a:r>
              <a:rPr lang="en-US" dirty="0"/>
              <a:t>M</a:t>
            </a:r>
            <a:r>
              <a:rPr lang="en-US" dirty="0" smtClean="0"/>
              <a:t>ixing</a:t>
            </a:r>
            <a:endParaRPr lang="en-US" dirty="0"/>
          </a:p>
        </p:txBody>
      </p:sp>
      <p:pic>
        <p:nvPicPr>
          <p:cNvPr id="13315" name="ClipArt Placeholder 4" descr="Hanuschik9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86"/>
          <a:stretch>
            <a:fillRect/>
          </a:stretch>
        </p:blipFill>
        <p:spPr>
          <a:xfrm>
            <a:off x="4937760" y="1149032"/>
            <a:ext cx="2743200" cy="252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5" descr="Nisenson+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3693" r="55835" b="20308"/>
          <a:stretch>
            <a:fillRect/>
          </a:stretch>
        </p:blipFill>
        <p:spPr bwMode="auto">
          <a:xfrm>
            <a:off x="648653" y="1187132"/>
            <a:ext cx="2560637" cy="250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2843213" y="6140768"/>
            <a:ext cx="11715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800" b="0"/>
              <a:t>Wang et al. (2002)</a:t>
            </a: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6514465" y="3709670"/>
            <a:ext cx="13493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800" b="0"/>
              <a:t>Hanuschik et al. (1991)</a:t>
            </a:r>
          </a:p>
        </p:txBody>
      </p:sp>
      <p:sp>
        <p:nvSpPr>
          <p:cNvPr id="13319" name="TextBox 10"/>
          <p:cNvSpPr txBox="1">
            <a:spLocks noChangeArrowheads="1"/>
          </p:cNvSpPr>
          <p:nvPr/>
        </p:nvSpPr>
        <p:spPr bwMode="auto">
          <a:xfrm>
            <a:off x="5521391" y="938974"/>
            <a:ext cx="2708209" cy="295466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1200" b="0" dirty="0"/>
              <a:t>ejecta tomography (spectroscopy)</a:t>
            </a:r>
          </a:p>
        </p:txBody>
      </p:sp>
      <p:sp>
        <p:nvSpPr>
          <p:cNvPr id="13320" name="TextBox 12"/>
          <p:cNvSpPr txBox="1">
            <a:spLocks noChangeArrowheads="1"/>
          </p:cNvSpPr>
          <p:nvPr/>
        </p:nvSpPr>
        <p:spPr bwMode="auto">
          <a:xfrm>
            <a:off x="204946" y="1051560"/>
            <a:ext cx="2376487" cy="27975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1200" b="0" dirty="0"/>
              <a:t>speckle interferometry (imaging)</a:t>
            </a:r>
          </a:p>
        </p:txBody>
      </p:sp>
      <p:sp>
        <p:nvSpPr>
          <p:cNvPr id="13322" name="Text Box 7"/>
          <p:cNvSpPr txBox="1">
            <a:spLocks noChangeArrowheads="1"/>
          </p:cNvSpPr>
          <p:nvPr/>
        </p:nvSpPr>
        <p:spPr bwMode="auto">
          <a:xfrm>
            <a:off x="548640" y="3763645"/>
            <a:ext cx="16891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800" b="0"/>
              <a:t>Niesenson &amp; Papaliolios (1999)</a:t>
            </a: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 flipH="1" flipV="1">
            <a:off x="2012315" y="2880360"/>
            <a:ext cx="1324451" cy="161940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4" name="Straight Arrow Connector 8"/>
          <p:cNvCxnSpPr>
            <a:cxnSpLocks noChangeShapeType="1"/>
          </p:cNvCxnSpPr>
          <p:nvPr/>
        </p:nvCxnSpPr>
        <p:spPr bwMode="auto">
          <a:xfrm>
            <a:off x="1828800" y="4361815"/>
            <a:ext cx="914400" cy="9144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4" name="Picture 2" descr="http://articles.adsabs.harvard.edu/cgi-bin/t2png?bg=%23FFFFFF&amp;/seri/ICRC./0021/600/B000179.000&amp;db_key=AST&amp;bits=4&amp;res=100&amp;filetype=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55249" r="35755" b="15975"/>
          <a:stretch/>
        </p:blipFill>
        <p:spPr bwMode="auto">
          <a:xfrm>
            <a:off x="5669281" y="4160520"/>
            <a:ext cx="2829560" cy="2143605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240905" y="6355080"/>
            <a:ext cx="135445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800" b="0" dirty="0" err="1" smtClean="0"/>
              <a:t>Leising</a:t>
            </a:r>
            <a:r>
              <a:rPr lang="en-US" sz="800" b="0" dirty="0" smtClean="0"/>
              <a:t> &amp; Share  (1990)</a:t>
            </a:r>
            <a:endParaRPr lang="en-US" sz="800" b="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23360" y="6154867"/>
            <a:ext cx="2194719" cy="295466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1200" b="0" dirty="0"/>
              <a:t>g</a:t>
            </a:r>
            <a:r>
              <a:rPr lang="en-US" sz="1200" b="0" dirty="0" smtClean="0"/>
              <a:t>amma rays (spectroscopy)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096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14313" indent="-214313" defTabSz="457200">
              <a:lnSpc>
                <a:spcPct val="90000"/>
              </a:lnSpc>
              <a:tabLst>
                <a:tab pos="214313" algn="l"/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/>
            </a:pPr>
            <a:r>
              <a:rPr lang="en-GB" dirty="0" smtClean="0"/>
              <a:t>Core-Collapse SN Explosion Theory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48640" y="1047750"/>
            <a:ext cx="80010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501650" indent="-430213" defTabSz="457200">
              <a:lnSpc>
                <a:spcPct val="100000"/>
              </a:lnSpc>
              <a:buClr>
                <a:srgbClr val="000000"/>
              </a:buClr>
              <a:buSzPct val="75000"/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sz="2400" b="0" dirty="0"/>
              <a:t>Massive stars</a:t>
            </a:r>
          </a:p>
          <a:p>
            <a:pPr marL="501650" indent="-430213" defTabSz="457200">
              <a:lnSpc>
                <a:spcPct val="100000"/>
              </a:lnSpc>
              <a:buClr>
                <a:srgbClr val="000000"/>
              </a:buClr>
              <a:buSzPct val="75000"/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sz="2400" b="0" dirty="0"/>
              <a:t>Gravity bombs</a:t>
            </a:r>
          </a:p>
          <a:p>
            <a:pPr marL="501650" indent="-430213" defTabSz="457200">
              <a:lnSpc>
                <a:spcPct val="100000"/>
              </a:lnSpc>
              <a:buClr>
                <a:srgbClr val="000000"/>
              </a:buClr>
              <a:buSzPct val="75000"/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sz="2400" b="0" dirty="0"/>
              <a:t>Energy extracted by neutrinos</a:t>
            </a:r>
          </a:p>
          <a:p>
            <a:pPr marL="501650" indent="-430213" defTabSz="457200">
              <a:lnSpc>
                <a:spcPct val="100000"/>
              </a:lnSpc>
              <a:buClr>
                <a:srgbClr val="000000"/>
              </a:buClr>
              <a:buSzPct val="75000"/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sz="2400" b="0" dirty="0"/>
              <a:t>Accretion shock originally too weak</a:t>
            </a:r>
          </a:p>
          <a:p>
            <a:pPr marL="501650" indent="-430213" defTabSz="457200">
              <a:lnSpc>
                <a:spcPct val="100000"/>
              </a:lnSpc>
              <a:buClr>
                <a:srgbClr val="000000"/>
              </a:buClr>
              <a:buSzPct val="75000"/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sz="2400" b="0" dirty="0" smtClean="0"/>
              <a:t>Revived </a:t>
            </a:r>
            <a:r>
              <a:rPr lang="en-GB" sz="2400" b="0" dirty="0"/>
              <a:t>by neutrino heating of the post-shock </a:t>
            </a:r>
            <a:r>
              <a:rPr lang="en-GB" sz="2400" b="0" dirty="0" smtClean="0"/>
              <a:t>matter</a:t>
            </a:r>
          </a:p>
          <a:p>
            <a:pPr marL="414337" indent="-342900" defTabSz="457200">
              <a:lnSpc>
                <a:spcPct val="100000"/>
              </a:lnSpc>
              <a:buClr>
                <a:srgbClr val="000000"/>
              </a:buClr>
              <a:buSzPct val="75000"/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endParaRPr lang="en-GB" sz="2400" b="0" dirty="0"/>
          </a:p>
          <a:p>
            <a:pPr marL="501650" indent="-430213" defTabSz="457200">
              <a:lnSpc>
                <a:spcPct val="100000"/>
              </a:lnSpc>
              <a:buClr>
                <a:srgbClr val="000000"/>
              </a:buClr>
              <a:buSzPct val="75000"/>
              <a:buFont typeface="Wingdings" pitchFamily="2" charset="2"/>
              <a:buChar char="¦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sz="2400" b="0" dirty="0" smtClean="0"/>
              <a:t>Once the shock is launched…</a:t>
            </a:r>
          </a:p>
        </p:txBody>
      </p:sp>
      <p:sp>
        <p:nvSpPr>
          <p:cNvPr id="14340" name="Text Box 4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8503285" y="2422525"/>
            <a:ext cx="92075" cy="920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30213" indent="-430213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1pPr>
            <a:lvl2pPr marL="742950" indent="-28575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457200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  <a:defRPr sz="2000" b="1">
                <a:solidFill>
                  <a:srgbClr val="000000"/>
                </a:solidFill>
                <a:latin typeface="Arial" charset="0"/>
              </a:defRPr>
            </a:lvl9pPr>
          </a:lstStyle>
          <a:p>
            <a:endParaRPr lang="en-US" b="0"/>
          </a:p>
        </p:txBody>
      </p:sp>
      <p:pic>
        <p:nvPicPr>
          <p:cNvPr id="57349" name="TB101010_s_comov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948258"/>
            <a:ext cx="2843784" cy="138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215887"/>
            <a:ext cx="7664450" cy="134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98080" y="5557974"/>
            <a:ext cx="1326004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/>
              <a:t>Falk &amp; Arnett (1973)</a:t>
            </a:r>
            <a:endParaRPr lang="en-US" sz="1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" fill="hold"/>
                                        <p:tgtEl>
                                          <p:spTgt spid="57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66"/>
      </a:dk1>
      <a:lt1>
        <a:srgbClr val="FFFFFF"/>
      </a:lt1>
      <a:dk2>
        <a:srgbClr val="000066"/>
      </a:dk2>
      <a:lt2>
        <a:srgbClr val="000099"/>
      </a:lt2>
      <a:accent1>
        <a:srgbClr val="FFFFCC"/>
      </a:accent1>
      <a:accent2>
        <a:srgbClr val="3333CC"/>
      </a:accent2>
      <a:accent3>
        <a:srgbClr val="FFFFFF"/>
      </a:accent3>
      <a:accent4>
        <a:srgbClr val="000056"/>
      </a:accent4>
      <a:accent5>
        <a:srgbClr val="FFFFE2"/>
      </a:accent5>
      <a:accent6>
        <a:srgbClr val="2D2DB9"/>
      </a:accent6>
      <a:hlink>
        <a:srgbClr val="FFCC66"/>
      </a:hlink>
      <a:folHlink>
        <a:srgbClr val="CC33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01650" marR="0" indent="-430213" algn="l" defTabSz="457200" rtl="0" eaLnBrk="0" fontAlgn="base" latinLnBrk="0" hangingPunct="0">
          <a:lnSpc>
            <a:spcPct val="11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65000"/>
          <a:buFont typeface="Wingdings" pitchFamily="2" charset="2"/>
          <a:buNone/>
          <a:tabLst>
            <a:tab pos="715963" algn="l"/>
            <a:tab pos="1435100" algn="l"/>
            <a:tab pos="2154238" algn="l"/>
            <a:tab pos="2873375" algn="l"/>
            <a:tab pos="3592513" algn="l"/>
            <a:tab pos="4311650" algn="l"/>
            <a:tab pos="5030788" algn="l"/>
            <a:tab pos="5749925" algn="l"/>
            <a:tab pos="6469063" algn="l"/>
            <a:tab pos="7188200" algn="l"/>
            <a:tab pos="7907338" algn="l"/>
            <a:tab pos="8626475" algn="l"/>
            <a:tab pos="9345613" algn="l"/>
            <a:tab pos="10064750" algn="l"/>
            <a:tab pos="10783888" algn="l"/>
          </a:tabLst>
          <a:defRPr kumimoji="0" lang="en-US" sz="2000" b="1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01650" marR="0" indent="-430213" algn="l" defTabSz="457200" rtl="0" eaLnBrk="0" fontAlgn="base" latinLnBrk="0" hangingPunct="0">
          <a:lnSpc>
            <a:spcPct val="11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65000"/>
          <a:buFont typeface="Wingdings" pitchFamily="2" charset="2"/>
          <a:buNone/>
          <a:tabLst>
            <a:tab pos="715963" algn="l"/>
            <a:tab pos="1435100" algn="l"/>
            <a:tab pos="2154238" algn="l"/>
            <a:tab pos="2873375" algn="l"/>
            <a:tab pos="3592513" algn="l"/>
            <a:tab pos="4311650" algn="l"/>
            <a:tab pos="5030788" algn="l"/>
            <a:tab pos="5749925" algn="l"/>
            <a:tab pos="6469063" algn="l"/>
            <a:tab pos="7188200" algn="l"/>
            <a:tab pos="7907338" algn="l"/>
            <a:tab pos="8626475" algn="l"/>
            <a:tab pos="9345613" algn="l"/>
            <a:tab pos="10064750" algn="l"/>
            <a:tab pos="10783888" algn="l"/>
          </a:tabLst>
          <a:defRPr kumimoji="0" lang="en-US" sz="2000" b="1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66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56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4430</TotalTime>
  <Words>994</Words>
  <Application>Microsoft Office PowerPoint</Application>
  <PresentationFormat>On-screen Show (4:3)</PresentationFormat>
  <Paragraphs>238</Paragraphs>
  <Slides>34</Slides>
  <Notes>15</Notes>
  <HiddenSlides>8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Rounded MT Bold</vt:lpstr>
      <vt:lpstr>Wingdings</vt:lpstr>
      <vt:lpstr>Times</vt:lpstr>
      <vt:lpstr>Times New Roman</vt:lpstr>
      <vt:lpstr>Default Design</vt:lpstr>
      <vt:lpstr>Equation</vt:lpstr>
      <vt:lpstr>PowerPoint Presentation</vt:lpstr>
      <vt:lpstr>DivSNRT Team</vt:lpstr>
      <vt:lpstr>Purpose</vt:lpstr>
      <vt:lpstr>Our Stellar Neighbours</vt:lpstr>
      <vt:lpstr>PowerPoint Presentation</vt:lpstr>
      <vt:lpstr>PowerPoint Presentation</vt:lpstr>
      <vt:lpstr>PowerPoint Presentation</vt:lpstr>
      <vt:lpstr>Observational Evidence of Mixing</vt:lpstr>
      <vt:lpstr>Core-Collapse SN Explosion Theory</vt:lpstr>
      <vt:lpstr>ccSN Shock Revival in 3D</vt:lpstr>
      <vt:lpstr>Origins of the ccSN RT Mixing</vt:lpstr>
      <vt:lpstr>NIF DivSNRT: ccSN shock-envelope</vt:lpstr>
      <vt:lpstr>Complex Post-Explosion ccSN Dynamics</vt:lpstr>
      <vt:lpstr>HED Connection to Supernovae</vt:lpstr>
      <vt:lpstr>NIF SASI Study</vt:lpstr>
      <vt:lpstr>NIF SASI Study</vt:lpstr>
      <vt:lpstr>Past HED ccSNRT Mixing Studies</vt:lpstr>
      <vt:lpstr>Theory for ccSNRT Target Design</vt:lpstr>
      <vt:lpstr>CALE Designs vs SN Model</vt:lpstr>
      <vt:lpstr>CALE Designs vs SN Model</vt:lpstr>
      <vt:lpstr>CRASH DivSNRT Model</vt:lpstr>
      <vt:lpstr>Surprises from HED RT Experiments</vt:lpstr>
      <vt:lpstr>Extended Physics RT Model</vt:lpstr>
      <vt:lpstr>Braginskii’s RT Model (early time)</vt:lpstr>
      <vt:lpstr>Braginskii’s RT Model (late time)</vt:lpstr>
      <vt:lpstr>Diverging Supernova Explosion Experiments on NIF</vt:lpstr>
      <vt:lpstr>Outline</vt:lpstr>
      <vt:lpstr>NIF SASI Study</vt:lpstr>
      <vt:lpstr>DivSNRT 3 Layer Target</vt:lpstr>
      <vt:lpstr>Standing Accretion Shock Instability </vt:lpstr>
      <vt:lpstr>DivSNRT Diagnostics</vt:lpstr>
      <vt:lpstr>PowerPoint Presentation</vt:lpstr>
      <vt:lpstr>Proposed Schedule of Shots</vt:lpstr>
      <vt:lpstr>PowerPoint Presentation</vt:lpstr>
    </vt:vector>
  </TitlesOfParts>
  <Company>Florida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Astrophysics: Experiments, Computers, and Stars</dc:title>
  <dc:creator>Tomek Plewa</dc:creator>
  <cp:lastModifiedBy>Tomasz Plewa</cp:lastModifiedBy>
  <cp:revision>355</cp:revision>
  <dcterms:created xsi:type="dcterms:W3CDTF">2011-03-14T00:07:34Z</dcterms:created>
  <dcterms:modified xsi:type="dcterms:W3CDTF">2012-05-03T13:45:12Z</dcterms:modified>
</cp:coreProperties>
</file>