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8" r:id="rId3"/>
    <p:sldId id="337" r:id="rId4"/>
    <p:sldId id="313" r:id="rId5"/>
    <p:sldId id="317" r:id="rId6"/>
    <p:sldId id="319" r:id="rId7"/>
    <p:sldId id="333" r:id="rId8"/>
    <p:sldId id="340" r:id="rId9"/>
    <p:sldId id="336" r:id="rId10"/>
    <p:sldId id="341" r:id="rId11"/>
    <p:sldId id="285" r:id="rId12"/>
    <p:sldId id="316" r:id="rId13"/>
    <p:sldId id="342" r:id="rId14"/>
    <p:sldId id="339" r:id="rId15"/>
    <p:sldId id="335" r:id="rId16"/>
    <p:sldId id="314" r:id="rId17"/>
    <p:sldId id="332" r:id="rId18"/>
    <p:sldId id="325" r:id="rId19"/>
    <p:sldId id="326" r:id="rId20"/>
    <p:sldId id="331" r:id="rId21"/>
    <p:sldId id="327" r:id="rId22"/>
    <p:sldId id="264" r:id="rId23"/>
    <p:sldId id="308" r:id="rId24"/>
    <p:sldId id="328" r:id="rId25"/>
    <p:sldId id="330" r:id="rId26"/>
    <p:sldId id="329" r:id="rId27"/>
    <p:sldId id="322" r:id="rId28"/>
    <p:sldId id="32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F00"/>
    <a:srgbClr val="FDDF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53" autoAdjust="0"/>
  </p:normalViewPr>
  <p:slideViewPr>
    <p:cSldViewPr>
      <p:cViewPr>
        <p:scale>
          <a:sx n="118" d="100"/>
          <a:sy n="118" d="100"/>
        </p:scale>
        <p:origin x="-6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mment 24"/>
          <p:cNvSpPr>
            <a:spLocks noChangeArrowheads="1"/>
          </p:cNvSpPr>
          <p:nvPr userDrawn="1"/>
        </p:nvSpPr>
        <p:spPr bwMode="auto">
          <a:xfrm>
            <a:off x="1476375" y="382588"/>
            <a:ext cx="6335713" cy="307777"/>
          </a:xfrm>
          <a:prstGeom prst="rect">
            <a:avLst/>
          </a:prstGeom>
          <a:solidFill>
            <a:srgbClr val="0000FF"/>
          </a:solidFill>
          <a:ln w="1905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99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9</a:t>
            </a:r>
            <a:r>
              <a:rPr kumimoji="0" lang="en-US" sz="14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th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 HEDLA Conference, Tallahassee, Florida, May 3, 2012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pic>
        <p:nvPicPr>
          <p:cNvPr id="4" name="Picture 3" descr="Title_Figu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556792"/>
            <a:ext cx="9143997" cy="399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8D7B2-402D-4752-8F48-48301A227DBD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918924-CE36-42B3-BC5D-B3A62A37F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8D7B2-402D-4752-8F48-48301A227DBD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918924-CE36-42B3-BC5D-B3A62A37F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0"/>
          <p:cNvSpPr>
            <a:spLocks noChangeShapeType="1"/>
          </p:cNvSpPr>
          <p:nvPr userDrawn="1"/>
        </p:nvSpPr>
        <p:spPr bwMode="auto">
          <a:xfrm>
            <a:off x="250825" y="6597650"/>
            <a:ext cx="864235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50000"/>
              </a:spcAft>
              <a:buFont typeface="Wingdings" charset="2"/>
              <a:buNone/>
              <a:defRPr/>
            </a:pPr>
            <a:endParaRPr lang="en-US" sz="1600" dirty="0">
              <a:solidFill>
                <a:srgbClr val="FFFFFF"/>
              </a:solidFill>
              <a:latin typeface="Times New Roman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8D7B2-402D-4752-8F48-48301A227DBD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918924-CE36-42B3-BC5D-B3A62A37F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8D7B2-402D-4752-8F48-48301A227DBD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918924-CE36-42B3-BC5D-B3A62A37F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8D7B2-402D-4752-8F48-48301A227DBD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918924-CE36-42B3-BC5D-B3A62A37F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8D7B2-402D-4752-8F48-48301A227DBD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918924-CE36-42B3-BC5D-B3A62A37F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8D7B2-402D-4752-8F48-48301A227DBD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918924-CE36-42B3-BC5D-B3A62A37F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8D7B2-402D-4752-8F48-48301A227DBD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918924-CE36-42B3-BC5D-B3A62A37F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8D7B2-402D-4752-8F48-48301A227DBD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918924-CE36-42B3-BC5D-B3A62A37F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/>
            </a:gs>
            <a:gs pos="100000">
              <a:srgbClr val="66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 descr="lcp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82563"/>
            <a:ext cx="11509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NRL_seal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0375" y="53975"/>
            <a:ext cx="9667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.g5.K256.v4.n16.isoV.P.1000x768.m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.g5.K256.v4.n16.isoV.P.1000x768.mo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42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pol\Desktop\Conferences\2011_Jun_SNIa_Australia\Gradient.intermetidately_successful.avi" TargetMode="External"/><Relationship Id="rId1" Type="http://schemas.openxmlformats.org/officeDocument/2006/relationships/video" Target="file:///C:\Users\apol\Desktop\Conferences\2011_Jun_SNIa_Australia\Gradient.unsuccessful.avi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.g4.K256.v25.n16.c.1000x768.mov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.g4.K256.v25.n16.P.1000x768.mov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.g4.K256.v25.n16.isoV.fuel.810x768.DDT_moment.mov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.g4.K256.v25.n16.DDT_moment.3D.Y-P.mov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.g4.K256.v25.n16.2.P.smooth-2.tau.smooth.m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.g4.K256.v30.n8.c.1000x768.m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.g4.K256.v30.n8.P.1000x768.mo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1916832"/>
            <a:ext cx="8712968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Spontaneous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 Deflagration-to-Detonation Transition in Thermonuclear Supernovae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3644454"/>
            <a:ext cx="8712968" cy="194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Arial Unicode MS"/>
                <a:cs typeface="Arial Unicode MS"/>
              </a:rPr>
              <a:t>Alexei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Arial Unicode MS"/>
                <a:cs typeface="Arial Unicode MS"/>
              </a:rPr>
              <a:t>Poludnenko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Arial Unicode MS"/>
              <a:cs typeface="Arial Unicode MS"/>
            </a:endParaRPr>
          </a:p>
          <a:p>
            <a:pPr lvl="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/>
                <a:cs typeface="Arial Unicode MS"/>
              </a:rPr>
              <a:t>Naval Research Laboratory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Arial Unicode MS"/>
              <a:cs typeface="Arial Unicode MS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Arial Unicode MS"/>
              <a:cs typeface="Arial Unicode MS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/>
            </a:pP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/>
                <a:cs typeface="Arial Unicode MS"/>
              </a:rPr>
              <a:t>Tom Gardiner (Sandia),   Elaine Oran (NRL)</a:t>
            </a:r>
            <a:endParaRPr lang="en-US" sz="2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/>
              <a:cs typeface="Arial Unicode MS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/>
            </a:pPr>
            <a:endParaRPr kumimoji="0" lang="en-US" sz="2600" b="0" u="none" strike="noStrike" kern="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Times New Roman" pitchFamily="18" charset="0"/>
              <a:buNone/>
              <a:tabLst/>
              <a:defRPr/>
            </a:pPr>
            <a:endParaRPr lang="en-US" sz="24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Times New Roman" pitchFamily="18" charset="0"/>
              <a:buNone/>
              <a:tabLst/>
              <a:defRPr/>
            </a:pPr>
            <a:endParaRPr lang="en-US" sz="24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Times New Roman" pitchFamily="18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Nonmagnetized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 Reacting Turbulence: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lang="en-US" sz="2300" b="1" i="1" kern="0" dirty="0" smtClean="0">
                <a:solidFill>
                  <a:schemeClr val="bg1"/>
                </a:solidFill>
                <a:latin typeface="Times New Roman" pitchFamily="18" charset="0"/>
              </a:rPr>
              <a:t>It is different!</a:t>
            </a:r>
            <a:endParaRPr kumimoji="0" lang="en-US" sz="23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70550" y="1043444"/>
            <a:ext cx="3240360" cy="2674598"/>
            <a:chOff x="683568" y="1043444"/>
            <a:chExt cx="3240360" cy="2674598"/>
          </a:xfrm>
        </p:grpSpPr>
        <p:pic>
          <p:nvPicPr>
            <p:cNvPr id="5" name="Picture 4" descr="H.g5.K256.v4.n16.Long.isoV.P.fuel.0859.png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576" y="1412776"/>
              <a:ext cx="3168352" cy="20594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1266718" y="1043444"/>
              <a:ext cx="2153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Pulsating instability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3568" y="3456432"/>
              <a:ext cx="21964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AYP et al. (2012), in preparation</a:t>
              </a:r>
              <a:endPara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64088" y="1042416"/>
            <a:ext cx="3446523" cy="2675626"/>
            <a:chOff x="5364088" y="1042416"/>
            <a:chExt cx="3446523" cy="2675626"/>
          </a:xfrm>
        </p:grpSpPr>
        <p:pic>
          <p:nvPicPr>
            <p:cNvPr id="4" name="Picture 3" descr="spectr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0112" y="1417320"/>
              <a:ext cx="2271409" cy="2057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364088" y="1042416"/>
              <a:ext cx="2755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“Inverse” energy cascade 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08104" y="3456432"/>
              <a:ext cx="33025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Hamlington</a:t>
              </a:r>
              <a:r>
                <a:rPr lang="en-US" sz="1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AYP, Oran (2011) AIAA, Phys. Fluids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80213" y="3785616"/>
            <a:ext cx="2333945" cy="2796347"/>
            <a:chOff x="5580213" y="3785616"/>
            <a:chExt cx="2333945" cy="2796347"/>
          </a:xfrm>
        </p:grpSpPr>
        <p:pic>
          <p:nvPicPr>
            <p:cNvPr id="6" name="Picture 5" descr="cusp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2120" y="4149080"/>
              <a:ext cx="2194005" cy="2157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5600704" y="3785616"/>
              <a:ext cx="2313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Flame sheet collisions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80213" y="6320353"/>
              <a:ext cx="22829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AYP &amp; Oran (2011) Comb. Flame</a:t>
              </a:r>
              <a:endPara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4526" y="3789040"/>
            <a:ext cx="3773458" cy="2792923"/>
            <a:chOff x="654526" y="3789040"/>
            <a:chExt cx="3773458" cy="2792923"/>
          </a:xfrm>
        </p:grpSpPr>
        <p:pic>
          <p:nvPicPr>
            <p:cNvPr id="11" name="Picture 10" descr="intermittenc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534" y="4149080"/>
              <a:ext cx="3701450" cy="2160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1230590" y="3789040"/>
              <a:ext cx="2755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Anomalous intermittency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4526" y="6320353"/>
              <a:ext cx="34740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Hamlington</a:t>
              </a:r>
              <a:r>
                <a:rPr lang="en-US" sz="1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AYP, Oran (2012) Phys. Fluids, in press</a:t>
              </a:r>
              <a:endPara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NIa_Criterion.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7760" y="1133856"/>
            <a:ext cx="3925492" cy="2871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228600" y="1133856"/>
            <a:ext cx="8663880" cy="3563267"/>
            <a:chOff x="228600" y="1133856"/>
            <a:chExt cx="8663880" cy="3563267"/>
          </a:xfrm>
        </p:grpSpPr>
        <p:sp>
          <p:nvSpPr>
            <p:cNvPr id="30" name="Text Box 6" descr="Stationery"/>
            <p:cNvSpPr txBox="1">
              <a:spLocks noChangeArrowheads="1"/>
            </p:cNvSpPr>
            <p:nvPr/>
          </p:nvSpPr>
          <p:spPr bwMode="auto">
            <a:xfrm>
              <a:off x="228600" y="4050792"/>
              <a:ext cx="8663880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p:spPr>
          <p:txBody>
            <a:bodyPr wrap="square" tIns="45720" bIns="45720">
              <a:spAutoFit/>
            </a:bodyPr>
            <a:lstStyle/>
            <a:p>
              <a:pPr algn="just">
                <a:spcAft>
                  <a:spcPct val="50000"/>
                </a:spcAft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srgbClr val="000000"/>
                  </a:solidFill>
                  <a:latin typeface="Times New Roman" pitchFamily="18" charset="0"/>
                </a:rPr>
                <a:t> This process does not rely on the classical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Zel’dovich’s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itchFamily="18" charset="0"/>
                </a:rPr>
                <a:t> mechanism. Thus, it does not require the formation of distributed flames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</a:rPr>
                <a:t> and, consequently, 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high turbulent intensities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15" name="Picture 14" descr="SNIa_Criterion.Ul.png"/>
            <p:cNvPicPr preferRelativeResize="0"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7760" y="1133856"/>
              <a:ext cx="3922776" cy="28712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9" name="Text Box 6" descr="Stationery"/>
          <p:cNvSpPr txBox="1">
            <a:spLocks noChangeArrowheads="1"/>
          </p:cNvSpPr>
          <p:nvPr/>
        </p:nvSpPr>
        <p:spPr bwMode="auto">
          <a:xfrm>
            <a:off x="228600" y="2103121"/>
            <a:ext cx="463143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>
            <a:spAutoFit/>
          </a:bodyPr>
          <a:lstStyle/>
          <a:p>
            <a:pPr algn="just">
              <a:spcAft>
                <a:spcPct val="500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The underlying process relies on flame speed exceeding the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Chapman-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</a:rPr>
              <a:t>Jouguet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deflagration limit.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Unlike laminar flames, turbulent flames can become sufficiently fast</a:t>
            </a:r>
            <a:endParaRPr lang="en-US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 descr="Stationery"/>
          <p:cNvSpPr txBox="1">
            <a:spLocks noChangeArrowheads="1"/>
          </p:cNvSpPr>
          <p:nvPr/>
        </p:nvSpPr>
        <p:spPr bwMode="auto">
          <a:xfrm>
            <a:off x="228600" y="3358733"/>
            <a:ext cx="463143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>
            <a:spAutoFit/>
          </a:bodyPr>
          <a:lstStyle/>
          <a:p>
            <a:pPr algn="just">
              <a:spcAft>
                <a:spcPct val="500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This process does not depend on the flame properties, reaction model, or EOS</a:t>
            </a:r>
            <a:endParaRPr lang="en-US" i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258888" y="116632"/>
            <a:ext cx="6769100" cy="7643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Summary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Poludnenko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 et al.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Phys. Rev. 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Lett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 (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2011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)</a:t>
            </a: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2" name="Text Box 6" descr="Stationery"/>
          <p:cNvSpPr txBox="1">
            <a:spLocks noChangeArrowheads="1"/>
          </p:cNvSpPr>
          <p:nvPr/>
        </p:nvSpPr>
        <p:spPr bwMode="auto">
          <a:xfrm>
            <a:off x="228599" y="4745736"/>
            <a:ext cx="865936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At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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 (1–3)10</a:t>
            </a:r>
            <a:r>
              <a:rPr lang="en-US" b="1" i="1" baseline="300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7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 g/cm</a:t>
            </a:r>
            <a:r>
              <a:rPr lang="en-US" b="1" i="1" baseline="300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3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 practically any realistic turbulent intensity will lead to DDT</a:t>
            </a:r>
            <a:endParaRPr lang="en-US" b="1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3850" y="5157192"/>
            <a:ext cx="8569325" cy="1391173"/>
            <a:chOff x="323850" y="5157192"/>
            <a:chExt cx="8569325" cy="1391173"/>
          </a:xfrm>
        </p:grpSpPr>
        <p:pic>
          <p:nvPicPr>
            <p:cNvPr id="36" name="Picture 5" descr="HPC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62074" y="5733256"/>
              <a:ext cx="1477878" cy="5760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0" descr="AFOS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80312" y="5463935"/>
              <a:ext cx="1080120" cy="1061409"/>
            </a:xfrm>
            <a:prstGeom prst="rect">
              <a:avLst/>
            </a:prstGeom>
            <a:noFill/>
          </p:spPr>
        </p:pic>
        <p:pic>
          <p:nvPicPr>
            <p:cNvPr id="41" name="Picture 11" descr="ON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48064" y="5733256"/>
              <a:ext cx="1295400" cy="581025"/>
            </a:xfrm>
            <a:prstGeom prst="rect">
              <a:avLst/>
            </a:prstGeom>
            <a:noFill/>
          </p:spPr>
        </p:pic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323850" y="5157192"/>
              <a:ext cx="8569325" cy="457200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</a:rPr>
                <a:t>Acknowledgments</a:t>
              </a:r>
            </a:p>
          </p:txBody>
        </p:sp>
        <p:pic>
          <p:nvPicPr>
            <p:cNvPr id="16" name="Picture 15" descr="NASA_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560" y="5445224"/>
              <a:ext cx="1297813" cy="1103141"/>
            </a:xfrm>
            <a:prstGeom prst="rect">
              <a:avLst/>
            </a:prstGeom>
          </p:spPr>
        </p:pic>
      </p:grpSp>
      <p:sp>
        <p:nvSpPr>
          <p:cNvPr id="23" name="Text Box 6" descr="Stationery"/>
          <p:cNvSpPr txBox="1">
            <a:spLocks noChangeArrowheads="1"/>
          </p:cNvSpPr>
          <p:nvPr/>
        </p:nvSpPr>
        <p:spPr bwMode="auto">
          <a:xfrm>
            <a:off x="228600" y="1124744"/>
            <a:ext cx="4631432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>
            <a:spAutoFit/>
          </a:bodyPr>
          <a:lstStyle/>
          <a:p>
            <a:pPr algn="just">
              <a:spcAft>
                <a:spcPct val="500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Highly subsonic reacting turbulence is inherently capable of spontaneously producing supersonic shock-driven reaction fronts</a:t>
            </a:r>
            <a:endParaRPr lang="en-US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NIa_Criterion.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7760" y="1133856"/>
            <a:ext cx="3925492" cy="2871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 Box 6" descr="Stationery"/>
          <p:cNvSpPr txBox="1">
            <a:spLocks noChangeArrowheads="1"/>
          </p:cNvSpPr>
          <p:nvPr/>
        </p:nvSpPr>
        <p:spPr bwMode="auto">
          <a:xfrm>
            <a:off x="228600" y="2103121"/>
            <a:ext cx="463143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>
            <a:spAutoFit/>
          </a:bodyPr>
          <a:lstStyle/>
          <a:p>
            <a:pPr algn="just">
              <a:spcAft>
                <a:spcPct val="500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The underlying process relies on flame speed exceeding the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Chapman-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</a:rPr>
              <a:t>Jouguet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deflagration limit.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Unlike laminar flames, turbulent flames can become sufficiently fast</a:t>
            </a:r>
            <a:endParaRPr lang="en-US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 descr="Stationery"/>
          <p:cNvSpPr txBox="1">
            <a:spLocks noChangeArrowheads="1"/>
          </p:cNvSpPr>
          <p:nvPr/>
        </p:nvSpPr>
        <p:spPr bwMode="auto">
          <a:xfrm>
            <a:off x="228600" y="3358733"/>
            <a:ext cx="463143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>
            <a:spAutoFit/>
          </a:bodyPr>
          <a:lstStyle/>
          <a:p>
            <a:pPr algn="just">
              <a:spcAft>
                <a:spcPct val="500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This process does not depend on the flame properties, reaction model, or EOS</a:t>
            </a:r>
            <a:endParaRPr lang="en-US" i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258888" y="116632"/>
            <a:ext cx="6769100" cy="7643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Summary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Poludnenko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 et al.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Phys. Rev. 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Lett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 (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2011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)</a:t>
            </a: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2" name="Text Box 6" descr="Stationery"/>
          <p:cNvSpPr txBox="1">
            <a:spLocks noChangeArrowheads="1"/>
          </p:cNvSpPr>
          <p:nvPr/>
        </p:nvSpPr>
        <p:spPr bwMode="auto">
          <a:xfrm>
            <a:off x="228599" y="4745736"/>
            <a:ext cx="865936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At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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 (1–3)10</a:t>
            </a:r>
            <a:r>
              <a:rPr lang="en-US" b="1" i="1" baseline="300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7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 g/cm</a:t>
            </a:r>
            <a:r>
              <a:rPr lang="en-US" b="1" i="1" baseline="300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3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 practically any realistic turbulent intensity will lead to DDT</a:t>
            </a:r>
            <a:endParaRPr lang="en-US" b="1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23850" y="5157192"/>
            <a:ext cx="8569325" cy="1391173"/>
            <a:chOff x="323850" y="5157192"/>
            <a:chExt cx="8569325" cy="1391173"/>
          </a:xfrm>
        </p:grpSpPr>
        <p:pic>
          <p:nvPicPr>
            <p:cNvPr id="36" name="Picture 5" descr="HPC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2074" y="5733256"/>
              <a:ext cx="1477878" cy="5760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0" descr="AFOS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0312" y="5463935"/>
              <a:ext cx="1080120" cy="1061409"/>
            </a:xfrm>
            <a:prstGeom prst="rect">
              <a:avLst/>
            </a:prstGeom>
            <a:noFill/>
          </p:spPr>
        </p:pic>
        <p:pic>
          <p:nvPicPr>
            <p:cNvPr id="41" name="Picture 11" descr="ON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8064" y="5733256"/>
              <a:ext cx="1295400" cy="581025"/>
            </a:xfrm>
            <a:prstGeom prst="rect">
              <a:avLst/>
            </a:prstGeom>
            <a:noFill/>
          </p:spPr>
        </p:pic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323850" y="5157192"/>
              <a:ext cx="8569325" cy="457200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</a:rPr>
                <a:t>Acknowledgments</a:t>
              </a:r>
            </a:p>
          </p:txBody>
        </p:sp>
        <p:pic>
          <p:nvPicPr>
            <p:cNvPr id="16" name="Picture 15" descr="NASA_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560" y="5445224"/>
              <a:ext cx="1297813" cy="1103141"/>
            </a:xfrm>
            <a:prstGeom prst="rect">
              <a:avLst/>
            </a:prstGeom>
          </p:spPr>
        </p:pic>
      </p:grpSp>
      <p:sp>
        <p:nvSpPr>
          <p:cNvPr id="23" name="Text Box 6" descr="Stationery"/>
          <p:cNvSpPr txBox="1">
            <a:spLocks noChangeArrowheads="1"/>
          </p:cNvSpPr>
          <p:nvPr/>
        </p:nvSpPr>
        <p:spPr bwMode="auto">
          <a:xfrm>
            <a:off x="228600" y="1124744"/>
            <a:ext cx="4631432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>
            <a:spAutoFit/>
          </a:bodyPr>
          <a:lstStyle/>
          <a:p>
            <a:pPr algn="just">
              <a:spcAft>
                <a:spcPct val="500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Highly subsonic reacting turbulence is inherently capable of spontaneously producing supersonic shock-driven reaction fronts</a:t>
            </a:r>
            <a:endParaRPr lang="en-US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28"/>
          <p:cNvGrpSpPr/>
          <p:nvPr/>
        </p:nvGrpSpPr>
        <p:grpSpPr>
          <a:xfrm>
            <a:off x="4860032" y="1133856"/>
            <a:ext cx="1964166" cy="2932183"/>
            <a:chOff x="4860032" y="1133856"/>
            <a:chExt cx="1964166" cy="2932183"/>
          </a:xfrm>
        </p:grpSpPr>
        <p:pic>
          <p:nvPicPr>
            <p:cNvPr id="18" name="Picture 17" descr="Galcit_Tube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7760" y="1133856"/>
              <a:ext cx="1886438" cy="287120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860032" y="3789040"/>
              <a:ext cx="17927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J. Shepherd, CALTECH</a:t>
              </a:r>
              <a:endPara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6829678" y="1637732"/>
            <a:ext cx="2095171" cy="1956620"/>
            <a:chOff x="6829678" y="1637732"/>
            <a:chExt cx="2095171" cy="1956620"/>
          </a:xfrm>
        </p:grpSpPr>
        <p:pic>
          <p:nvPicPr>
            <p:cNvPr id="27" name="Picture 26" descr="Lake_Lynn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29678" y="1637732"/>
              <a:ext cx="2034848" cy="191421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244855" y="3317353"/>
              <a:ext cx="6799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NIOSH</a:t>
              </a:r>
              <a:endPara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228600" y="1133856"/>
            <a:ext cx="8663880" cy="3563267"/>
            <a:chOff x="228600" y="1133856"/>
            <a:chExt cx="8663880" cy="3563267"/>
          </a:xfrm>
        </p:grpSpPr>
        <p:sp>
          <p:nvSpPr>
            <p:cNvPr id="30" name="Text Box 6" descr="Stationery"/>
            <p:cNvSpPr txBox="1">
              <a:spLocks noChangeArrowheads="1"/>
            </p:cNvSpPr>
            <p:nvPr/>
          </p:nvSpPr>
          <p:spPr bwMode="auto">
            <a:xfrm>
              <a:off x="228600" y="4050792"/>
              <a:ext cx="8663880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p:spPr>
          <p:txBody>
            <a:bodyPr wrap="square" tIns="45720" bIns="45720">
              <a:spAutoFit/>
            </a:bodyPr>
            <a:lstStyle/>
            <a:p>
              <a:pPr algn="just">
                <a:spcAft>
                  <a:spcPct val="50000"/>
                </a:spcAft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srgbClr val="000000"/>
                  </a:solidFill>
                  <a:latin typeface="Times New Roman" pitchFamily="18" charset="0"/>
                </a:rPr>
                <a:t> This process does not rely on the classical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Zel’dovich’s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itchFamily="18" charset="0"/>
                </a:rPr>
                <a:t> mechanism. Thus, it does not require the formation of distributed flames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</a:rPr>
                <a:t> and, consequently, 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high turbulent intensities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15" name="Picture 14" descr="SNIa_Criterion.Ul.png"/>
            <p:cNvPicPr preferRelativeResize="0"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7760" y="1133856"/>
              <a:ext cx="3922776" cy="28712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Vflame_criterion.H2-CH4.5-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8496" y="1207008"/>
            <a:ext cx="4923822" cy="357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Peters_Diagram.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744" y="1207008"/>
            <a:ext cx="3642153" cy="3575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Critical Turbulent Conditions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Spontaneous DDT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5076056" y="5085184"/>
            <a:ext cx="3821056" cy="1233066"/>
            <a:chOff x="5076056" y="5220080"/>
            <a:chExt cx="3821056" cy="1233066"/>
          </a:xfrm>
        </p:grpSpPr>
        <p:sp>
          <p:nvSpPr>
            <p:cNvPr id="7" name="Text Box 28" descr="Stationery"/>
            <p:cNvSpPr txBox="1">
              <a:spLocks noChangeArrowheads="1"/>
            </p:cNvSpPr>
            <p:nvPr/>
          </p:nvSpPr>
          <p:spPr bwMode="auto">
            <a:xfrm>
              <a:off x="5076056" y="5220080"/>
              <a:ext cx="3821056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tabLst/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Times New Roman" pitchFamily="18" charset="0"/>
                </a:rPr>
                <a:t>Minimum integral scale</a:t>
              </a:r>
              <a:endParaRPr kumimoji="0" lang="en-US" sz="18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aphicFrame>
          <p:nvGraphicFramePr>
            <p:cNvPr id="8" name="Object 35" descr="Stationery"/>
            <p:cNvGraphicFramePr>
              <a:graphicFrameLocks noChangeAspect="1"/>
            </p:cNvGraphicFramePr>
            <p:nvPr/>
          </p:nvGraphicFramePr>
          <p:xfrm>
            <a:off x="5664721" y="5753059"/>
            <a:ext cx="2579687" cy="700087"/>
          </p:xfrm>
          <a:graphic>
            <a:graphicData uri="http://schemas.openxmlformats.org/presentationml/2006/ole">
              <p:oleObj spid="_x0000_s55298" name="Equation" r:id="rId5" imgW="1587240" imgH="431640" progId="Equation.3">
                <p:embed/>
              </p:oleObj>
            </a:graphicData>
          </a:graphic>
        </p:graphicFrame>
      </p:grpSp>
      <p:grpSp>
        <p:nvGrpSpPr>
          <p:cNvPr id="5" name="Group 12"/>
          <p:cNvGrpSpPr/>
          <p:nvPr/>
        </p:nvGrpSpPr>
        <p:grpSpPr>
          <a:xfrm>
            <a:off x="245169" y="5085656"/>
            <a:ext cx="4614863" cy="1304032"/>
            <a:chOff x="245169" y="5220552"/>
            <a:chExt cx="4614863" cy="1304032"/>
          </a:xfrm>
        </p:grpSpPr>
        <p:sp>
          <p:nvSpPr>
            <p:cNvPr id="10" name="Text Box 28" descr="Stationery"/>
            <p:cNvSpPr txBox="1">
              <a:spLocks noChangeArrowheads="1"/>
            </p:cNvSpPr>
            <p:nvPr/>
          </p:nvSpPr>
          <p:spPr bwMode="auto">
            <a:xfrm>
              <a:off x="251520" y="5220552"/>
              <a:ext cx="4608512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tabLst/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Times New Roman" pitchFamily="18" charset="0"/>
                </a:rPr>
                <a:t>Minimum integral velocity</a:t>
              </a:r>
              <a:endParaRPr kumimoji="0" lang="en-US" sz="1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aphicFrame>
          <p:nvGraphicFramePr>
            <p:cNvPr id="11" name="Object 35" descr="Stationery"/>
            <p:cNvGraphicFramePr>
              <a:graphicFrameLocks noChangeAspect="1"/>
            </p:cNvGraphicFramePr>
            <p:nvPr/>
          </p:nvGraphicFramePr>
          <p:xfrm>
            <a:off x="245169" y="5660984"/>
            <a:ext cx="4614863" cy="863600"/>
          </p:xfrm>
          <a:graphic>
            <a:graphicData uri="http://schemas.openxmlformats.org/presentationml/2006/ole">
              <p:oleObj spid="_x0000_s55299" name="Equation" r:id="rId6" imgW="2844720" imgH="53316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Pulsating Instability of a Fast Turbulent Flame: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lang="en-US" sz="2300" b="1" i="1" kern="0" dirty="0" smtClean="0">
                <a:solidFill>
                  <a:schemeClr val="bg1"/>
                </a:solidFill>
                <a:latin typeface="Times New Roman" pitchFamily="18" charset="0"/>
              </a:rPr>
              <a:t>Flame Structure and Pressure Distribution</a:t>
            </a:r>
            <a:endParaRPr kumimoji="0" lang="en-US" sz="23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8" name="Picture 7" descr="H.g5.K256.v4.n16.Long.isoV.P.fuel.0171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840" y="1050164"/>
            <a:ext cx="7108031" cy="54589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flame_criterion.H2.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01352"/>
            <a:ext cx="3851433" cy="2779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P_Y_Vz_FCR.seque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344559"/>
            <a:ext cx="4774312" cy="3825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6" descr="Stationery"/>
          <p:cNvSpPr txBox="1">
            <a:spLocks noChangeArrowheads="1"/>
          </p:cNvSpPr>
          <p:nvPr/>
        </p:nvSpPr>
        <p:spPr bwMode="auto">
          <a:xfrm>
            <a:off x="228600" y="5517232"/>
            <a:ext cx="8695944" cy="774571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No global spontaneous reaction waves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(based on fuel temperature and flame structure)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Runaway takes place on a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sound crossing time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of the flame brush ~ 27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s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</a:t>
            </a:r>
            <a:r>
              <a:rPr lang="en-US" b="1" i="1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ed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Mechanism of the Spontaneous Transition of a Turbulent Flame to a 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Detonation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8" name="Picture 7" descr="Vflame.CH4.criterion_normalized.with_SCJ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801352"/>
            <a:ext cx="3851432" cy="2779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Unconfined DDT</a:t>
            </a: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Times New Roman" pitchFamily="18" charset="0"/>
              </a:rPr>
              <a:t>Spontaneous reaction wave model</a:t>
            </a: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8" name="Picture 7" descr="Khokhlov.Lcr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24712"/>
            <a:ext cx="4407096" cy="36210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" y="4727448"/>
            <a:ext cx="1533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(</a:t>
            </a:r>
            <a:r>
              <a:rPr lang="en-US" sz="1600" i="1" dirty="0" err="1" smtClean="0">
                <a:solidFill>
                  <a:schemeClr val="bg1"/>
                </a:solidFill>
              </a:rPr>
              <a:t>Khokhlov</a:t>
            </a:r>
            <a:r>
              <a:rPr lang="en-US" sz="1600" i="1" dirty="0" smtClean="0">
                <a:solidFill>
                  <a:schemeClr val="bg1"/>
                </a:solidFill>
              </a:rPr>
              <a:t> 1995)</a:t>
            </a:r>
            <a:endParaRPr lang="en-US" sz="1600" i="1" dirty="0">
              <a:solidFill>
                <a:schemeClr val="bg1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4617720" y="1124743"/>
            <a:ext cx="4290289" cy="3938955"/>
            <a:chOff x="4617720" y="1124743"/>
            <a:chExt cx="4290289" cy="3938955"/>
          </a:xfrm>
        </p:grpSpPr>
        <p:pic>
          <p:nvPicPr>
            <p:cNvPr id="12" name="Picture 11" descr="SNIa_Criterion.delta_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6016" y="1124743"/>
              <a:ext cx="4191993" cy="362475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617720" y="4725144"/>
              <a:ext cx="18490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chemeClr val="bg1"/>
                  </a:solidFill>
                </a:rPr>
                <a:t>(</a:t>
              </a:r>
              <a:r>
                <a:rPr lang="en-US" sz="1600" i="1" dirty="0" err="1" smtClean="0">
                  <a:solidFill>
                    <a:schemeClr val="bg1"/>
                  </a:solidFill>
                </a:rPr>
                <a:t>Aspden</a:t>
              </a:r>
              <a:r>
                <a:rPr lang="en-US" sz="1600" i="1" dirty="0" smtClean="0">
                  <a:solidFill>
                    <a:schemeClr val="bg1"/>
                  </a:solidFill>
                </a:rPr>
                <a:t> et al. 2008)</a:t>
              </a:r>
              <a:endParaRPr lang="en-US" sz="16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 Box 6" descr="Stationery"/>
          <p:cNvSpPr txBox="1">
            <a:spLocks noChangeArrowheads="1"/>
          </p:cNvSpPr>
          <p:nvPr/>
        </p:nvSpPr>
        <p:spPr bwMode="auto">
          <a:xfrm>
            <a:off x="228600" y="5138928"/>
            <a:ext cx="8695944" cy="137473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Hot spot required for DDT is 4 – 5 orders of magnitude larger than the 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8" charset="0"/>
              </a:rPr>
              <a:t>12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 burning scale</a:t>
            </a:r>
          </a:p>
          <a:p>
            <a:pPr algn="ctr">
              <a:spcAft>
                <a:spcPts val="10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Times New Roman" pitchFamily="18" charset="0"/>
              </a:rPr>
              <a:t>Can a different reactive system be found instead, which is both (a) realistic and (b) similar to thermonuclear flames in SN </a:t>
            </a:r>
            <a:r>
              <a:rPr lang="en-US" sz="1900" b="1" dirty="0" err="1" smtClean="0">
                <a:solidFill>
                  <a:srgbClr val="000000"/>
                </a:solidFill>
                <a:latin typeface="Times New Roman" pitchFamily="18" charset="0"/>
              </a:rPr>
              <a:t>Ia</a:t>
            </a:r>
            <a:r>
              <a:rPr lang="en-US" sz="1900" b="1" dirty="0" smtClean="0">
                <a:solidFill>
                  <a:srgbClr val="000000"/>
                </a:solidFill>
                <a:latin typeface="Times New Roman" pitchFamily="18" charset="0"/>
              </a:rPr>
              <a:t>, but which, at the same time,            </a:t>
            </a:r>
            <a:r>
              <a:rPr lang="en-US" sz="1900" b="1" i="1" dirty="0" smtClean="0">
                <a:solidFill>
                  <a:srgbClr val="000000"/>
                </a:solidFill>
                <a:latin typeface="Times New Roman" pitchFamily="18" charset="0"/>
              </a:rPr>
              <a:t>allows for a much smaller size of a hot spot</a:t>
            </a:r>
            <a:r>
              <a:rPr lang="en-US" sz="1900" b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Implications for Type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Ia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 Supernovae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lang="en-US" sz="2400" kern="0" baseline="0" dirty="0" smtClean="0">
                <a:solidFill>
                  <a:schemeClr val="bg1"/>
                </a:solidFill>
                <a:latin typeface="Times New Roman" pitchFamily="18" charset="0"/>
              </a:rPr>
              <a:t>Critical</a:t>
            </a:r>
            <a:r>
              <a:rPr lang="en-US" sz="2400" kern="0" dirty="0" smtClean="0">
                <a:solidFill>
                  <a:schemeClr val="bg1"/>
                </a:solidFill>
                <a:latin typeface="Times New Roman" pitchFamily="18" charset="0"/>
              </a:rPr>
              <a:t> turbulent intensity</a:t>
            </a:r>
            <a:endParaRPr kumimoji="0" lang="en-US" sz="240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3" name="Picture 2" descr="SNIa_Criterion.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137135"/>
            <a:ext cx="5256582" cy="3796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228600" y="1125538"/>
            <a:ext cx="3335288" cy="1069975"/>
            <a:chOff x="228600" y="1125538"/>
            <a:chExt cx="3335288" cy="1069975"/>
          </a:xfrm>
        </p:grpSpPr>
        <p:sp>
          <p:nvSpPr>
            <p:cNvPr id="5" name="Text Box 28" descr="Stationery"/>
            <p:cNvSpPr txBox="1">
              <a:spLocks noChangeArrowheads="1"/>
            </p:cNvSpPr>
            <p:nvPr/>
          </p:nvSpPr>
          <p:spPr bwMode="auto">
            <a:xfrm>
              <a:off x="228600" y="1125538"/>
              <a:ext cx="3335288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tabLst/>
                <a:defRPr/>
              </a:pPr>
              <a:r>
                <a:rPr kumimoji="0" lang="en-US" sz="180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Critical turbulent flame speed is</a:t>
              </a:r>
            </a:p>
          </p:txBody>
        </p:sp>
        <p:graphicFrame>
          <p:nvGraphicFramePr>
            <p:cNvPr id="6" name="Object 35" descr="Stationery"/>
            <p:cNvGraphicFramePr>
              <a:graphicFrameLocks noChangeAspect="1"/>
            </p:cNvGraphicFramePr>
            <p:nvPr/>
          </p:nvGraphicFramePr>
          <p:xfrm>
            <a:off x="766763" y="1557338"/>
            <a:ext cx="2286000" cy="638175"/>
          </p:xfrm>
          <a:graphic>
            <a:graphicData uri="http://schemas.openxmlformats.org/presentationml/2006/ole">
              <p:oleObj spid="_x0000_s39937" name="Equation" r:id="rId4" imgW="1409400" imgH="393480" progId="Equation.3">
                <p:embed/>
              </p:oleObj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228600" y="2267712"/>
            <a:ext cx="3335288" cy="1429576"/>
            <a:chOff x="228600" y="2267712"/>
            <a:chExt cx="3335288" cy="1429576"/>
          </a:xfrm>
        </p:grpSpPr>
        <p:sp>
          <p:nvSpPr>
            <p:cNvPr id="7" name="Text Box 28" descr="Stationery"/>
            <p:cNvSpPr txBox="1">
              <a:spLocks noChangeArrowheads="1"/>
            </p:cNvSpPr>
            <p:nvPr/>
          </p:nvSpPr>
          <p:spPr bwMode="auto">
            <a:xfrm>
              <a:off x="228600" y="2267712"/>
              <a:ext cx="333528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tabLst/>
                <a:defRPr/>
              </a:pPr>
              <a:r>
                <a:rPr kumimoji="0" lang="en-US" sz="180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On the </a:t>
              </a:r>
              <a:r>
                <a:rPr lang="en-US" kern="0" dirty="0" smtClean="0">
                  <a:solidFill>
                    <a:srgbClr val="000000"/>
                  </a:solidFill>
                  <a:latin typeface="Times New Roman" pitchFamily="18" charset="0"/>
                </a:rPr>
                <a:t>other hand, </a:t>
              </a:r>
              <a:r>
                <a:rPr lang="en-US" kern="0" dirty="0" err="1" smtClean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kumimoji="0" lang="en-US" sz="180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n the </a:t>
              </a:r>
              <a:r>
                <a:rPr kumimoji="0" lang="en-US" sz="180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flamelet</a:t>
              </a:r>
              <a:r>
                <a:rPr kumimoji="0" lang="en-US" sz="180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regime</a:t>
              </a:r>
            </a:p>
          </p:txBody>
        </p:sp>
        <p:graphicFrame>
          <p:nvGraphicFramePr>
            <p:cNvPr id="8" name="Object 35" descr="Stationery"/>
            <p:cNvGraphicFramePr>
              <a:graphicFrameLocks noChangeAspect="1"/>
            </p:cNvGraphicFramePr>
            <p:nvPr/>
          </p:nvGraphicFramePr>
          <p:xfrm>
            <a:off x="1289050" y="2997200"/>
            <a:ext cx="1257300" cy="700088"/>
          </p:xfrm>
          <a:graphic>
            <a:graphicData uri="http://schemas.openxmlformats.org/presentationml/2006/ole">
              <p:oleObj spid="_x0000_s39938" name="Equation" r:id="rId5" imgW="774360" imgH="431640" progId="Equation.3">
                <p:embed/>
              </p:oleObj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228600" y="3789040"/>
            <a:ext cx="3335288" cy="1136973"/>
            <a:chOff x="228600" y="3789040"/>
            <a:chExt cx="3335288" cy="1136973"/>
          </a:xfrm>
        </p:grpSpPr>
        <p:sp>
          <p:nvSpPr>
            <p:cNvPr id="9" name="Text Box 28" descr="Stationery"/>
            <p:cNvSpPr txBox="1">
              <a:spLocks noChangeArrowheads="1"/>
            </p:cNvSpPr>
            <p:nvPr/>
          </p:nvSpPr>
          <p:spPr bwMode="auto">
            <a:xfrm>
              <a:off x="228600" y="3789040"/>
              <a:ext cx="3335288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tabLst/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Times New Roman" pitchFamily="18" charset="0"/>
                </a:rPr>
                <a:t>Turbulent flame surface area is</a:t>
              </a:r>
              <a:endParaRPr kumimoji="0" lang="en-US" sz="1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aphicFrame>
          <p:nvGraphicFramePr>
            <p:cNvPr id="10" name="Object 35" descr="Stationery"/>
            <p:cNvGraphicFramePr>
              <a:graphicFrameLocks noChangeAspect="1"/>
            </p:cNvGraphicFramePr>
            <p:nvPr/>
          </p:nvGraphicFramePr>
          <p:xfrm>
            <a:off x="641350" y="4225925"/>
            <a:ext cx="2514600" cy="700088"/>
          </p:xfrm>
          <a:graphic>
            <a:graphicData uri="http://schemas.openxmlformats.org/presentationml/2006/ole">
              <p:oleObj spid="_x0000_s39939" name="Equation" r:id="rId6" imgW="1549080" imgH="431640" progId="Equation.3">
                <p:embed/>
              </p:oleObj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228600" y="5001768"/>
            <a:ext cx="4199384" cy="1533970"/>
            <a:chOff x="228600" y="5001768"/>
            <a:chExt cx="4199384" cy="1533970"/>
          </a:xfrm>
        </p:grpSpPr>
        <p:sp>
          <p:nvSpPr>
            <p:cNvPr id="11" name="Text Box 28" descr="Stationery"/>
            <p:cNvSpPr txBox="1">
              <a:spLocks noChangeArrowheads="1"/>
            </p:cNvSpPr>
            <p:nvPr/>
          </p:nvSpPr>
          <p:spPr bwMode="auto">
            <a:xfrm>
              <a:off x="228600" y="5001768"/>
              <a:ext cx="4199384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tabLst/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Times New Roman" pitchFamily="18" charset="0"/>
                </a:rPr>
                <a:t>Average flame separation </a:t>
              </a:r>
              <a:r>
                <a:rPr lang="en-US" b="1" kern="0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</a:t>
              </a:r>
              <a:r>
                <a:rPr lang="en-US" b="1" i="1" kern="0" baseline="-25000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T</a:t>
              </a:r>
              <a:r>
                <a:rPr lang="en-US" kern="0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 can be found as (</a:t>
              </a:r>
              <a:r>
                <a:rPr lang="en-US" kern="0" dirty="0" err="1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Khokhlov</a:t>
              </a:r>
              <a:r>
                <a:rPr lang="en-US" kern="0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 1995, AYP &amp; Oran 2011)</a:t>
              </a:r>
              <a:endParaRPr kumimoji="0" lang="en-US" sz="1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aphicFrame>
          <p:nvGraphicFramePr>
            <p:cNvPr id="12" name="Object 35" descr="Stationery"/>
            <p:cNvGraphicFramePr>
              <a:graphicFrameLocks noChangeAspect="1"/>
            </p:cNvGraphicFramePr>
            <p:nvPr/>
          </p:nvGraphicFramePr>
          <p:xfrm>
            <a:off x="920750" y="5711825"/>
            <a:ext cx="2824163" cy="823913"/>
          </p:xfrm>
          <a:graphic>
            <a:graphicData uri="http://schemas.openxmlformats.org/presentationml/2006/ole">
              <p:oleObj spid="_x0000_s39940" name="Equation" r:id="rId7" imgW="1739880" imgH="507960" progId="Equation.3">
                <p:embed/>
              </p:oleObj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4608576" y="5148396"/>
            <a:ext cx="4306824" cy="1304792"/>
            <a:chOff x="4608576" y="5148396"/>
            <a:chExt cx="4306824" cy="1304792"/>
          </a:xfrm>
        </p:grpSpPr>
        <p:sp>
          <p:nvSpPr>
            <p:cNvPr id="14" name="Text Box 28" descr="Stationery"/>
            <p:cNvSpPr txBox="1">
              <a:spLocks noChangeArrowheads="1"/>
            </p:cNvSpPr>
            <p:nvPr/>
          </p:nvSpPr>
          <p:spPr bwMode="auto">
            <a:xfrm>
              <a:off x="4608576" y="5148396"/>
              <a:ext cx="4306824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tabLst/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Times New Roman" pitchFamily="18" charset="0"/>
                </a:rPr>
                <a:t>Combining this all together gives</a:t>
              </a:r>
              <a:endParaRPr kumimoji="0" lang="en-US" sz="1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aphicFrame>
          <p:nvGraphicFramePr>
            <p:cNvPr id="15" name="Object 35" descr="Stationery"/>
            <p:cNvGraphicFramePr>
              <a:graphicFrameLocks noChangeAspect="1"/>
            </p:cNvGraphicFramePr>
            <p:nvPr/>
          </p:nvGraphicFramePr>
          <p:xfrm>
            <a:off x="4967288" y="5589588"/>
            <a:ext cx="3586162" cy="863600"/>
          </p:xfrm>
          <a:graphic>
            <a:graphicData uri="http://schemas.openxmlformats.org/presentationml/2006/ole">
              <p:oleObj spid="_x0000_s39941" name="Equation" r:id="rId8" imgW="2209680" imgH="533160" progId="Equation.3">
                <p:embed/>
              </p:oleObj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4636008" y="1988840"/>
            <a:ext cx="1965960" cy="338554"/>
            <a:chOff x="4636008" y="1988840"/>
            <a:chExt cx="1965960" cy="338554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636008" y="2313432"/>
              <a:ext cx="1965960" cy="1588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012787" y="1988840"/>
              <a:ext cx="12153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Röpke</a:t>
              </a:r>
              <a:r>
                <a:rPr lang="en-US" sz="1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2007</a:t>
              </a:r>
              <a:endParaRPr lang="en-US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dient.unsuccessfu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1484784"/>
            <a:ext cx="4320480" cy="4320480"/>
          </a:xfrm>
          <a:prstGeom prst="rect">
            <a:avLst/>
          </a:prstGeom>
        </p:spPr>
      </p:pic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Unconfined DDT</a:t>
            </a: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Times New Roman" pitchFamily="18" charset="0"/>
              </a:rPr>
              <a:t>Spontaneous reaction wave model</a:t>
            </a: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17" name="Gradient.intermetidately_successful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608576" y="1481328"/>
            <a:ext cx="4325112" cy="4325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979711" y="1052736"/>
            <a:ext cx="5184577" cy="5461575"/>
            <a:chOff x="1979711" y="1052736"/>
            <a:chExt cx="5184577" cy="5461575"/>
          </a:xfrm>
        </p:grpSpPr>
        <p:pic>
          <p:nvPicPr>
            <p:cNvPr id="4" name="Picture 3" descr="Earth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9711" y="1052736"/>
              <a:ext cx="5184577" cy="54569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6101176" y="6237312"/>
              <a:ext cx="106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NASA/NOAO</a:t>
              </a:r>
              <a:endParaRPr lang="en-US" sz="1200" b="1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5" name="Picture 4" descr="Run3_8-11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96952"/>
            <a:ext cx="2232297" cy="1683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Run3_8-11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881" y="1052737"/>
            <a:ext cx="7236519" cy="5457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rot="5400000" flipH="1" flipV="1">
            <a:off x="5652120" y="1916832"/>
            <a:ext cx="432048" cy="432048"/>
          </a:xfrm>
          <a:prstGeom prst="straightConnector1">
            <a:avLst/>
          </a:prstGeom>
          <a:ln w="41275">
            <a:solidFill>
              <a:schemeClr val="bg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4"/>
          <p:cNvGrpSpPr/>
          <p:nvPr/>
        </p:nvGrpSpPr>
        <p:grpSpPr>
          <a:xfrm>
            <a:off x="2305844" y="1040056"/>
            <a:ext cx="6730652" cy="5486082"/>
            <a:chOff x="2233836" y="1040056"/>
            <a:chExt cx="6730652" cy="5486082"/>
          </a:xfrm>
        </p:grpSpPr>
        <p:pic>
          <p:nvPicPr>
            <p:cNvPr id="7" name="Picture 6" descr="Bubble_side_bi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3836" y="1040056"/>
              <a:ext cx="4642420" cy="5459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3"/>
            <p:cNvGrpSpPr/>
            <p:nvPr/>
          </p:nvGrpSpPr>
          <p:grpSpPr>
            <a:xfrm>
              <a:off x="7020272" y="1054324"/>
              <a:ext cx="1944216" cy="5471814"/>
              <a:chOff x="7020272" y="1054324"/>
              <a:chExt cx="1944216" cy="5471814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rot="5400000">
                <a:off x="4285159" y="3789437"/>
                <a:ext cx="5471814" cy="1588"/>
              </a:xfrm>
              <a:prstGeom prst="straightConnector1">
                <a:avLst/>
              </a:prstGeom>
              <a:ln w="44450" cmpd="sng">
                <a:solidFill>
                  <a:srgbClr val="FFC000"/>
                </a:solidFill>
                <a:headEnd type="stealth" w="lg" len="lg"/>
                <a:tailEnd type="stealth" w="lg" len="lg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112571" y="3441774"/>
                <a:ext cx="1851917" cy="923330"/>
              </a:xfrm>
              <a:prstGeom prst="rect">
                <a:avLst/>
              </a:prstGeom>
              <a:solidFill>
                <a:srgbClr val="FFC000"/>
              </a:solidFill>
              <a:ln cap="rnd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rIns="0" rtlCol="0" anchor="t" anchorCtr="0">
                <a:spAutoFit/>
              </a:bodyPr>
              <a:lstStyle/>
              <a:p>
                <a:pPr algn="ctr"/>
                <a:r>
                  <a:rPr lang="en-US" b="1" i="1" dirty="0" smtClean="0">
                    <a:latin typeface="Times New Roman" pitchFamily="18" charset="0"/>
                  </a:rPr>
                  <a:t>L ~ 2000 km</a:t>
                </a:r>
              </a:p>
              <a:p>
                <a:pPr algn="ctr">
                  <a:buFont typeface="Symbol"/>
                  <a:buChar char="r"/>
                </a:pPr>
                <a:r>
                  <a:rPr lang="en-US" b="1" i="1" dirty="0" smtClean="0">
                    <a:latin typeface="Times New Roman" pitchFamily="18" charset="0"/>
                    <a:sym typeface="Symbol"/>
                  </a:rPr>
                  <a:t> ~ 10</a:t>
                </a:r>
                <a:r>
                  <a:rPr lang="en-US" b="1" i="1" baseline="30000" dirty="0" smtClean="0">
                    <a:latin typeface="Times New Roman" pitchFamily="18" charset="0"/>
                    <a:sym typeface="Symbol"/>
                  </a:rPr>
                  <a:t>7</a:t>
                </a:r>
                <a:r>
                  <a:rPr lang="en-US" b="1" i="1" dirty="0" smtClean="0">
                    <a:latin typeface="Times New Roman" pitchFamily="18" charset="0"/>
                    <a:sym typeface="Symbol"/>
                  </a:rPr>
                  <a:t> – 10</a:t>
                </a:r>
                <a:r>
                  <a:rPr lang="en-US" b="1" i="1" baseline="30000" dirty="0" smtClean="0">
                    <a:latin typeface="Times New Roman" pitchFamily="18" charset="0"/>
                    <a:sym typeface="Symbol"/>
                  </a:rPr>
                  <a:t>9</a:t>
                </a:r>
                <a:r>
                  <a:rPr lang="en-US" b="1" i="1" dirty="0" smtClean="0">
                    <a:latin typeface="Times New Roman" pitchFamily="18" charset="0"/>
                    <a:sym typeface="Symbol"/>
                  </a:rPr>
                  <a:t> g/cc</a:t>
                </a:r>
              </a:p>
              <a:p>
                <a:pPr algn="ctr"/>
                <a:r>
                  <a:rPr lang="en-US" b="1" i="1" dirty="0" smtClean="0">
                    <a:latin typeface="Times New Roman" pitchFamily="18" charset="0"/>
                  </a:rPr>
                  <a:t>S</a:t>
                </a:r>
                <a:r>
                  <a:rPr lang="en-US" b="1" i="1" baseline="-25000" dirty="0" smtClean="0">
                    <a:latin typeface="Times New Roman" pitchFamily="18" charset="0"/>
                  </a:rPr>
                  <a:t>L</a:t>
                </a:r>
                <a:r>
                  <a:rPr lang="en-US" b="1" i="1" dirty="0" smtClean="0">
                    <a:latin typeface="Times New Roman" pitchFamily="18" charset="0"/>
                  </a:rPr>
                  <a:t> ~ 10 – 10</a:t>
                </a:r>
                <a:r>
                  <a:rPr lang="en-US" b="1" i="1" baseline="30000" dirty="0" smtClean="0">
                    <a:latin typeface="Times New Roman" pitchFamily="18" charset="0"/>
                  </a:rPr>
                  <a:t>5</a:t>
                </a:r>
                <a:r>
                  <a:rPr lang="en-US" b="1" i="1" dirty="0" smtClean="0">
                    <a:latin typeface="Times New Roman" pitchFamily="18" charset="0"/>
                  </a:rPr>
                  <a:t> m/s  </a:t>
                </a:r>
                <a:endParaRPr lang="en-US" b="1" i="1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58"/>
          <p:cNvSpPr txBox="1">
            <a:spLocks noChangeArrowheads="1"/>
          </p:cNvSpPr>
          <p:nvPr/>
        </p:nvSpPr>
        <p:spPr bwMode="auto">
          <a:xfrm>
            <a:off x="1258888" y="116632"/>
            <a:ext cx="6769100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Unconfined Deflagration-to-Detonation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Transition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 and the Delayed Detonation Model</a:t>
            </a:r>
            <a:endParaRPr lang="en-US" sz="2400" b="1" kern="0" noProof="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Implications for Type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Ia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 Supernovae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lang="en-US" sz="2400" kern="0" baseline="0" dirty="0" smtClean="0">
                <a:solidFill>
                  <a:schemeClr val="bg1"/>
                </a:solidFill>
                <a:latin typeface="Times New Roman" pitchFamily="18" charset="0"/>
              </a:rPr>
              <a:t>Critical</a:t>
            </a:r>
            <a:r>
              <a:rPr lang="en-US" sz="2400" kern="0" dirty="0" smtClean="0">
                <a:solidFill>
                  <a:schemeClr val="bg1"/>
                </a:solidFill>
                <a:latin typeface="Times New Roman" pitchFamily="18" charset="0"/>
              </a:rPr>
              <a:t> length scale</a:t>
            </a:r>
            <a:endParaRPr kumimoji="0" lang="en-US" sz="240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7" name="Group 22"/>
          <p:cNvGrpSpPr/>
          <p:nvPr/>
        </p:nvGrpSpPr>
        <p:grpSpPr>
          <a:xfrm>
            <a:off x="228600" y="5120640"/>
            <a:ext cx="4398264" cy="1134110"/>
            <a:chOff x="228600" y="5340096"/>
            <a:chExt cx="4398264" cy="1134110"/>
          </a:xfrm>
        </p:grpSpPr>
        <p:sp>
          <p:nvSpPr>
            <p:cNvPr id="11" name="Text Box 28" descr="Stationery"/>
            <p:cNvSpPr txBox="1">
              <a:spLocks noChangeArrowheads="1"/>
            </p:cNvSpPr>
            <p:nvPr/>
          </p:nvSpPr>
          <p:spPr bwMode="auto">
            <a:xfrm>
              <a:off x="228600" y="5340096"/>
              <a:ext cx="4398264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tabLst/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Times New Roman" pitchFamily="18" charset="0"/>
                </a:rPr>
                <a:t>Critical turbulent flame speed</a:t>
              </a:r>
              <a:endParaRPr kumimoji="0" lang="en-US" sz="1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aphicFrame>
          <p:nvGraphicFramePr>
            <p:cNvPr id="12" name="Object 35" descr="Stationery"/>
            <p:cNvGraphicFramePr>
              <a:graphicFrameLocks noChangeAspect="1"/>
            </p:cNvGraphicFramePr>
            <p:nvPr/>
          </p:nvGraphicFramePr>
          <p:xfrm>
            <a:off x="971600" y="5774119"/>
            <a:ext cx="2844800" cy="700087"/>
          </p:xfrm>
          <a:graphic>
            <a:graphicData uri="http://schemas.openxmlformats.org/presentationml/2006/ole">
              <p:oleObj spid="_x0000_s43013" name="Equation" r:id="rId3" imgW="1752480" imgH="431640" progId="Equation.3">
                <p:embed/>
              </p:oleObj>
            </a:graphicData>
          </a:graphic>
        </p:graphicFrame>
      </p:grpSp>
      <p:grpSp>
        <p:nvGrpSpPr>
          <p:cNvPr id="18" name="Group 23"/>
          <p:cNvGrpSpPr/>
          <p:nvPr/>
        </p:nvGrpSpPr>
        <p:grpSpPr>
          <a:xfrm>
            <a:off x="4695384" y="5116065"/>
            <a:ext cx="4197096" cy="1408560"/>
            <a:chOff x="4695384" y="5085184"/>
            <a:chExt cx="4197096" cy="1408560"/>
          </a:xfrm>
        </p:grpSpPr>
        <p:sp>
          <p:nvSpPr>
            <p:cNvPr id="14" name="Text Box 28" descr="Stationery"/>
            <p:cNvSpPr txBox="1">
              <a:spLocks noChangeArrowheads="1"/>
            </p:cNvSpPr>
            <p:nvPr/>
          </p:nvSpPr>
          <p:spPr bwMode="auto">
            <a:xfrm>
              <a:off x="4695384" y="5085184"/>
              <a:ext cx="4197096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tabLst/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Times New Roman" pitchFamily="18" charset="0"/>
                </a:rPr>
                <a:t>Minimum flame separation cannot be smaller than the full flame width </a:t>
              </a:r>
              <a:r>
                <a:rPr lang="en-US" b="1" kern="0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</a:t>
              </a:r>
              <a:r>
                <a:rPr lang="en-US" b="1" i="1" kern="0" baseline="-25000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T</a:t>
              </a:r>
              <a:r>
                <a:rPr lang="en-US" kern="0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 &gt; </a:t>
              </a:r>
              <a:r>
                <a:rPr lang="en-US" b="1" kern="0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</a:t>
              </a:r>
              <a:r>
                <a:rPr lang="en-US" b="1" i="1" kern="0" baseline="-25000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L</a:t>
              </a:r>
              <a:endParaRPr kumimoji="0" lang="en-US" sz="18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aphicFrame>
          <p:nvGraphicFramePr>
            <p:cNvPr id="15" name="Object 35" descr="Stationery"/>
            <p:cNvGraphicFramePr>
              <a:graphicFrameLocks noChangeAspect="1"/>
            </p:cNvGraphicFramePr>
            <p:nvPr/>
          </p:nvGraphicFramePr>
          <p:xfrm>
            <a:off x="5994400" y="5793657"/>
            <a:ext cx="1589088" cy="700087"/>
          </p:xfrm>
          <a:graphic>
            <a:graphicData uri="http://schemas.openxmlformats.org/presentationml/2006/ole">
              <p:oleObj spid="_x0000_s43014" name="Equation" r:id="rId4" imgW="977760" imgH="431640" progId="Equation.3">
                <p:embed/>
              </p:oleObj>
            </a:graphicData>
          </a:graphic>
        </p:graphicFrame>
      </p:grpSp>
      <p:pic>
        <p:nvPicPr>
          <p:cNvPr id="22" name="Picture 21" descr="Khokhlov.Lcr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124712"/>
            <a:ext cx="4407096" cy="3621024"/>
          </a:xfrm>
          <a:prstGeom prst="rect">
            <a:avLst/>
          </a:prstGeom>
        </p:spPr>
      </p:pic>
      <p:pic>
        <p:nvPicPr>
          <p:cNvPr id="24" name="Picture 23" descr="Khokhlov.Lcrit.lcri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124712"/>
            <a:ext cx="4407096" cy="36210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7160" y="4727448"/>
            <a:ext cx="1533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(</a:t>
            </a:r>
            <a:r>
              <a:rPr lang="en-US" sz="1600" i="1" dirty="0" err="1" smtClean="0">
                <a:solidFill>
                  <a:schemeClr val="bg1"/>
                </a:solidFill>
              </a:rPr>
              <a:t>Khokhlov</a:t>
            </a:r>
            <a:r>
              <a:rPr lang="en-US" sz="1600" i="1" dirty="0" smtClean="0">
                <a:solidFill>
                  <a:schemeClr val="bg1"/>
                </a:solidFill>
              </a:rPr>
              <a:t> 1995)</a:t>
            </a:r>
            <a:endParaRPr lang="en-US" sz="1600" i="1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17720" y="1124743"/>
            <a:ext cx="4290289" cy="3938955"/>
            <a:chOff x="4617720" y="1124743"/>
            <a:chExt cx="4290289" cy="3938955"/>
          </a:xfrm>
        </p:grpSpPr>
        <p:pic>
          <p:nvPicPr>
            <p:cNvPr id="23" name="Picture 22" descr="SNIa_Criterion.delta_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1124743"/>
              <a:ext cx="4191993" cy="362475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617720" y="4725144"/>
              <a:ext cx="18490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chemeClr val="bg1"/>
                  </a:solidFill>
                </a:rPr>
                <a:t>(</a:t>
              </a:r>
              <a:r>
                <a:rPr lang="en-US" sz="1600" i="1" dirty="0" err="1" smtClean="0">
                  <a:solidFill>
                    <a:schemeClr val="bg1"/>
                  </a:solidFill>
                </a:rPr>
                <a:t>Aspden</a:t>
              </a:r>
              <a:r>
                <a:rPr lang="en-US" sz="1600" i="1" dirty="0" smtClean="0">
                  <a:solidFill>
                    <a:schemeClr val="bg1"/>
                  </a:solidFill>
                </a:rPr>
                <a:t> et al. 2008)</a:t>
              </a:r>
              <a:endParaRPr lang="en-US" sz="1600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" descr="Aspden_flame_struct_le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288" y="1133475"/>
            <a:ext cx="6837362" cy="5345113"/>
          </a:xfrm>
          <a:prstGeom prst="rect">
            <a:avLst/>
          </a:prstGeom>
          <a:noFill/>
        </p:spPr>
      </p:pic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1258888" y="146050"/>
            <a:ext cx="6769100" cy="8477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Structure of Thermonuclear vs.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Chemical Flame</a:t>
            </a: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69863" y="6237288"/>
            <a:ext cx="1835150" cy="3365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spcAft>
                <a:spcPct val="50000"/>
              </a:spcAft>
              <a:buFont typeface="Wingdings" pitchFamily="2" charset="2"/>
              <a:buNone/>
            </a:pPr>
            <a:r>
              <a:rPr lang="en-US" sz="1600" i="1">
                <a:solidFill>
                  <a:srgbClr val="FFFFFF"/>
                </a:solidFill>
                <a:latin typeface="Times New Roman" pitchFamily="18" charset="0"/>
              </a:rPr>
              <a:t>Aspden et al. (2008)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50826" y="1988840"/>
            <a:ext cx="1737360" cy="2532063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Density: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a.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810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7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 g/cc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b.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 410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7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 g/cc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c.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310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7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 g/cc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d.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 2.3510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7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 g/cc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e.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110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7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 g/cc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sym typeface="Symbol" pitchFamily="18" charset="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All quantities are normalized as</a:t>
            </a: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246888" y="4579938"/>
          <a:ext cx="1733550" cy="809625"/>
        </p:xfrm>
        <a:graphic>
          <a:graphicData uri="http://schemas.openxmlformats.org/presentationml/2006/ole">
            <p:oleObj spid="_x0000_s36866" name="Equation" r:id="rId4" imgW="990360" imgH="431640" progId="Equation.3">
              <p:embed/>
            </p:oleObj>
          </a:graphicData>
        </a:graphic>
      </p:graphicFrame>
      <p:pic>
        <p:nvPicPr>
          <p:cNvPr id="18" name="Picture 21" descr="Laminar_Flam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6025" y="1133475"/>
            <a:ext cx="6326188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Laminar_Flame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6025" y="1133475"/>
            <a:ext cx="632618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3" descr="Laminar_Flame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6025" y="1133475"/>
            <a:ext cx="6326188" cy="4981575"/>
          </a:xfrm>
          <a:prstGeom prst="rect">
            <a:avLst/>
          </a:prstGeom>
          <a:noFill/>
        </p:spPr>
      </p:pic>
      <p:pic>
        <p:nvPicPr>
          <p:cNvPr id="21" name="Picture 24" descr="Laminar_Flame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6025" y="1133475"/>
            <a:ext cx="632618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50825" y="3286125"/>
          <a:ext cx="4035423" cy="3214710"/>
        </p:xfrm>
        <a:graphic>
          <a:graphicData uri="http://schemas.openxmlformats.org/presentationml/2006/ole">
            <p:oleObj spid="_x0000_s3074" name="Equation" r:id="rId3" imgW="3301920" imgH="2539800" progId="Equation.3">
              <p:embed/>
            </p:oleObj>
          </a:graphicData>
        </a:graphic>
      </p:graphicFrame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250825" y="1052513"/>
            <a:ext cx="8642350" cy="216535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>
            <a:spAutoFit/>
          </a:bodyPr>
          <a:lstStyle/>
          <a:p>
            <a:pPr algn="just">
              <a:spcAft>
                <a:spcPct val="50000"/>
              </a:spcAft>
              <a:buFont typeface="Wingdings" pitchFamily="2" charset="2"/>
              <a:buChar char="Ø"/>
            </a:pPr>
            <a:r>
              <a:rPr lang="en-US" sz="1700" dirty="0">
                <a:solidFill>
                  <a:srgbClr val="000000"/>
                </a:solidFill>
                <a:latin typeface="Times New Roman" pitchFamily="18" charset="0"/>
              </a:rPr>
              <a:t>  Reactive-flow 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</a:rPr>
              <a:t>extension </a:t>
            </a:r>
            <a:r>
              <a:rPr lang="en-US" sz="1700" dirty="0">
                <a:solidFill>
                  <a:srgbClr val="000000"/>
                </a:solidFill>
                <a:latin typeface="Times New Roman" pitchFamily="18" charset="0"/>
              </a:rPr>
              <a:t>to the MHD code Athena (</a:t>
            </a:r>
            <a:r>
              <a:rPr lang="en-US" sz="1700" i="1" dirty="0">
                <a:solidFill>
                  <a:srgbClr val="000000"/>
                </a:solidFill>
                <a:latin typeface="Times New Roman" pitchFamily="18" charset="0"/>
              </a:rPr>
              <a:t>Stone et al. 2008, AYP &amp; Oran </a:t>
            </a:r>
            <a:r>
              <a:rPr lang="en-US" sz="1700" i="1" dirty="0" smtClean="0">
                <a:solidFill>
                  <a:srgbClr val="000000"/>
                </a:solidFill>
                <a:latin typeface="Times New Roman" pitchFamily="18" charset="0"/>
              </a:rPr>
              <a:t>2010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17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spcAft>
                <a:spcPct val="50000"/>
              </a:spcAft>
              <a:buFont typeface="Wingdings" pitchFamily="2" charset="2"/>
              <a:buChar char="Ø"/>
            </a:pPr>
            <a:r>
              <a:rPr lang="en-US" sz="17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</a:rPr>
              <a:t>Fixed-grid </a:t>
            </a:r>
            <a:r>
              <a:rPr lang="en-US" sz="1700" dirty="0">
                <a:solidFill>
                  <a:srgbClr val="000000"/>
                </a:solidFill>
                <a:latin typeface="Times New Roman" pitchFamily="18" charset="0"/>
              </a:rPr>
              <a:t>massively parallel code</a:t>
            </a:r>
          </a:p>
          <a:p>
            <a:pPr algn="just">
              <a:spcAft>
                <a:spcPct val="50000"/>
              </a:spcAft>
              <a:buFont typeface="Wingdings" pitchFamily="2" charset="2"/>
              <a:buChar char="Ø"/>
            </a:pPr>
            <a:r>
              <a:rPr lang="en-US" sz="1700" dirty="0">
                <a:solidFill>
                  <a:srgbClr val="000000"/>
                </a:solidFill>
                <a:latin typeface="Times New Roman" pitchFamily="18" charset="0"/>
              </a:rPr>
              <a:t>  Fully-</a:t>
            </a:r>
            <a:r>
              <a:rPr lang="en-US" sz="1700" dirty="0" err="1">
                <a:solidFill>
                  <a:srgbClr val="000000"/>
                </a:solidFill>
                <a:latin typeface="Times New Roman" pitchFamily="18" charset="0"/>
              </a:rPr>
              <a:t>unsplit</a:t>
            </a:r>
            <a:r>
              <a:rPr lang="en-US" sz="1700" dirty="0">
                <a:solidFill>
                  <a:srgbClr val="000000"/>
                </a:solidFill>
                <a:latin typeface="Times New Roman" pitchFamily="18" charset="0"/>
              </a:rPr>
              <a:t> Corner Transport Upwind scheme, PPM-type spatial reconstruction, HLLC Riemann solver (2</a:t>
            </a:r>
            <a:r>
              <a:rPr lang="en-US" sz="1700" baseline="30000" dirty="0">
                <a:solidFill>
                  <a:srgbClr val="000000"/>
                </a:solidFill>
                <a:latin typeface="Times New Roman" pitchFamily="18" charset="0"/>
              </a:rPr>
              <a:t>nd</a:t>
            </a:r>
            <a:r>
              <a:rPr lang="en-US" sz="1700" dirty="0">
                <a:solidFill>
                  <a:srgbClr val="000000"/>
                </a:solidFill>
                <a:latin typeface="Times New Roman" pitchFamily="18" charset="0"/>
              </a:rPr>
              <a:t>-order in time, 3</a:t>
            </a:r>
            <a:r>
              <a:rPr lang="en-US" sz="1700" baseline="30000" dirty="0">
                <a:solidFill>
                  <a:srgbClr val="000000"/>
                </a:solidFill>
                <a:latin typeface="Times New Roman" pitchFamily="18" charset="0"/>
              </a:rPr>
              <a:t>rd</a:t>
            </a:r>
            <a:r>
              <a:rPr lang="en-US" sz="1700" dirty="0">
                <a:solidFill>
                  <a:srgbClr val="000000"/>
                </a:solidFill>
                <a:latin typeface="Times New Roman" pitchFamily="18" charset="0"/>
              </a:rPr>
              <a:t>-order in space)</a:t>
            </a:r>
          </a:p>
          <a:p>
            <a:pPr algn="just">
              <a:spcAft>
                <a:spcPct val="50000"/>
              </a:spcAft>
              <a:buFont typeface="Wingdings" pitchFamily="2" charset="2"/>
              <a:buChar char="Ø"/>
            </a:pPr>
            <a:r>
              <a:rPr lang="en-US" sz="1700" dirty="0">
                <a:solidFill>
                  <a:srgbClr val="000000"/>
                </a:solidFill>
                <a:latin typeface="Times New Roman" pitchFamily="18" charset="0"/>
              </a:rPr>
              <a:t>  Reactive flow extensions for DNS of chemical and thermonuclear flames, general EOS</a:t>
            </a:r>
          </a:p>
          <a:p>
            <a:pPr algn="just">
              <a:spcAft>
                <a:spcPct val="50000"/>
              </a:spcAft>
              <a:buFont typeface="Wingdings" pitchFamily="2" charset="2"/>
              <a:buChar char="Ø"/>
            </a:pPr>
            <a:r>
              <a:rPr lang="en-US" sz="1700" dirty="0">
                <a:solidFill>
                  <a:srgbClr val="000000"/>
                </a:solidFill>
                <a:latin typeface="Times New Roman" pitchFamily="18" charset="0"/>
              </a:rPr>
              <a:t>  Turbulence driving via spectral-type method (energy injection spectra of arbitrary complexity)</a:t>
            </a:r>
          </a:p>
        </p:txBody>
      </p:sp>
      <p:pic>
        <p:nvPicPr>
          <p:cNvPr id="9" name="Picture 8" descr="Spect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7598" y="3286125"/>
            <a:ext cx="4555577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1258888" y="303039"/>
            <a:ext cx="6769100" cy="46166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Method: Athena-RFX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Spontaneous Transition of a Turbulent Flame 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Detonation in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</a:rPr>
              <a:t>Stoichiometric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 H</a:t>
            </a:r>
            <a:r>
              <a:rPr lang="en-US" sz="2400" b="1" kern="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-air Mixture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1152129"/>
            <a:ext cx="8663879" cy="3493008"/>
            <a:chOff x="228600" y="1152129"/>
            <a:chExt cx="8663879" cy="3493008"/>
          </a:xfrm>
        </p:grpSpPr>
        <p:pic>
          <p:nvPicPr>
            <p:cNvPr id="4" name="Picture 3" descr="PreIgnition_Spectra.v25.L16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7258" y="1152144"/>
              <a:ext cx="5015221" cy="34891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Picture 4" descr="Peters_Diagram.1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152129"/>
              <a:ext cx="3540211" cy="34930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aphicFrame>
        <p:nvGraphicFramePr>
          <p:cNvPr id="6" name="Group 51"/>
          <p:cNvGraphicFramePr>
            <a:graphicFrameLocks noGrp="1"/>
          </p:cNvGraphicFramePr>
          <p:nvPr/>
        </p:nvGraphicFramePr>
        <p:xfrm>
          <a:off x="251520" y="4725144"/>
          <a:ext cx="4536504" cy="1798320"/>
        </p:xfrm>
        <a:graphic>
          <a:graphicData uri="http://schemas.openxmlformats.org/drawingml/2006/table">
            <a:tbl>
              <a:tblPr/>
              <a:tblGrid>
                <a:gridCol w="2880320"/>
                <a:gridCol w="1656184"/>
              </a:tblGrid>
              <a:tr h="179472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Domain width,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Mesh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Cell size,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x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sym typeface="Symbol" pitchFamily="18" charset="2"/>
                      </a:endParaRP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Laminar flame width,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L,0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/>
                        </a:rPr>
                        <a:t>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F,0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/2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Laminar flame speed,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S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sym typeface="Symbol" pitchFamily="18" charset="2"/>
                      </a:endParaRP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L / 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L,0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L,0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 / x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0.518 cm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256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 256  4096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2  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-3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 cm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0.064 cm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302 cm/s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16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16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51"/>
          <p:cNvGraphicFramePr>
            <a:graphicFrameLocks noGrp="1"/>
          </p:cNvGraphicFramePr>
          <p:nvPr/>
        </p:nvGraphicFramePr>
        <p:xfrm>
          <a:off x="4860032" y="4725144"/>
          <a:ext cx="4032448" cy="1800200"/>
        </p:xfrm>
        <a:graphic>
          <a:graphicData uri="http://schemas.openxmlformats.org/drawingml/2006/table">
            <a:tbl>
              <a:tblPr/>
              <a:tblGrid>
                <a:gridCol w="2263830"/>
                <a:gridCol w="1768618"/>
              </a:tblGrid>
              <a:tr h="18002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Integral scale,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Integral velocity,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U</a:t>
                      </a:r>
                      <a:r>
                        <a:rPr kumimoji="0" lang="en-US" sz="16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R.M.S. velocity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U</a:t>
                      </a:r>
                      <a:r>
                        <a:rPr kumimoji="0" lang="en-US" sz="16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rms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Velocity at scale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L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, U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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Ma</a:t>
                      </a:r>
                      <a:r>
                        <a:rPr kumimoji="0" lang="en-US" sz="16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F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Gibson scale,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G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Damköhler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number,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Da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0.12 cm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/>
                        </a:rPr>
                        <a:t>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 2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sym typeface="Symbol" pitchFamily="18" charset="2"/>
                      </a:endParaRP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117.6 m/s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/>
                        </a:rPr>
                        <a:t> 39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/>
                        </a:rPr>
                        <a:t>S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/>
                        </a:rPr>
                        <a:t>L,0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sym typeface="Symbol" pitchFamily="18" charset="2"/>
                      </a:endParaRP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218.8 m/s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75.5 m/s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/>
                        </a:rPr>
                        <a:t> 25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/>
                        </a:rPr>
                        <a:t>S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/>
                        </a:rPr>
                        <a:t>L,0</a:t>
                      </a: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sym typeface="Symbol" pitchFamily="18" charset="2"/>
                      </a:endParaRP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0.52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6.4  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-5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sym typeface="Symbol" pitchFamily="18" charset="2"/>
                      </a:endParaRP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0.05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1" name="Group 51"/>
          <p:cNvGraphicFramePr>
            <a:graphicFrameLocks noGrp="1"/>
          </p:cNvGraphicFramePr>
          <p:nvPr/>
        </p:nvGraphicFramePr>
        <p:xfrm>
          <a:off x="4860032" y="4727448"/>
          <a:ext cx="4035880" cy="1800200"/>
        </p:xfrm>
        <a:graphic>
          <a:graphicData uri="http://schemas.openxmlformats.org/drawingml/2006/table">
            <a:tbl>
              <a:tblPr/>
              <a:tblGrid>
                <a:gridCol w="2265756"/>
                <a:gridCol w="1770124"/>
              </a:tblGrid>
              <a:tr h="18002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Integral scale,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Integral velocity,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U</a:t>
                      </a:r>
                      <a:r>
                        <a:rPr kumimoji="0" lang="en-US" sz="16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R.M.S. velocity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U</a:t>
                      </a:r>
                      <a:r>
                        <a:rPr kumimoji="0" lang="en-US" sz="16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rms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Velocity at scale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L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, U</a:t>
                      </a:r>
                      <a:r>
                        <a:rPr kumimoji="0" lang="en-US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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Ma</a:t>
                      </a:r>
                      <a:r>
                        <a:rPr kumimoji="0" lang="en-US" sz="16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F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Gibson scale,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G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Damköhler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number, </a:t>
                      </a:r>
                      <a:r>
                        <a:rPr kumimoji="0" lang="en-US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Da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0.12 cm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/>
                        </a:rPr>
                        <a:t>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 2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L,0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sym typeface="Symbol" pitchFamily="18" charset="2"/>
                      </a:endParaRP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117.6 m/s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/>
                        </a:rPr>
                        <a:t> 39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/>
                        </a:rPr>
                        <a:t>L,0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sym typeface="Symbol" pitchFamily="18" charset="2"/>
                      </a:endParaRP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218.8 m/s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75.5 m/s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/>
                        </a:rPr>
                        <a:t> 25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/>
                        </a:rPr>
                        <a:t>L,0</a:t>
                      </a:r>
                      <a:endParaRPr kumimoji="0" 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sym typeface="Symbol" pitchFamily="18" charset="2"/>
                      </a:endParaRP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0.52</a:t>
                      </a: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6.4  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-5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L,0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sym typeface="Symbol" pitchFamily="18" charset="2"/>
                      </a:endParaRPr>
                    </a:p>
                    <a:p>
                      <a:pPr marL="0" marR="0" lvl="0" indent="0" algn="ctr" defTabSz="44354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Zapf Dingbat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0.05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Spontaneous Transition of a Turbulent Flame 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a Detonation in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</a:rPr>
              <a:t>Stoichiometric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 H</a:t>
            </a:r>
            <a:r>
              <a:rPr lang="en-US" sz="2400" b="1" kern="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-air Mixture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5" name="Picture 4" descr="H.g4.K256.v25.n16.c.prod.0108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1036" y="1052735"/>
            <a:ext cx="7104888" cy="545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Spontaneous Transition of a Turbulent Flame 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a Detonation in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</a:rPr>
              <a:t>Stoichiometric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 H</a:t>
            </a:r>
            <a:r>
              <a:rPr lang="en-US" sz="2400" b="1" kern="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-air Mixture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5" name="Picture 4" descr="H.g4.K256.v25.n16.P.fuel.0600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840" y="1051560"/>
            <a:ext cx="7104888" cy="5456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Detonation Ignition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 in Unconfined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</a:rPr>
              <a:t>Stoichiometric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 H</a:t>
            </a:r>
            <a:r>
              <a:rPr lang="en-US" sz="2400" b="1" kern="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-air Mixture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3" name="Picture 2" descr="H.g4.K256.v25.n16.isoV.fuel.0980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4992" y="1052736"/>
            <a:ext cx="5777328" cy="547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Detonation Ignition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 in Unconfined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</a:rPr>
              <a:t>Stoichiometric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 H</a:t>
            </a:r>
            <a:r>
              <a:rPr lang="en-US" sz="2400" b="1" kern="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-air Mixture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3" name="Picture 2" descr="H.g4.K256.v25.n16.isoV.fuel.0980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752118"/>
            <a:ext cx="8695944" cy="4112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Detonation Ignition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 in Unconfined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</a:rPr>
              <a:t>Stoichiometric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 H</a:t>
            </a:r>
            <a:r>
              <a:rPr lang="en-US" sz="2400" b="1" kern="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-air Mixture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3" name="Picture 2" descr="H.g4.K256.v25.n16.DDT.2.P.smooth-2.tau.smooth.1010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772816"/>
            <a:ext cx="8686800" cy="3777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un3_8-11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00" y="1052737"/>
            <a:ext cx="4392040" cy="3312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Bubble_side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1560"/>
            <a:ext cx="2814489" cy="33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1258888" y="116632"/>
            <a:ext cx="6769100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Unconfined Deflagration-to-Detonation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Transition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 and the Delayed Detonation Model</a:t>
            </a:r>
            <a:endParaRPr lang="en-US" sz="2400" b="1" kern="0" noProof="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>
            <a:off x="228600" y="4447352"/>
            <a:ext cx="8695944" cy="207716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cap="sq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3300"/>
              </a:buClr>
              <a:buSzTx/>
              <a:buFont typeface="Zapf Dingbats" charset="2"/>
              <a:buNone/>
              <a:tabLst/>
              <a:defRPr/>
            </a:pPr>
            <a:r>
              <a:rPr kumimoji="0" lang="en-US" sz="20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Can a highly subsonic turbulent flow interacting with a highly subsonic flame produce a supersonic shock-driven detonation?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3300"/>
              </a:buClr>
              <a:buSzTx/>
              <a:buFont typeface="Zapf Dingbats" charset="2"/>
              <a:buNone/>
              <a:tabLst/>
              <a:defRPr/>
            </a:pPr>
            <a:endParaRPr kumimoji="0" lang="en-US" sz="800" b="1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3300"/>
              </a:buClr>
              <a:buSzTx/>
              <a:buFont typeface="Zapf Dingbats" charset="2"/>
              <a:buNone/>
              <a:tabLst/>
              <a:defRPr/>
            </a:pPr>
            <a:r>
              <a:rPr lang="en-US" sz="2000" i="1" kern="0" dirty="0" smtClean="0">
                <a:latin typeface="Times New Roman" pitchFamily="18" charset="0"/>
                <a:cs typeface="Times New Roman" pitchFamily="18" charset="0"/>
              </a:rPr>
              <a:t>There are two key ingredients in this process: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3300"/>
              </a:buClr>
              <a:buSzTx/>
              <a:buFont typeface="Zapf Dingbats" charset="2"/>
              <a:buNone/>
              <a:tabLst/>
              <a:defRPr/>
            </a:pPr>
            <a:endParaRPr kumimoji="0" lang="en-US" sz="800" i="1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Mechanism of pressure increase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Formation of a detonation</a:t>
            </a:r>
          </a:p>
        </p:txBody>
      </p:sp>
      <p:sp>
        <p:nvSpPr>
          <p:cNvPr id="11" name="AutoShape 56"/>
          <p:cNvSpPr>
            <a:spLocks noChangeArrowheads="1"/>
          </p:cNvSpPr>
          <p:nvPr/>
        </p:nvSpPr>
        <p:spPr bwMode="auto">
          <a:xfrm>
            <a:off x="228600" y="4448180"/>
            <a:ext cx="8695944" cy="207716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cap="sq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3300"/>
              </a:buClr>
              <a:buSzTx/>
              <a:buFont typeface="Zapf Dingbats" charset="2"/>
              <a:buNone/>
              <a:tabLst/>
              <a:defRPr/>
            </a:pPr>
            <a:r>
              <a:rPr kumimoji="0" lang="en-US" sz="20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Can a highly subsonic turbulent flow interacting with a highly subsonic flame produce a supersonic shock-driven detonation?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3300"/>
              </a:buClr>
              <a:buSzTx/>
              <a:buFont typeface="Zapf Dingbats" charset="2"/>
              <a:buNone/>
              <a:tabLst/>
              <a:defRPr/>
            </a:pPr>
            <a:endParaRPr kumimoji="0" lang="en-US" sz="800" b="1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3300"/>
              </a:buClr>
              <a:buSzTx/>
              <a:buFont typeface="Zapf Dingbats" charset="2"/>
              <a:buNone/>
              <a:tabLst/>
              <a:defRPr/>
            </a:pPr>
            <a:r>
              <a:rPr lang="en-US" sz="2000" i="1" kern="0" dirty="0" smtClean="0">
                <a:latin typeface="Times New Roman" pitchFamily="18" charset="0"/>
                <a:cs typeface="Times New Roman" pitchFamily="18" charset="0"/>
              </a:rPr>
              <a:t>There are two key ingredients in this process: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3300"/>
              </a:buClr>
              <a:buSzTx/>
              <a:buFont typeface="Zapf Dingbats" charset="2"/>
              <a:buNone/>
              <a:tabLst/>
              <a:defRPr/>
            </a:pPr>
            <a:endParaRPr kumimoji="0" lang="en-US" sz="800" i="1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Mechanism of pressure increase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Formation of a detonation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06973" y="1059151"/>
            <a:ext cx="2604141" cy="111084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91481" y="3251592"/>
            <a:ext cx="2612572" cy="109798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Spontaneous Transition of a Turbulent Flame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to 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a Detonation: </a:t>
            </a:r>
            <a:r>
              <a:rPr lang="en-US" sz="2300" b="1" i="1" kern="0" dirty="0" smtClean="0">
                <a:solidFill>
                  <a:schemeClr val="bg1"/>
                </a:solidFill>
                <a:latin typeface="Times New Roman" pitchFamily="18" charset="0"/>
              </a:rPr>
              <a:t>Flame Structure</a:t>
            </a:r>
            <a:endParaRPr kumimoji="0" lang="en-US" sz="23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4" name="Picture 3" descr="M.g4.K256.v30.n8.c.prod.0184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840" y="1051560"/>
            <a:ext cx="7104888" cy="5456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 Box 6" descr="Stationery"/>
          <p:cNvSpPr txBox="1">
            <a:spLocks noChangeArrowheads="1"/>
          </p:cNvSpPr>
          <p:nvPr/>
        </p:nvSpPr>
        <p:spPr bwMode="auto">
          <a:xfrm>
            <a:off x="228600" y="3179584"/>
            <a:ext cx="8695944" cy="96949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Times New Roman" pitchFamily="18" charset="0"/>
              </a:rPr>
              <a:t>Can a different reactive system be found instead, which is both (a) realistic and (b) similar to thermonuclear flames in SN </a:t>
            </a:r>
            <a:r>
              <a:rPr lang="en-US" sz="1900" b="1" dirty="0" err="1" smtClean="0">
                <a:solidFill>
                  <a:srgbClr val="000000"/>
                </a:solidFill>
                <a:latin typeface="Times New Roman" pitchFamily="18" charset="0"/>
              </a:rPr>
              <a:t>Ia</a:t>
            </a:r>
            <a:r>
              <a:rPr lang="en-US" sz="1900" b="1" dirty="0" smtClean="0">
                <a:solidFill>
                  <a:srgbClr val="000000"/>
                </a:solidFill>
                <a:latin typeface="Times New Roman" pitchFamily="18" charset="0"/>
              </a:rPr>
              <a:t>, but which, at the same time,            </a:t>
            </a:r>
            <a:r>
              <a:rPr lang="en-US" sz="1900" b="1" i="1" dirty="0" smtClean="0">
                <a:solidFill>
                  <a:srgbClr val="000000"/>
                </a:solidFill>
                <a:latin typeface="Times New Roman" pitchFamily="18" charset="0"/>
              </a:rPr>
              <a:t>allows for a much smaller range of scales accessible in first-principles simulations</a:t>
            </a:r>
            <a:r>
              <a:rPr lang="en-US" sz="1900" b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g4.K256.v30.n8.c.prod.0184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840" y="1051560"/>
            <a:ext cx="7104888" cy="5456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Spontaneous Transition of a Turbulent Flame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to 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a Detonation: </a:t>
            </a:r>
            <a:r>
              <a:rPr lang="en-US" sz="2300" b="1" i="1" kern="0" dirty="0" smtClean="0">
                <a:solidFill>
                  <a:schemeClr val="bg1"/>
                </a:solidFill>
                <a:latin typeface="Times New Roman" pitchFamily="18" charset="0"/>
              </a:rPr>
              <a:t>Pressure Distribution</a:t>
            </a:r>
            <a:endParaRPr kumimoji="0" lang="en-US" sz="23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Mechanism of the Spontaneous Transition of a Turbulent Flame to a 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Detonation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3" name="Picture 5" descr="Laminar_Flam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15384" y="1125539"/>
            <a:ext cx="4681728" cy="3301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P_Y_Vz_FCR.sequence.u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5384" y="4480127"/>
            <a:ext cx="4680520" cy="2052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4156960" y="2278366"/>
            <a:ext cx="4725765" cy="1222642"/>
            <a:chOff x="4156960" y="2278366"/>
            <a:chExt cx="4725765" cy="1222642"/>
          </a:xfrm>
        </p:grpSpPr>
        <p:sp>
          <p:nvSpPr>
            <p:cNvPr id="19" name="TextBox 18"/>
            <p:cNvSpPr txBox="1"/>
            <p:nvPr/>
          </p:nvSpPr>
          <p:spPr>
            <a:xfrm rot="16200000">
              <a:off x="8311896" y="2602061"/>
              <a:ext cx="67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fuel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3776472" y="2658854"/>
              <a:ext cx="1222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product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28600" y="1125538"/>
            <a:ext cx="3911352" cy="1367358"/>
            <a:chOff x="228600" y="1125538"/>
            <a:chExt cx="3911352" cy="1367358"/>
          </a:xfrm>
        </p:grpSpPr>
        <p:sp>
          <p:nvSpPr>
            <p:cNvPr id="29" name="Text Box 28" descr="Stationery"/>
            <p:cNvSpPr txBox="1">
              <a:spLocks noChangeArrowheads="1"/>
            </p:cNvSpPr>
            <p:nvPr/>
          </p:nvSpPr>
          <p:spPr bwMode="auto">
            <a:xfrm>
              <a:off x="228600" y="1125538"/>
              <a:ext cx="3911352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tabLst/>
                <a:defRPr/>
              </a:pPr>
              <a:r>
                <a:rPr kumimoji="0" lang="en-US" sz="180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For sufficiently large, </a:t>
              </a:r>
              <a:r>
                <a:rPr kumimoji="0" lang="en-US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but subsonic, S</a:t>
              </a:r>
              <a:r>
                <a:rPr kumimoji="0" lang="en-US" sz="1800" b="1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T</a:t>
              </a:r>
              <a:r>
                <a:rPr kumimoji="0" lang="en-US" sz="180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product</a:t>
              </a:r>
              <a:r>
                <a:rPr kumimoji="0" lang="en-US" sz="180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will become supersonic</a:t>
              </a:r>
              <a:endParaRPr kumimoji="0" lang="en-US" sz="1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aphicFrame>
          <p:nvGraphicFramePr>
            <p:cNvPr id="30" name="Object 35" descr="Stationery"/>
            <p:cNvGraphicFramePr>
              <a:graphicFrameLocks noChangeAspect="1"/>
            </p:cNvGraphicFramePr>
            <p:nvPr/>
          </p:nvGraphicFramePr>
          <p:xfrm>
            <a:off x="1177925" y="1813446"/>
            <a:ext cx="2039938" cy="679450"/>
          </p:xfrm>
          <a:graphic>
            <a:graphicData uri="http://schemas.openxmlformats.org/presentationml/2006/ole">
              <p:oleObj spid="_x0000_s7169" name="Equation" r:id="rId5" imgW="1257120" imgH="419040" progId="Equation.3">
                <p:embed/>
              </p:oleObj>
            </a:graphicData>
          </a:graphic>
        </p:graphicFrame>
      </p:grpSp>
      <p:grpSp>
        <p:nvGrpSpPr>
          <p:cNvPr id="62" name="Group 61"/>
          <p:cNvGrpSpPr/>
          <p:nvPr/>
        </p:nvGrpSpPr>
        <p:grpSpPr>
          <a:xfrm>
            <a:off x="228600" y="2560828"/>
            <a:ext cx="3911352" cy="1010447"/>
            <a:chOff x="228600" y="2560828"/>
            <a:chExt cx="3911352" cy="1010447"/>
          </a:xfrm>
        </p:grpSpPr>
        <p:sp>
          <p:nvSpPr>
            <p:cNvPr id="34" name="Text Box 28" descr="Stationery"/>
            <p:cNvSpPr txBox="1">
              <a:spLocks noChangeArrowheads="1"/>
            </p:cNvSpPr>
            <p:nvPr/>
          </p:nvSpPr>
          <p:spPr bwMode="auto">
            <a:xfrm>
              <a:off x="228600" y="2924944"/>
              <a:ext cx="3911352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lvl="0" algn="ctr">
                <a:spcAft>
                  <a:spcPct val="40000"/>
                </a:spcAft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Chapman-</a:t>
              </a:r>
              <a:r>
                <a:rPr kumimoji="0" lang="en-US" sz="18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Jouguet</a:t>
              </a:r>
              <a:r>
                <a:rPr kumimoji="0" lang="en-US" sz="1800" b="1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deflagration        </a:t>
              </a:r>
              <a:r>
                <a:rPr lang="en-US" kern="0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 </a:t>
              </a:r>
              <a:r>
                <a:rPr lang="en-US" b="1" i="1" kern="0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maximum flame</a:t>
              </a:r>
              <a:r>
                <a:rPr kumimoji="0" lang="en-US" sz="1800" b="1" i="1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speed</a:t>
              </a:r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2123728" y="2560828"/>
              <a:ext cx="144689" cy="29210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283968" y="1316736"/>
            <a:ext cx="4536504" cy="3116509"/>
            <a:chOff x="4283968" y="1316736"/>
            <a:chExt cx="4536504" cy="3116509"/>
          </a:xfrm>
        </p:grpSpPr>
        <p:sp>
          <p:nvSpPr>
            <p:cNvPr id="65" name="Rectangle 64"/>
            <p:cNvSpPr/>
            <p:nvPr/>
          </p:nvSpPr>
          <p:spPr>
            <a:xfrm>
              <a:off x="4644008" y="1325880"/>
              <a:ext cx="3816424" cy="2898648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283968" y="1316736"/>
              <a:ext cx="4536504" cy="3116509"/>
              <a:chOff x="4283968" y="1316736"/>
              <a:chExt cx="4536504" cy="3116509"/>
            </a:xfrm>
          </p:grpSpPr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>
                <a:off x="8460432" y="4242816"/>
                <a:ext cx="360040" cy="0"/>
              </a:xfrm>
              <a:prstGeom prst="line">
                <a:avLst/>
              </a:prstGeom>
              <a:noFill/>
              <a:ln w="25400">
                <a:solidFill>
                  <a:srgbClr val="CC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>
                <a:off x="4283968" y="1316736"/>
                <a:ext cx="4536504" cy="0"/>
              </a:xfrm>
              <a:prstGeom prst="line">
                <a:avLst/>
              </a:prstGeom>
              <a:noFill/>
              <a:ln w="25400">
                <a:solidFill>
                  <a:srgbClr val="CC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4644008" y="1340768"/>
                <a:ext cx="0" cy="2880320"/>
              </a:xfrm>
              <a:prstGeom prst="line">
                <a:avLst/>
              </a:prstGeom>
              <a:noFill/>
              <a:ln w="25400">
                <a:solidFill>
                  <a:srgbClr val="CC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AutoShape 19"/>
              <p:cNvSpPr>
                <a:spLocks noChangeArrowheads="1"/>
              </p:cNvSpPr>
              <p:nvPr/>
            </p:nvSpPr>
            <p:spPr bwMode="auto">
              <a:xfrm>
                <a:off x="6336792" y="4041648"/>
                <a:ext cx="489570" cy="391597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5400" cap="sq" algn="ctr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4572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3300"/>
                  </a:buClr>
                  <a:buSzTx/>
                  <a:buFont typeface="Times New Roman" pitchFamily="18" charset="0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sym typeface="Symbol" pitchFamily="18" charset="2"/>
                  </a:rPr>
                  <a:t></a:t>
                </a:r>
                <a:r>
                  <a:rPr lang="en-US" sz="2000" b="1" i="1" kern="0" baseline="-25000" dirty="0" smtClean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T</a:t>
                </a:r>
                <a:endParaRPr kumimoji="0" lang="en-US" sz="2000" b="1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>
                <a:off x="4644008" y="4244776"/>
                <a:ext cx="1584176" cy="0"/>
              </a:xfrm>
              <a:prstGeom prst="line">
                <a:avLst/>
              </a:prstGeom>
              <a:noFill/>
              <a:ln w="28575" cap="sq">
                <a:solidFill>
                  <a:srgbClr val="CC3300"/>
                </a:solidFill>
                <a:round/>
                <a:headEnd type="stealth" w="lg" len="lg"/>
                <a:tailEnd w="lg" len="lg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>
                <a:off x="6913165" y="4244776"/>
                <a:ext cx="1547267" cy="0"/>
              </a:xfrm>
              <a:prstGeom prst="line">
                <a:avLst/>
              </a:prstGeom>
              <a:noFill/>
              <a:ln w="28575" cap="sq">
                <a:solidFill>
                  <a:srgbClr val="CC3300"/>
                </a:solidFill>
                <a:round/>
                <a:headEnd type="none" w="med" len="lg"/>
                <a:tailEnd type="stealth" w="lg" len="lg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8460432" y="1340768"/>
                <a:ext cx="0" cy="2880320"/>
              </a:xfrm>
              <a:prstGeom prst="line">
                <a:avLst/>
              </a:prstGeom>
              <a:noFill/>
              <a:ln w="25400">
                <a:solidFill>
                  <a:srgbClr val="CC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4283968" y="4242816"/>
                <a:ext cx="360040" cy="0"/>
              </a:xfrm>
              <a:prstGeom prst="line">
                <a:avLst/>
              </a:prstGeom>
              <a:noFill/>
              <a:ln w="25400">
                <a:solidFill>
                  <a:srgbClr val="CC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228600" y="5522976"/>
            <a:ext cx="3911352" cy="1012091"/>
            <a:chOff x="228600" y="5532120"/>
            <a:chExt cx="3911352" cy="1012091"/>
          </a:xfrm>
        </p:grpSpPr>
        <p:sp>
          <p:nvSpPr>
            <p:cNvPr id="50" name="Down Arrow 49"/>
            <p:cNvSpPr/>
            <p:nvPr/>
          </p:nvSpPr>
          <p:spPr>
            <a:xfrm>
              <a:off x="2123728" y="5532120"/>
              <a:ext cx="144689" cy="29210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 Box 6" descr="Stationery"/>
            <p:cNvSpPr txBox="1">
              <a:spLocks noChangeArrowheads="1"/>
            </p:cNvSpPr>
            <p:nvPr/>
          </p:nvSpPr>
          <p:spPr bwMode="auto">
            <a:xfrm>
              <a:off x="228600" y="5897880"/>
              <a:ext cx="3911352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algn="ctr">
                <a:spcAft>
                  <a:spcPct val="50000"/>
                </a:spcAft>
              </a:pP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</a:rPr>
                <a:t>Pressure build-up, runaway…        and detonation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8600" y="3640948"/>
            <a:ext cx="3911352" cy="1824271"/>
            <a:chOff x="228600" y="3640948"/>
            <a:chExt cx="3911352" cy="1824271"/>
          </a:xfrm>
        </p:grpSpPr>
        <p:graphicFrame>
          <p:nvGraphicFramePr>
            <p:cNvPr id="35" name="Object 35" descr="Stationery"/>
            <p:cNvGraphicFramePr>
              <a:graphicFrameLocks noChangeAspect="1"/>
            </p:cNvGraphicFramePr>
            <p:nvPr/>
          </p:nvGraphicFramePr>
          <p:xfrm>
            <a:off x="1763688" y="4398264"/>
            <a:ext cx="846137" cy="369888"/>
          </p:xfrm>
          <a:graphic>
            <a:graphicData uri="http://schemas.openxmlformats.org/presentationml/2006/ole">
              <p:oleObj spid="_x0000_s7171" name="Equation" r:id="rId6" imgW="520560" imgH="228600" progId="Equation.3">
                <p:embed/>
              </p:oleObj>
            </a:graphicData>
          </a:graphic>
        </p:graphicFrame>
        <p:sp>
          <p:nvSpPr>
            <p:cNvPr id="49" name="Text Box 28" descr="Stationery"/>
            <p:cNvSpPr txBox="1">
              <a:spLocks noChangeArrowheads="1"/>
            </p:cNvSpPr>
            <p:nvPr/>
          </p:nvSpPr>
          <p:spPr bwMode="auto">
            <a:xfrm>
              <a:off x="228600" y="4818888"/>
              <a:ext cx="3911352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tabLst/>
                <a:defRPr/>
              </a:pPr>
              <a:r>
                <a:rPr kumimoji="0" lang="en-US" sz="180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Flame generates </a:t>
              </a:r>
              <a:r>
                <a:rPr kumimoji="0" lang="en-US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on a sound-crossing</a:t>
              </a:r>
              <a:r>
                <a:rPr kumimoji="0" lang="en-US" sz="1800" b="1" i="1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time</a:t>
              </a:r>
              <a:r>
                <a:rPr kumimoji="0" lang="en-US" sz="180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energy ~ its internal energy</a:t>
              </a:r>
              <a:endPara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Text Box 28" descr="Stationery"/>
            <p:cNvSpPr txBox="1">
              <a:spLocks noChangeArrowheads="1"/>
            </p:cNvSpPr>
            <p:nvPr/>
          </p:nvSpPr>
          <p:spPr bwMode="auto">
            <a:xfrm>
              <a:off x="228600" y="3995772"/>
              <a:ext cx="3911352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tabLst/>
                <a:defRPr/>
              </a:pPr>
              <a:r>
                <a:rPr lang="en-US" kern="0" noProof="0" dirty="0" smtClean="0">
                  <a:solidFill>
                    <a:srgbClr val="000000"/>
                  </a:solidFill>
                  <a:latin typeface="Times New Roman" pitchFamily="18" charset="0"/>
                </a:rPr>
                <a:t>This condition is equivalent to</a:t>
              </a:r>
              <a:endParaRPr kumimoji="0" lang="en-US" sz="1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Down Arrow 59"/>
            <p:cNvSpPr/>
            <p:nvPr/>
          </p:nvSpPr>
          <p:spPr>
            <a:xfrm>
              <a:off x="2123728" y="3640948"/>
              <a:ext cx="144689" cy="29210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16016" y="2492896"/>
            <a:ext cx="1584176" cy="929248"/>
            <a:chOff x="4716016" y="2492896"/>
            <a:chExt cx="1584176" cy="929248"/>
          </a:xfrm>
        </p:grpSpPr>
        <p:sp>
          <p:nvSpPr>
            <p:cNvPr id="23" name="AutoShape 25"/>
            <p:cNvSpPr>
              <a:spLocks noChangeArrowheads="1"/>
            </p:cNvSpPr>
            <p:nvPr/>
          </p:nvSpPr>
          <p:spPr bwMode="auto">
            <a:xfrm rot="10800000">
              <a:off x="4788024" y="3284984"/>
              <a:ext cx="1417320" cy="13716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3300"/>
            </a:solidFill>
            <a:ln w="25400" cap="sq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utoShape 26"/>
            <p:cNvSpPr>
              <a:spLocks noChangeArrowheads="1"/>
            </p:cNvSpPr>
            <p:nvPr/>
          </p:nvSpPr>
          <p:spPr bwMode="auto">
            <a:xfrm>
              <a:off x="4716016" y="2492896"/>
              <a:ext cx="1584176" cy="7321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 cap="sq" algn="ctr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square" lIns="0" tIns="0" rIns="0" anchor="ctr">
              <a:spAutoFit/>
            </a:bodyPr>
            <a:lstStyle/>
            <a:p>
              <a:pPr lvl="0" algn="ctr">
                <a:buClr>
                  <a:srgbClr val="CC3300"/>
                </a:buClr>
                <a:defRPr/>
              </a:pP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/>
                </a:rPr>
                <a:t></a:t>
              </a:r>
              <a:r>
                <a:rPr lang="en-US" sz="2000" b="1" i="1" kern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lvl="0" algn="ctr">
                <a:buClr>
                  <a:srgbClr val="CC3300"/>
                </a:buClr>
                <a:defRPr/>
              </a:pP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sz="2000" b="1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 </a:t>
              </a: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= </a:t>
              </a:r>
              <a:r>
                <a:rPr kumimoji="0" lang="en-US" sz="20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</a:t>
              </a:r>
              <a:r>
                <a:rPr lang="en-US" sz="2000" b="1" i="1" kern="0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</a:t>
              </a:r>
              <a:r>
                <a:rPr lang="en-US" sz="2000" b="1" i="1" kern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f </a:t>
              </a:r>
              <a:r>
                <a:rPr kumimoji="0" lang="en-US" sz="20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lang="en-US" sz="2000" b="1" i="1" kern="0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</a:t>
              </a:r>
              <a:r>
                <a:rPr lang="en-US" sz="2000" b="1" i="1" kern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r>
                <a:rPr kumimoji="0" lang="en-US" sz="20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)</a:t>
              </a: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r>
                <a:rPr kumimoji="0" lang="en-US" sz="2000" b="1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52320" y="2492896"/>
            <a:ext cx="908472" cy="929248"/>
            <a:chOff x="7452320" y="2492896"/>
            <a:chExt cx="908472" cy="929248"/>
          </a:xfrm>
        </p:grpSpPr>
        <p:sp>
          <p:nvSpPr>
            <p:cNvPr id="15" name="AutoShape 26"/>
            <p:cNvSpPr>
              <a:spLocks noChangeArrowheads="1"/>
            </p:cNvSpPr>
            <p:nvPr/>
          </p:nvSpPr>
          <p:spPr bwMode="auto">
            <a:xfrm>
              <a:off x="7452320" y="2492896"/>
              <a:ext cx="908472" cy="7321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 cap="sq" algn="ctr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square" lIns="0" tIns="0" rIns="0" anchor="ctr">
              <a:spAutoFit/>
            </a:bodyPr>
            <a:lstStyle/>
            <a:p>
              <a:pPr lvl="0" algn="ctr">
                <a:buClr>
                  <a:srgbClr val="CC3300"/>
                </a:buClr>
                <a:defRPr/>
              </a:pP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/>
                </a:rPr>
                <a:t></a:t>
              </a:r>
              <a:r>
                <a:rPr lang="en-US" sz="2000" b="1" i="1" kern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3300"/>
                </a:buClr>
                <a:buSzTx/>
                <a:buFont typeface="Times New Roman" pitchFamily="18" charset="0"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sz="2000" b="1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f</a:t>
              </a:r>
              <a:r>
                <a:rPr kumimoji="0" lang="en-US" sz="2000" b="1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= S</a:t>
              </a:r>
              <a:r>
                <a:rPr kumimoji="0" lang="en-US" sz="2000" b="1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 rot="10800000">
              <a:off x="7493456" y="3284984"/>
              <a:ext cx="822960" cy="13716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3300"/>
            </a:solidFill>
            <a:ln w="25400" cap="sq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Vflame_criterion.H2-CH4.5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8496" y="1203560"/>
            <a:ext cx="4923822" cy="357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 Box 6" descr="Stationery"/>
          <p:cNvSpPr txBox="1">
            <a:spLocks noChangeArrowheads="1"/>
          </p:cNvSpPr>
          <p:nvPr/>
        </p:nvSpPr>
        <p:spPr bwMode="auto">
          <a:xfrm>
            <a:off x="228600" y="4869160"/>
            <a:ext cx="8695944" cy="165618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Transition criterion based on the Chapman-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Jouguet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deflagration speed accurately predicts the onset of DDT for a broad range of                                                                          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laminar flame speeds, system sizes, and turbulent intensities </a:t>
            </a:r>
          </a:p>
          <a:p>
            <a:pPr algn="just">
              <a:spcAft>
                <a:spcPts val="5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No global spontaneous reaction waves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(based on fuel temperature and flame structure)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Runaway takes place on a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sound crossing time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of the flame brush</a:t>
            </a:r>
          </a:p>
        </p:txBody>
      </p:sp>
      <p:pic>
        <p:nvPicPr>
          <p:cNvPr id="4" name="Picture 3" descr="Peters_Diagram.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744" y="1207008"/>
            <a:ext cx="3642154" cy="3575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Dependence of the System Evolution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t</a:t>
            </a:r>
            <a:r>
              <a:rPr lang="en-US" sz="2400" b="1" kern="0" baseline="0" dirty="0" smtClean="0">
                <a:solidFill>
                  <a:srgbClr val="FFFF00"/>
                </a:solidFill>
                <a:latin typeface="Times New Roman" pitchFamily="18" charset="0"/>
              </a:rPr>
              <a:t>he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 Turbulent Regime and Reaction Model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Vflame_criterion.H2-CH4.5-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8496" y="1203560"/>
            <a:ext cx="4923822" cy="357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Dependence of the System Evolution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t</a:t>
            </a:r>
            <a:r>
              <a:rPr lang="en-US" sz="2400" b="1" kern="0" baseline="0" dirty="0" smtClean="0">
                <a:solidFill>
                  <a:srgbClr val="FFFF00"/>
                </a:solidFill>
                <a:latin typeface="Times New Roman" pitchFamily="18" charset="0"/>
              </a:rPr>
              <a:t>he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 Turbulent Regime and Reaction Model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7" name="Picture 6" descr="Peters_Diagram.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744" y="1207008"/>
            <a:ext cx="3642153" cy="3575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oup 11"/>
          <p:cNvGrpSpPr/>
          <p:nvPr/>
        </p:nvGrpSpPr>
        <p:grpSpPr>
          <a:xfrm>
            <a:off x="5076056" y="5085184"/>
            <a:ext cx="3821056" cy="1233066"/>
            <a:chOff x="5076056" y="5220080"/>
            <a:chExt cx="3821056" cy="1233066"/>
          </a:xfrm>
        </p:grpSpPr>
        <p:sp>
          <p:nvSpPr>
            <p:cNvPr id="9" name="Text Box 28" descr="Stationery"/>
            <p:cNvSpPr txBox="1">
              <a:spLocks noChangeArrowheads="1"/>
            </p:cNvSpPr>
            <p:nvPr/>
          </p:nvSpPr>
          <p:spPr bwMode="auto">
            <a:xfrm>
              <a:off x="5076056" y="5220080"/>
              <a:ext cx="3821056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tabLst/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Times New Roman" pitchFamily="18" charset="0"/>
                </a:rPr>
                <a:t>Minimum integral scale</a:t>
              </a:r>
              <a:endParaRPr kumimoji="0" lang="en-US" sz="18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aphicFrame>
          <p:nvGraphicFramePr>
            <p:cNvPr id="10" name="Object 35" descr="Stationery"/>
            <p:cNvGraphicFramePr>
              <a:graphicFrameLocks noChangeAspect="1"/>
            </p:cNvGraphicFramePr>
            <p:nvPr/>
          </p:nvGraphicFramePr>
          <p:xfrm>
            <a:off x="5664721" y="5753059"/>
            <a:ext cx="2579687" cy="700087"/>
          </p:xfrm>
          <a:graphic>
            <a:graphicData uri="http://schemas.openxmlformats.org/presentationml/2006/ole">
              <p:oleObj spid="_x0000_s56322" name="Equation" r:id="rId5" imgW="1587240" imgH="431640" progId="Equation.3">
                <p:embed/>
              </p:oleObj>
            </a:graphicData>
          </a:graphic>
        </p:graphicFrame>
      </p:grpSp>
      <p:grpSp>
        <p:nvGrpSpPr>
          <p:cNvPr id="11" name="Group 12"/>
          <p:cNvGrpSpPr/>
          <p:nvPr/>
        </p:nvGrpSpPr>
        <p:grpSpPr>
          <a:xfrm>
            <a:off x="245169" y="5085656"/>
            <a:ext cx="4614863" cy="1304032"/>
            <a:chOff x="245169" y="5220552"/>
            <a:chExt cx="4614863" cy="1304032"/>
          </a:xfrm>
        </p:grpSpPr>
        <p:sp>
          <p:nvSpPr>
            <p:cNvPr id="12" name="Text Box 28" descr="Stationery"/>
            <p:cNvSpPr txBox="1">
              <a:spLocks noChangeArrowheads="1"/>
            </p:cNvSpPr>
            <p:nvPr/>
          </p:nvSpPr>
          <p:spPr bwMode="auto">
            <a:xfrm>
              <a:off x="251520" y="5220552"/>
              <a:ext cx="4608512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tabLst/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Times New Roman" pitchFamily="18" charset="0"/>
                </a:rPr>
                <a:t>Minimum integral velocity</a:t>
              </a:r>
              <a:endParaRPr kumimoji="0" lang="en-US" sz="1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aphicFrame>
          <p:nvGraphicFramePr>
            <p:cNvPr id="13" name="Object 35" descr="Stationery"/>
            <p:cNvGraphicFramePr>
              <a:graphicFrameLocks noChangeAspect="1"/>
            </p:cNvGraphicFramePr>
            <p:nvPr/>
          </p:nvGraphicFramePr>
          <p:xfrm>
            <a:off x="245169" y="5660984"/>
            <a:ext cx="4614863" cy="863600"/>
          </p:xfrm>
          <a:graphic>
            <a:graphicData uri="http://schemas.openxmlformats.org/presentationml/2006/ole">
              <p:oleObj spid="_x0000_s56323" name="Equation" r:id="rId6" imgW="2844720" imgH="53316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/>
          <p:nvPr/>
        </p:nvGrpSpPr>
        <p:grpSpPr>
          <a:xfrm>
            <a:off x="245169" y="4941640"/>
            <a:ext cx="4614863" cy="1304032"/>
            <a:chOff x="245169" y="5220552"/>
            <a:chExt cx="4614863" cy="1304032"/>
          </a:xfrm>
        </p:grpSpPr>
        <p:sp>
          <p:nvSpPr>
            <p:cNvPr id="10" name="Text Box 28" descr="Stationery"/>
            <p:cNvSpPr txBox="1">
              <a:spLocks noChangeArrowheads="1"/>
            </p:cNvSpPr>
            <p:nvPr/>
          </p:nvSpPr>
          <p:spPr bwMode="auto">
            <a:xfrm>
              <a:off x="251520" y="5220552"/>
              <a:ext cx="4608512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tabLst/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Times New Roman" pitchFamily="18" charset="0"/>
                </a:rPr>
                <a:t>Minimum integral velocity</a:t>
              </a:r>
              <a:endParaRPr kumimoji="0" lang="en-US" sz="1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aphicFrame>
          <p:nvGraphicFramePr>
            <p:cNvPr id="11" name="Object 35" descr="Stationery"/>
            <p:cNvGraphicFramePr>
              <a:graphicFrameLocks noChangeAspect="1"/>
            </p:cNvGraphicFramePr>
            <p:nvPr/>
          </p:nvGraphicFramePr>
          <p:xfrm>
            <a:off x="245169" y="5660984"/>
            <a:ext cx="4614863" cy="863600"/>
          </p:xfrm>
          <a:graphic>
            <a:graphicData uri="http://schemas.openxmlformats.org/presentationml/2006/ole">
              <p:oleObj spid="_x0000_s47107" name="Equation" r:id="rId3" imgW="2844720" imgH="533160" progId="Equation.3">
                <p:embed/>
              </p:oleObj>
            </a:graphicData>
          </a:graphic>
        </p:graphicFrame>
      </p:grpSp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1258888" y="124083"/>
            <a:ext cx="6769100" cy="85664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Implications for Type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Ia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 Supernovae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lang="en-US" sz="2300" b="1" i="1" kern="0" baseline="0" dirty="0" smtClean="0">
                <a:solidFill>
                  <a:schemeClr val="bg1"/>
                </a:solidFill>
                <a:latin typeface="Times New Roman" pitchFamily="18" charset="0"/>
              </a:rPr>
              <a:t>Critical</a:t>
            </a:r>
            <a:r>
              <a:rPr lang="en-US" sz="2300" b="1" i="1" kern="0" dirty="0" smtClean="0">
                <a:solidFill>
                  <a:schemeClr val="bg1"/>
                </a:solidFill>
                <a:latin typeface="Times New Roman" pitchFamily="18" charset="0"/>
              </a:rPr>
              <a:t> turbulent intensity</a:t>
            </a:r>
            <a:endParaRPr kumimoji="0" lang="en-US" sz="23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13" name="Picture 12" descr="SNIa_Criterion.U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1" y="1336152"/>
            <a:ext cx="4288465" cy="3172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4611212" y="1336119"/>
            <a:ext cx="4338042" cy="4838115"/>
            <a:chOff x="4611212" y="1336119"/>
            <a:chExt cx="4338042" cy="4838115"/>
          </a:xfrm>
        </p:grpSpPr>
        <p:grpSp>
          <p:nvGrpSpPr>
            <p:cNvPr id="3" name="Group 11"/>
            <p:cNvGrpSpPr/>
            <p:nvPr/>
          </p:nvGrpSpPr>
          <p:grpSpPr>
            <a:xfrm>
              <a:off x="5076056" y="4941168"/>
              <a:ext cx="3821056" cy="1233066"/>
              <a:chOff x="5076056" y="5220080"/>
              <a:chExt cx="3821056" cy="1233066"/>
            </a:xfrm>
          </p:grpSpPr>
          <p:sp>
            <p:nvSpPr>
              <p:cNvPr id="7" name="Text Box 28" descr="Stationery"/>
              <p:cNvSpPr txBox="1">
                <a:spLocks noChangeArrowheads="1"/>
              </p:cNvSpPr>
              <p:nvPr/>
            </p:nvSpPr>
            <p:spPr bwMode="auto">
              <a:xfrm>
                <a:off x="5076056" y="5220080"/>
                <a:ext cx="3821056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 cap="sq" algn="ctr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40000"/>
                  </a:spcAft>
                  <a:buClrTx/>
                  <a:buSzTx/>
                  <a:tabLst/>
                  <a:defRPr/>
                </a:pPr>
                <a:r>
                  <a:rPr lang="en-US" kern="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Minimum integral scale / flame width</a:t>
                </a:r>
                <a:endParaRPr kumimoji="0" lang="en-US" sz="1800" b="1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graphicFrame>
            <p:nvGraphicFramePr>
              <p:cNvPr id="8" name="Object 35" descr="Stationery"/>
              <p:cNvGraphicFramePr>
                <a:graphicFrameLocks noChangeAspect="1"/>
              </p:cNvGraphicFramePr>
              <p:nvPr/>
            </p:nvGraphicFramePr>
            <p:xfrm>
              <a:off x="5664721" y="5753059"/>
              <a:ext cx="2579687" cy="700087"/>
            </p:xfrm>
            <a:graphic>
              <a:graphicData uri="http://schemas.openxmlformats.org/presentationml/2006/ole">
                <p:oleObj spid="_x0000_s47106" name="Equation" r:id="rId5" imgW="1587240" imgH="431640" progId="Equation.3">
                  <p:embed/>
                </p:oleObj>
              </a:graphicData>
            </a:graphic>
          </p:graphicFrame>
        </p:grpSp>
        <p:pic>
          <p:nvPicPr>
            <p:cNvPr id="14" name="Picture 13" descr="SNIa_Criterion.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1212" y="1336119"/>
              <a:ext cx="4338042" cy="31729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932689" y="1993392"/>
            <a:ext cx="2743200" cy="338554"/>
            <a:chOff x="4659176" y="1988840"/>
            <a:chExt cx="1920378" cy="338554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659176" y="2313432"/>
              <a:ext cx="1920378" cy="1588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190508" y="1988840"/>
              <a:ext cx="862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Röpke</a:t>
              </a:r>
              <a:r>
                <a:rPr lang="en-US" sz="1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2007</a:t>
              </a:r>
              <a:endParaRPr lang="en-US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17314</TotalTime>
  <Words>1279</Words>
  <Application>Microsoft Office PowerPoint</Application>
  <PresentationFormat>On-screen Show (4:3)</PresentationFormat>
  <Paragraphs>189</Paragraphs>
  <Slides>28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Interaction of High-Speed Turbulence with Flames</dc:title>
  <dc:creator>apol</dc:creator>
  <cp:lastModifiedBy>apol</cp:lastModifiedBy>
  <cp:revision>615</cp:revision>
  <dcterms:created xsi:type="dcterms:W3CDTF">2010-05-21T15:12:53Z</dcterms:created>
  <dcterms:modified xsi:type="dcterms:W3CDTF">2012-05-03T01:06:04Z</dcterms:modified>
</cp:coreProperties>
</file>